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90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00E8A-E348-76E0-AF7A-FEBDA4A1C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BD91E8-4872-B40A-B3FD-266007127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ADCBAA-95B8-8E0D-D645-59D78364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47EC28-48EE-C318-AE3E-54F68907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C2DE31-E195-3262-7209-4F9A9BBA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56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2A31D-4FF9-3D18-506C-A8CEC158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B3FB59-F546-63A8-A71A-DAF295098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5A6F0B-2AE4-5283-1BD2-A453D654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4ABE27-A848-694F-FD67-E7C2169B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A5490E-C824-1D40-FEBA-2DA76FE7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595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1AAB2-49C9-0C13-E795-49655DD0D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367443-0030-8F18-C503-F4DAB5E9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7AC35-EA39-35AB-7649-A66797F2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42589B-364D-E784-FFB3-634BBAB2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32230E-C4CC-E122-B3AB-17335C3C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574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5BBBFD-F69A-467B-1BC2-80C24435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8FED51-CB34-EDD2-7946-FCD2D14F7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BCBF48-6ED0-3700-EAF8-ED65A748B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1C5272-DC1A-8387-500F-16DFB3D5A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3C57DE-1CA5-1D73-D3C9-A28085B1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FE49A4-4F27-1FB3-0B53-FF25DF47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602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4F376-E098-89BB-9815-B7443EEE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B23FE5-0CD8-31CD-BFC7-CEFA304E6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FC944B-FF0A-98DE-D1B0-72FEC800F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D537AB-DE2F-AE6A-F747-972EE0218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4E9897-4778-C56F-CEC2-BF5B2EEAA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15C146C-15D3-DFD0-048B-752844A8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C602A37-786E-FF03-910D-495CB37B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F495E3F-F8E9-45C5-98D0-7A2AE42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643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76F6B-1FB3-DADB-AEFD-F7CC9A68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25A0959-949E-C89B-15A8-762DC553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64534F-6C69-0207-97FA-E6B75934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714709-8915-9595-A1F8-869F1530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881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469121-B667-0B61-05BC-1A313681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AAAD72-5526-BBE3-AFA6-EAE45894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8FFC35-1AE8-AE83-B743-5B38A72A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040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54D9E-5AA8-9AA3-21D5-58FBBF0F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3A7227-1100-B0D6-EFB8-FFB7CD0AF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90FA79-08FA-D2E8-10D5-156D825E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A38429-A9E1-D473-A4A1-B618103E1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E173C-5DD9-D90E-B361-D7A0F9093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2096A9-9ECE-1C23-02C6-4B507900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6159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EB8E1-CDE1-BCEF-3170-24C2B4F5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960748-1EDD-7BF9-E6EA-01670A4DD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3D6E2F-E184-D439-A544-03F82DF76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B2F01E-9DE5-32BF-FD2D-B8BD19DB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67CD0E-CE62-15E5-9D07-C0CBA878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6941AA-06F0-33AC-A0CD-8631A91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893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26F8C-C7DF-2F44-2D56-A01DACBF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8621D8-3033-5AF8-8FD1-B9C5766C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E76EFA-5FF7-549A-1B91-69C3C5A7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4E5929-4AD6-5E22-80B8-4DFF8F9B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4BB430-BB01-F97C-F3BF-6E616DB7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041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2777D7-9B6D-4FFC-8132-1C6E88D1E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F58A48-B27F-F442-E348-32C861C4B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71C2D5-CC44-C4E9-68A3-45CA7841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E68AC4-E28C-2DB9-DA46-0D21A726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F44E2B-6B71-FA94-2B45-01534DFB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703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7744651-33C7-C751-B12B-AA067C67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9DE80C-02E1-DD6D-275B-57D7F50E8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4336A2-03C0-B392-3066-209544E64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AE062-6B0A-4B84-ADE3-09AC8E09203C}" type="datetimeFigureOut">
              <a:rPr lang="es-EC" smtClean="0"/>
              <a:t>2/3/2025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CA2211-0908-4B03-F364-1FDEB0C68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D0F40D-1DAA-9B3A-285A-84DD34C29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869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91D7A-0983-CB16-BB65-9162E4B92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4075" y="285750"/>
            <a:ext cx="9410700" cy="1100138"/>
          </a:xfrm>
        </p:spPr>
        <p:txBody>
          <a:bodyPr>
            <a:noAutofit/>
          </a:bodyPr>
          <a:lstStyle/>
          <a:p>
            <a:r>
              <a:rPr lang="es-EC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DESCRIPTIVO DE LOS RESULTADOS DEL CRIO-EBUS EN PACIENTES CON ADENOPATÍAS HILARES Y MEDIASTÍNICAS EN EL HOSPITAL UNIVERSITARIO COSTA DEL SOL: EVALUACIÓN DE LA EXPERIENCIA Y CONCORDANCIA DIAGNÓSTICA EN 2024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5F0C4-0E69-68FB-45A5-016F83CB8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028" y="1469487"/>
            <a:ext cx="10193972" cy="877887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Santiago Jiménez Roche 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Marina Rubio Moreno 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Susana Ruiz Rodríguez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Pérez Morales 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del Carmen Morillo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s-EC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José Joaquín Cebrián Gallardo</a:t>
            </a: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es-EC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1Residentes del servicio de Neumología del H. Universitario Costa de Sol.  </a:t>
            </a:r>
            <a:endParaRPr lang="es-EC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Neumólogos adjunto</a:t>
            </a:r>
            <a:r>
              <a:rPr lang="es-EC" sz="1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del H. Universitario Costa del sol. </a:t>
            </a:r>
            <a:endParaRPr lang="es-EC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2739E8-536F-5B2C-E1A6-A194ED7D8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10" t="25688" r="70114" b="59034"/>
          <a:stretch/>
        </p:blipFill>
        <p:spPr>
          <a:xfrm>
            <a:off x="125977" y="0"/>
            <a:ext cx="1398024" cy="9974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82AB34-9153-C830-7847-B3755E7AD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24" t="78700" r="22389" b="14015"/>
          <a:stretch/>
        </p:blipFill>
        <p:spPr>
          <a:xfrm>
            <a:off x="11189970" y="5972175"/>
            <a:ext cx="1002031" cy="885824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87A100E-586F-3280-20D6-FAFCDB096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758459"/>
              </p:ext>
            </p:extLst>
          </p:nvPr>
        </p:nvGraphicFramePr>
        <p:xfrm>
          <a:off x="331153" y="2430973"/>
          <a:ext cx="5483225" cy="3883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3225">
                  <a:extLst>
                    <a:ext uri="{9D8B030D-6E8A-4147-A177-3AD203B41FA5}">
                      <a16:colId xmlns:a16="http://schemas.microsoft.com/office/drawing/2014/main" val="1398045912"/>
                    </a:ext>
                  </a:extLst>
                </a:gridCol>
              </a:tblGrid>
              <a:tr h="77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INTRODUCCIÓN Y OBJETIVO</a:t>
                      </a:r>
                    </a:p>
                    <a:p>
                      <a:pPr algn="ctr"/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863608"/>
                  </a:ext>
                </a:extLst>
              </a:tr>
              <a:tr h="2653713">
                <a:tc>
                  <a:txBody>
                    <a:bodyPr/>
                    <a:lstStyle/>
                    <a:p>
                      <a:pPr algn="just"/>
                      <a:r>
                        <a:rPr lang="es-EC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-La CRIO-EBUS es una técnica avanzada de diagnóstico que combina la utilización de ultrasonido endobronquial para localizar y guiar la biopsia y la crioterapia para obtener muestras mediante la aplicación controlada de frío extremo.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-El objetivo de este estudio es describir las características de los pacientes que se han realizado este procedimiento durante el año 2024 en nuestro centro y su concordancia diagnóstica obtenida. </a:t>
                      </a:r>
                    </a:p>
                    <a:p>
                      <a:pPr algn="ctr"/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310917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0142842-980A-AF78-0F64-DFD471987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480603"/>
              </p:ext>
            </p:extLst>
          </p:nvPr>
        </p:nvGraphicFramePr>
        <p:xfrm>
          <a:off x="5924550" y="2430973"/>
          <a:ext cx="5483225" cy="3897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3225">
                  <a:extLst>
                    <a:ext uri="{9D8B030D-6E8A-4147-A177-3AD203B41FA5}">
                      <a16:colId xmlns:a16="http://schemas.microsoft.com/office/drawing/2014/main" val="1398045912"/>
                    </a:ext>
                  </a:extLst>
                </a:gridCol>
              </a:tblGrid>
              <a:tr h="788477">
                <a:tc>
                  <a:txBody>
                    <a:bodyPr/>
                    <a:lstStyle/>
                    <a:p>
                      <a:pPr lvl="0" algn="ctr"/>
                      <a:r>
                        <a:rPr lang="es-EC" sz="20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MATERIALES Y MÉTODOS</a:t>
                      </a:r>
                    </a:p>
                    <a:p>
                      <a:pPr algn="ctr"/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863608"/>
                  </a:ext>
                </a:extLst>
              </a:tr>
              <a:tr h="3081903">
                <a:tc>
                  <a:txBody>
                    <a:bodyPr/>
                    <a:lstStyle/>
                    <a:p>
                      <a:pPr algn="just"/>
                      <a:r>
                        <a:rPr lang="es-EC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 analizo una muestra de 23 pacientes a quienes se realizó CRIO-EBUS durante el año 2024 en nuestro centro, mediante un análisis descriptivo utilizando medidas de tendencia central, dispersión y posición para variables cuantitativas, y distribución de frecuencias para las cualitativas. Para valorar la concordancia entre la sospecha y diagnóstico de neoplasia se utilizó el test de Kappa incluyendo su intervalo de confianza al 95%. Se utilizó el software SPSS v28.</a:t>
                      </a:r>
                    </a:p>
                    <a:p>
                      <a:pPr algn="ctr"/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310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99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E3342-4731-68D7-B635-B521C651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54B292-7912-5CB5-482E-7EDDBA2DB6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10" t="25688" r="70114" b="59034"/>
          <a:stretch/>
        </p:blipFill>
        <p:spPr>
          <a:xfrm>
            <a:off x="80010" y="42976"/>
            <a:ext cx="1706635" cy="116492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3FCFD49-FEA8-418E-DA92-CF4FA708C6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24" t="78700" r="22389" b="14015"/>
          <a:stretch/>
        </p:blipFill>
        <p:spPr>
          <a:xfrm>
            <a:off x="11189970" y="6115049"/>
            <a:ext cx="1002031" cy="742949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C86D129-F1B6-030C-6E48-1E96CB7A3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28427"/>
              </p:ext>
            </p:extLst>
          </p:nvPr>
        </p:nvGraphicFramePr>
        <p:xfrm>
          <a:off x="2113722" y="198140"/>
          <a:ext cx="9201978" cy="586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1978">
                  <a:extLst>
                    <a:ext uri="{9D8B030D-6E8A-4147-A177-3AD203B41FA5}">
                      <a16:colId xmlns:a16="http://schemas.microsoft.com/office/drawing/2014/main" val="1497549857"/>
                    </a:ext>
                  </a:extLst>
                </a:gridCol>
              </a:tblGrid>
              <a:tr h="586541">
                <a:tc>
                  <a:txBody>
                    <a:bodyPr/>
                    <a:lstStyle/>
                    <a:p>
                      <a:pPr algn="ctr"/>
                      <a:r>
                        <a:rPr lang="es-EC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713929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7BB3FE59-9338-4769-CD73-3F45B85E0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94231"/>
              </p:ext>
            </p:extLst>
          </p:nvPr>
        </p:nvGraphicFramePr>
        <p:xfrm>
          <a:off x="6321422" y="3084388"/>
          <a:ext cx="559714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144">
                  <a:extLst>
                    <a:ext uri="{9D8B030D-6E8A-4147-A177-3AD203B41FA5}">
                      <a16:colId xmlns:a16="http://schemas.microsoft.com/office/drawing/2014/main" val="231572816"/>
                    </a:ext>
                  </a:extLst>
                </a:gridCol>
              </a:tblGrid>
              <a:tr h="372627">
                <a:tc>
                  <a:txBody>
                    <a:bodyPr/>
                    <a:lstStyle/>
                    <a:p>
                      <a:pPr algn="ctr"/>
                      <a:r>
                        <a:rPr lang="es-EC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7727783"/>
                  </a:ext>
                </a:extLst>
              </a:tr>
              <a:tr h="2515160">
                <a:tc>
                  <a:txBody>
                    <a:bodyPr/>
                    <a:lstStyle/>
                    <a:p>
                      <a:pPr lvl="0" algn="just"/>
                      <a:r>
                        <a:rPr lang="es-EC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-Se observó una alta concordancia entre la sospecha clínica y el diagnóstico final, lo que sugiere una buena capacidad diagnóstica de la CRIO-EBUS en la identificación de neoplasias mediastínicas.</a:t>
                      </a:r>
                    </a:p>
                    <a:p>
                      <a:pPr lvl="0" algn="just"/>
                      <a:r>
                        <a:rPr lang="es-EC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-La CRIO-EBUS permitió un diagnóstico preciso en casos previamente indeterminados por biopsia tradicional (EBUS-PATB). Esto resalta la importancia de esta técnica en el diagnóstico de adenopatías </a:t>
                      </a:r>
                      <a:r>
                        <a:rPr lang="es-EC" sz="16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mediastinicas</a:t>
                      </a:r>
                      <a:r>
                        <a:rPr lang="es-EC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siendo de igual forma una técnica segura y con bajo riesgo de complicaciones.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4166792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211D00A3-2A07-4C15-D46B-51952E07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4" y="885825"/>
            <a:ext cx="5160646" cy="214312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62C953D-BB6E-4D9F-6C12-4A3C262F1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94901"/>
              </p:ext>
            </p:extLst>
          </p:nvPr>
        </p:nvGraphicFramePr>
        <p:xfrm>
          <a:off x="498856" y="1229677"/>
          <a:ext cx="559714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572">
                  <a:extLst>
                    <a:ext uri="{9D8B030D-6E8A-4147-A177-3AD203B41FA5}">
                      <a16:colId xmlns:a16="http://schemas.microsoft.com/office/drawing/2014/main" val="144814440"/>
                    </a:ext>
                  </a:extLst>
                </a:gridCol>
                <a:gridCol w="2798572">
                  <a:extLst>
                    <a:ext uri="{9D8B030D-6E8A-4147-A177-3AD203B41FA5}">
                      <a16:colId xmlns:a16="http://schemas.microsoft.com/office/drawing/2014/main" val="3195747349"/>
                    </a:ext>
                  </a:extLst>
                </a:gridCol>
              </a:tblGrid>
              <a:tr h="357224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clínicas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pacientes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603029"/>
                  </a:ext>
                </a:extLst>
              </a:tr>
              <a:tr h="327456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N(%)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C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3235644"/>
                  </a:ext>
                </a:extLst>
              </a:tr>
              <a:tr h="327456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Varón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(78%)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675560"/>
                  </a:ext>
                </a:extLst>
              </a:tr>
              <a:tr h="327456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(22%)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096677"/>
                  </a:ext>
                </a:extLst>
              </a:tr>
              <a:tr h="565605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Diagnostico previo a CRIO-EBUS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Sospecha de Neoplasia (78,3%)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036669"/>
                  </a:ext>
                </a:extLst>
              </a:tr>
              <a:tr h="565605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Biopsia previa con EBUS-PATB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1510227"/>
                  </a:ext>
                </a:extLst>
              </a:tr>
              <a:tr h="803755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Estación ganglionar puncionada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(subcarinal) en 69% casos y 11R (hiliar derecha) en13% casos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6465200"/>
                  </a:ext>
                </a:extLst>
              </a:tr>
              <a:tr h="565605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confirmo diagnostico </a:t>
                      </a:r>
                      <a:r>
                        <a:rPr lang="es-EC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histologico</a:t>
                      </a:r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Neoplasia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(52%)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837566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56D5F7B-9716-BF1F-CA62-3C1D4DE12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478534"/>
              </p:ext>
            </p:extLst>
          </p:nvPr>
        </p:nvGraphicFramePr>
        <p:xfrm>
          <a:off x="498857" y="5300900"/>
          <a:ext cx="559714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7144">
                  <a:extLst>
                    <a:ext uri="{9D8B030D-6E8A-4147-A177-3AD203B41FA5}">
                      <a16:colId xmlns:a16="http://schemas.microsoft.com/office/drawing/2014/main" val="3716570256"/>
                    </a:ext>
                  </a:extLst>
                </a:gridCol>
              </a:tblGrid>
              <a:tr h="352031">
                <a:tc>
                  <a:txBody>
                    <a:bodyPr/>
                    <a:lstStyle/>
                    <a:p>
                      <a:pPr algn="ctr"/>
                      <a:r>
                        <a:rPr lang="es-EC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CONCORDANCIA OBSERVADA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579584"/>
                  </a:ext>
                </a:extLst>
              </a:tr>
              <a:tr h="8214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0,7391 (73,9%) con un Índice Kappa 0,465 (IC 95% 0,1542 - 0,776)</a:t>
                      </a:r>
                    </a:p>
                    <a:p>
                      <a:pPr algn="ctr"/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9183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121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399</Words>
  <Application>Microsoft Office PowerPoint</Application>
  <PresentationFormat>Panorámica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ESTUDIO DESCRIPTIVO DE LOS RESULTADOS DEL CRIO-EBUS EN PACIENTES CON ADENOPATÍAS HILARES Y MEDIASTÍNICAS EN EL HOSPITAL UNIVERSITARIO COSTA DEL SOL: EVALUACIÓN DE LA EXPERIENCIA Y CONCORDANCIA DIAGNÓSTICA EN 2024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Santiago Jiménez R.</dc:creator>
  <cp:lastModifiedBy>Santiago Jiménez R.</cp:lastModifiedBy>
  <cp:revision>3</cp:revision>
  <dcterms:created xsi:type="dcterms:W3CDTF">2025-02-28T22:51:32Z</dcterms:created>
  <dcterms:modified xsi:type="dcterms:W3CDTF">2025-03-02T11:45:57Z</dcterms:modified>
</cp:coreProperties>
</file>