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9802"/>
    <p:restoredTop sz="94554"/>
  </p:normalViewPr>
  <p:slideViewPr>
    <p:cSldViewPr>
      <p:cViewPr varScale="1">
        <p:scale>
          <a:sx n="136" d="100"/>
          <a:sy n="136" d="100"/>
        </p:scale>
        <p:origin x="2144" y="48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>
            <a:extLst>
              <a:ext uri="{FF2B5EF4-FFF2-40B4-BE49-F238E27FC236}">
                <a16:creationId xmlns:a16="http://schemas.microsoft.com/office/drawing/2014/main" id="{551E5314-AB3B-734D-F77E-3E97EC9960C3}"/>
              </a:ext>
            </a:extLst>
          </p:cNvPr>
          <p:cNvSpPr txBox="1">
            <a:spLocks/>
          </p:cNvSpPr>
          <p:nvPr/>
        </p:nvSpPr>
        <p:spPr>
          <a:xfrm>
            <a:off x="1835696" y="24742"/>
            <a:ext cx="7055148" cy="11855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ESTUDIO DE PACIENTES TRATADOS CON CITISINA EN NUESTRA UNIDAD ESPECIALIZADA DE TABAQUISMO(UET)</a:t>
            </a:r>
          </a:p>
        </p:txBody>
      </p:sp>
      <p:sp>
        <p:nvSpPr>
          <p:cNvPr id="5" name="2 Subtítulo">
            <a:extLst>
              <a:ext uri="{FF2B5EF4-FFF2-40B4-BE49-F238E27FC236}">
                <a16:creationId xmlns:a16="http://schemas.microsoft.com/office/drawing/2014/main" id="{74BBF329-AE42-F9A0-A071-BF8C8F199E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70" y="1275606"/>
            <a:ext cx="8844059" cy="96157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z="1100" dirty="0">
                <a:solidFill>
                  <a:schemeClr val="tx1"/>
                </a:solidFill>
                <a:latin typeface="Arial"/>
                <a:cs typeface="Arial"/>
              </a:rPr>
              <a:t>R. Rodríguez </a:t>
            </a:r>
            <a:r>
              <a:rPr lang="es-ES" sz="1100" dirty="0" err="1">
                <a:solidFill>
                  <a:schemeClr val="tx1"/>
                </a:solidFill>
                <a:latin typeface="Arial"/>
                <a:cs typeface="Arial"/>
              </a:rPr>
              <a:t>Villamor</a:t>
            </a:r>
            <a:r>
              <a:rPr lang="es-ES" sz="11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s-ES" sz="1100" baseline="30000" dirty="0">
                <a:solidFill>
                  <a:schemeClr val="tx1"/>
                </a:solidFill>
                <a:latin typeface="Arial"/>
                <a:cs typeface="Arial"/>
              </a:rPr>
              <a:t>1</a:t>
            </a:r>
            <a:r>
              <a:rPr lang="es-ES" sz="1100" dirty="0">
                <a:solidFill>
                  <a:schemeClr val="tx1"/>
                </a:solidFill>
                <a:latin typeface="Arial"/>
                <a:cs typeface="Arial"/>
              </a:rPr>
              <a:t>,</a:t>
            </a:r>
            <a:r>
              <a:rPr lang="es-ES" sz="1100" b="1" dirty="0">
                <a:solidFill>
                  <a:schemeClr val="tx1"/>
                </a:solidFill>
                <a:latin typeface="Arial"/>
                <a:cs typeface="Arial"/>
              </a:rPr>
              <a:t> </a:t>
            </a:r>
            <a:r>
              <a:rPr lang="es-ES" sz="1100" dirty="0">
                <a:solidFill>
                  <a:schemeClr val="tx1"/>
                </a:solidFill>
                <a:latin typeface="Arial"/>
                <a:cs typeface="Arial"/>
              </a:rPr>
              <a:t>F.R. Guzmán Ruiz</a:t>
            </a:r>
            <a:r>
              <a:rPr lang="es-ES" sz="1100" baseline="30000" dirty="0">
                <a:solidFill>
                  <a:schemeClr val="tx1"/>
                </a:solidFill>
                <a:latin typeface="Arial"/>
                <a:cs typeface="Arial"/>
              </a:rPr>
              <a:t>1</a:t>
            </a:r>
            <a:r>
              <a:rPr lang="es-ES" sz="1100" dirty="0">
                <a:solidFill>
                  <a:schemeClr val="tx1"/>
                </a:solidFill>
                <a:latin typeface="Arial"/>
                <a:cs typeface="Arial"/>
              </a:rPr>
              <a:t>, N. Vega Dombidau</a:t>
            </a:r>
            <a:r>
              <a:rPr lang="es-ES" sz="1100" baseline="30000" dirty="0">
                <a:solidFill>
                  <a:schemeClr val="tx1"/>
                </a:solidFill>
                <a:latin typeface="Arial"/>
                <a:cs typeface="Arial"/>
              </a:rPr>
              <a:t>1</a:t>
            </a:r>
            <a:r>
              <a:rPr lang="es-ES" sz="1100" dirty="0">
                <a:solidFill>
                  <a:schemeClr val="tx1"/>
                </a:solidFill>
                <a:latin typeface="Arial"/>
                <a:cs typeface="Arial"/>
              </a:rPr>
              <a:t> , M. Sanz Flores </a:t>
            </a:r>
            <a:r>
              <a:rPr lang="es-ES" sz="1100" baseline="30000" dirty="0">
                <a:solidFill>
                  <a:schemeClr val="tx1"/>
                </a:solidFill>
                <a:latin typeface="Arial"/>
                <a:cs typeface="Arial"/>
              </a:rPr>
              <a:t>1 </a:t>
            </a:r>
            <a:r>
              <a:rPr lang="es-ES" sz="1100" dirty="0">
                <a:solidFill>
                  <a:schemeClr val="tx1"/>
                </a:solidFill>
                <a:latin typeface="Arial"/>
                <a:cs typeface="Arial"/>
              </a:rPr>
              <a:t>, M. Dávila Cabanillas </a:t>
            </a:r>
            <a:r>
              <a:rPr lang="es-ES" sz="1100" baseline="30000" dirty="0">
                <a:solidFill>
                  <a:schemeClr val="tx1"/>
                </a:solidFill>
                <a:latin typeface="Arial"/>
                <a:cs typeface="Arial"/>
              </a:rPr>
              <a:t>1 </a:t>
            </a:r>
            <a:r>
              <a:rPr lang="es-ES" sz="1100" dirty="0">
                <a:solidFill>
                  <a:schemeClr val="tx1"/>
                </a:solidFill>
                <a:latin typeface="Arial"/>
                <a:cs typeface="Arial"/>
              </a:rPr>
              <a:t>, J.A. Riesco Miranda</a:t>
            </a:r>
            <a:r>
              <a:rPr lang="es-ES" sz="1100" baseline="30000" dirty="0">
                <a:solidFill>
                  <a:schemeClr val="tx1"/>
                </a:solidFill>
                <a:latin typeface="Arial"/>
                <a:cs typeface="Arial"/>
              </a:rPr>
              <a:t>1 </a:t>
            </a:r>
            <a:endParaRPr lang="es-ES" sz="1100" dirty="0">
              <a:solidFill>
                <a:schemeClr val="tx1"/>
              </a:solidFill>
              <a:latin typeface="Arial"/>
              <a:ea typeface="Calibri"/>
              <a:cs typeface="Arial"/>
            </a:endParaRPr>
          </a:p>
          <a:p>
            <a:r>
              <a:rPr lang="es-ES" sz="1100" baseline="30000" dirty="0">
                <a:solidFill>
                  <a:schemeClr val="tx1"/>
                </a:solidFill>
                <a:latin typeface="Arial"/>
                <a:cs typeface="Arial"/>
              </a:rPr>
              <a:t>1 </a:t>
            </a:r>
            <a:r>
              <a:rPr lang="es-ES" sz="1100" dirty="0">
                <a:solidFill>
                  <a:schemeClr val="tx1"/>
                </a:solidFill>
                <a:latin typeface="Arial"/>
                <a:cs typeface="Arial"/>
              </a:rPr>
              <a:t>Cáceres - Hospital San Pedro de Alcántara</a:t>
            </a:r>
            <a:br>
              <a:rPr lang="es-ES" sz="1100" baseline="30000" dirty="0">
                <a:latin typeface="Arial"/>
                <a:cs typeface="Arial"/>
              </a:rPr>
            </a:br>
            <a:endParaRPr lang="es-ES" sz="1100" dirty="0">
              <a:solidFill>
                <a:schemeClr val="tx1"/>
              </a:solidFill>
              <a:latin typeface="Arial"/>
              <a:ea typeface="Calibri"/>
              <a:cs typeface="Arial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032AAA4-39DF-5CE0-5F7D-3BEDBA0D8143}"/>
              </a:ext>
            </a:extLst>
          </p:cNvPr>
          <p:cNvSpPr txBox="1"/>
          <p:nvPr/>
        </p:nvSpPr>
        <p:spPr>
          <a:xfrm>
            <a:off x="387458" y="1772503"/>
            <a:ext cx="8280920" cy="86177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600" u="sng" dirty="0">
                <a:latin typeface="Arial" panose="020B0604020202020204" pitchFamily="34" charset="0"/>
                <a:cs typeface="Arial" panose="020B0604020202020204" pitchFamily="34" charset="0"/>
              </a:rPr>
              <a:t>INTRODUCCIÓN:</a:t>
            </a:r>
            <a:r>
              <a:rPr lang="es-E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s-ES" sz="1600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Citisina</a:t>
            </a:r>
            <a:r>
              <a:rPr lang="es-ES" sz="16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es en la actualidad uno de los fármacos más utilizado para el tratamiento del tabaquismo. Aunque se ha demostrado que se trata de un fármaco eficaz y seguro pensamos que faltan resultados en la práctica diaria</a:t>
            </a:r>
            <a:r>
              <a:rPr lang="es-ES" sz="1600" kern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1BE0344-7E47-741C-16D9-AA499EE328FA}"/>
              </a:ext>
            </a:extLst>
          </p:cNvPr>
          <p:cNvSpPr txBox="1"/>
          <p:nvPr/>
        </p:nvSpPr>
        <p:spPr>
          <a:xfrm>
            <a:off x="379380" y="2734078"/>
            <a:ext cx="8288998" cy="61555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 sz="1600" u="sng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OBJETIVO:</a:t>
            </a:r>
            <a:r>
              <a:rPr lang="es-ES" sz="16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 A</a:t>
            </a:r>
            <a:r>
              <a:rPr lang="es-ES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nalizar datos </a:t>
            </a:r>
            <a:r>
              <a:rPr lang="es-E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sobre la</a:t>
            </a:r>
            <a:r>
              <a:rPr lang="es-ES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eficacia y seguridad del tratamiento con </a:t>
            </a:r>
            <a:r>
              <a:rPr lang="es-ES" sz="16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citisina</a:t>
            </a:r>
            <a:r>
              <a:rPr lang="es-ES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en nuestra unidad especializada de tabaquismo</a:t>
            </a:r>
            <a:r>
              <a:rPr lang="es-E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s-ES" sz="1600" dirty="0">
              <a:cs typeface="Calibri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65C8242-F696-4229-F8B9-17B2A188D4F4}"/>
              </a:ext>
            </a:extLst>
          </p:cNvPr>
          <p:cNvSpPr txBox="1"/>
          <p:nvPr/>
        </p:nvSpPr>
        <p:spPr>
          <a:xfrm>
            <a:off x="387458" y="3449432"/>
            <a:ext cx="8280920" cy="132343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 sz="1600" u="sng" dirty="0">
                <a:latin typeface="Arial" panose="020B0604020202020204" pitchFamily="34" charset="0"/>
                <a:cs typeface="Arial" panose="020B0604020202020204" pitchFamily="34" charset="0"/>
              </a:rPr>
              <a:t>METODOLOGÍA</a:t>
            </a:r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: 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Se realiza un estudio retrospectivo de un año de duración. Se incluyen pacientes(p.) fumadores remitidos a nuestra consulta y que completan un período de seguimiento de 6 meses.</a:t>
            </a:r>
            <a:r>
              <a:rPr lang="es-ES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Se analizan variables epidemiológicas y clínicas relacionadas con: diagnóstico del tabaquismo, eficacia, seguridad del tratamiento y recaídas durante el seguimiento</a:t>
            </a:r>
            <a:r>
              <a:rPr lang="es-E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90B97F8A-D07E-ED30-21E2-A064A4BAC882}"/>
              </a:ext>
            </a:extLst>
          </p:cNvPr>
          <p:cNvSpPr txBox="1"/>
          <p:nvPr/>
        </p:nvSpPr>
        <p:spPr>
          <a:xfrm>
            <a:off x="1835696" y="99328"/>
            <a:ext cx="7128792" cy="116955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s-ES" sz="1400" u="sng" dirty="0">
                <a:solidFill>
                  <a:schemeClr val="tx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RESULTADOS: </a:t>
            </a:r>
            <a:r>
              <a:rPr lang="es-ES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 incluyen 78 p. con predominio de varones(59%) y una edad media de 55 años. Nuestros pacientes tenían un consumo medio diario de 20c/</a:t>
            </a:r>
            <a:r>
              <a:rPr lang="es-ES" sz="1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d,IPA</a:t>
            </a:r>
            <a:r>
              <a:rPr lang="es-ES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promedio de 39 y la mayoría llevan más de 25 años fumando. El valor medio del test de </a:t>
            </a:r>
            <a:r>
              <a:rPr lang="es-ES" sz="1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Fagerström</a:t>
            </a:r>
            <a:r>
              <a:rPr lang="es-ES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es de 7. Hasta el 83 % de los p. había realizado intentos previos de abandono y de éstos, el 12% utilizó previamente </a:t>
            </a:r>
            <a:r>
              <a:rPr lang="es-ES" sz="1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citisina</a:t>
            </a:r>
            <a:r>
              <a:rPr lang="es-ES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s-ES" sz="1400" dirty="0">
              <a:solidFill>
                <a:schemeClr val="tx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E368A515-70BA-7301-4EFB-7547A51EB9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7349959"/>
              </p:ext>
            </p:extLst>
          </p:nvPr>
        </p:nvGraphicFramePr>
        <p:xfrm>
          <a:off x="107505" y="1342322"/>
          <a:ext cx="5616623" cy="3677699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152127">
                  <a:extLst>
                    <a:ext uri="{9D8B030D-6E8A-4147-A177-3AD203B41FA5}">
                      <a16:colId xmlns:a16="http://schemas.microsoft.com/office/drawing/2014/main" val="2890668506"/>
                    </a:ext>
                  </a:extLst>
                </a:gridCol>
                <a:gridCol w="4464496">
                  <a:extLst>
                    <a:ext uri="{9D8B030D-6E8A-4147-A177-3AD203B41FA5}">
                      <a16:colId xmlns:a16="http://schemas.microsoft.com/office/drawing/2014/main" val="3756762552"/>
                    </a:ext>
                  </a:extLst>
                </a:gridCol>
              </a:tblGrid>
              <a:tr h="9467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1300" kern="100" dirty="0">
                          <a:effectLst/>
                        </a:rPr>
                        <a:t>Tratamiento coadyuvante</a:t>
                      </a:r>
                      <a:endParaRPr lang="es-ES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9228" marR="89228" marT="44614" marB="44614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1300" kern="100" dirty="0">
                          <a:effectLst/>
                        </a:rPr>
                        <a:t>75p. (96%) recibió tratamiento coadyuvante con TSN: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1300" kern="100" dirty="0">
                          <a:effectLst/>
                        </a:rPr>
                        <a:t>- 80% con formulación de liberación rápida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1300" kern="100" dirty="0">
                          <a:effectLst/>
                        </a:rPr>
                        <a:t>- 20% con TSN- parches para reducción previa</a:t>
                      </a:r>
                      <a:endParaRPr lang="es-ES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9228" marR="89228" marT="44614" marB="44614"/>
                </a:tc>
                <a:extLst>
                  <a:ext uri="{0D108BD9-81ED-4DB2-BD59-A6C34878D82A}">
                    <a16:rowId xmlns:a16="http://schemas.microsoft.com/office/drawing/2014/main" val="2462107643"/>
                  </a:ext>
                </a:extLst>
              </a:tr>
              <a:tr h="11649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endParaRPr lang="es-ES" sz="1300" kern="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1300" kern="100" dirty="0">
                          <a:effectLst/>
                        </a:rPr>
                        <a:t>Cumplimiento y adherencia</a:t>
                      </a:r>
                      <a:endParaRPr lang="es-ES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9228" marR="89228" marT="44614" marB="44614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1300" kern="100" dirty="0">
                          <a:effectLst/>
                        </a:rPr>
                        <a:t>14p.(18%) no realizaron el </a:t>
                      </a:r>
                      <a:r>
                        <a:rPr lang="es-ES" sz="1300" kern="100" dirty="0" err="1">
                          <a:effectLst/>
                        </a:rPr>
                        <a:t>tto</a:t>
                      </a:r>
                      <a:r>
                        <a:rPr lang="es-ES" sz="1300" kern="100" dirty="0">
                          <a:effectLst/>
                        </a:rPr>
                        <a:t> prescrito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1300" kern="100" dirty="0">
                          <a:effectLst/>
                        </a:rPr>
                        <a:t>9p. abandonaron antes de finalizar el </a:t>
                      </a:r>
                      <a:r>
                        <a:rPr lang="es-ES" sz="1300" kern="100" dirty="0" err="1">
                          <a:effectLst/>
                        </a:rPr>
                        <a:t>tto</a:t>
                      </a:r>
                      <a:endParaRPr lang="es-ES" sz="1300" kern="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1300" kern="100" dirty="0">
                          <a:effectLst/>
                        </a:rPr>
                        <a:t>5p. abandonaron por efectos adversos (EA). Los EA mas frecuentes fueron insomnio y molestias digestivas</a:t>
                      </a:r>
                      <a:endParaRPr lang="es-ES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9228" marR="89228" marT="44614" marB="44614"/>
                </a:tc>
                <a:extLst>
                  <a:ext uri="{0D108BD9-81ED-4DB2-BD59-A6C34878D82A}">
                    <a16:rowId xmlns:a16="http://schemas.microsoft.com/office/drawing/2014/main" val="1343522662"/>
                  </a:ext>
                </a:extLst>
              </a:tr>
              <a:tr h="14886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endParaRPr lang="es-ES" sz="1300" kern="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endParaRPr lang="es-ES" sz="1300" kern="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1300" kern="100" dirty="0">
                          <a:effectLst/>
                        </a:rPr>
                        <a:t>Eficacia</a:t>
                      </a:r>
                      <a:endParaRPr lang="es-ES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9228" marR="89228" marT="44614" marB="44614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1300" kern="100" dirty="0">
                          <a:effectLst/>
                        </a:rPr>
                        <a:t>87% dejó de fumar tras el tratamiento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1300" kern="100" dirty="0">
                          <a:effectLst/>
                        </a:rPr>
                        <a:t>46%(36p.) continúan sin fumar &gt;6 meses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1300" kern="100" dirty="0">
                          <a:effectLst/>
                        </a:rPr>
                        <a:t>41%(31p.) presentó recaídas durante el seguimiento: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buFont typeface="Aptos" panose="020B0004020202020204" pitchFamily="34" charset="0"/>
                        <a:buChar char="-"/>
                      </a:pPr>
                      <a:r>
                        <a:rPr lang="es-ES" sz="1300" kern="100" dirty="0">
                          <a:effectLst/>
                        </a:rPr>
                        <a:t>25 p. los 3 primeros meses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Aptos" panose="020B0004020202020204" pitchFamily="34" charset="0"/>
                        <a:buChar char="-"/>
                      </a:pPr>
                      <a:r>
                        <a:rPr lang="es-ES" sz="1300" kern="100" dirty="0">
                          <a:effectLst/>
                        </a:rPr>
                        <a:t>6p. entre los 3-6 meses</a:t>
                      </a:r>
                      <a:endParaRPr lang="es-ES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9228" marR="89228" marT="44614" marB="44614"/>
                </a:tc>
                <a:extLst>
                  <a:ext uri="{0D108BD9-81ED-4DB2-BD59-A6C34878D82A}">
                    <a16:rowId xmlns:a16="http://schemas.microsoft.com/office/drawing/2014/main" val="1533821772"/>
                  </a:ext>
                </a:extLst>
              </a:tr>
            </a:tbl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E4B9FF10-D8B7-B8D2-3494-F409301A044B}"/>
              </a:ext>
            </a:extLst>
          </p:cNvPr>
          <p:cNvSpPr txBox="1"/>
          <p:nvPr/>
        </p:nvSpPr>
        <p:spPr>
          <a:xfrm>
            <a:off x="5798675" y="1995686"/>
            <a:ext cx="3312368" cy="20313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 sz="1400" u="sng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CONCLUSIONES: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Citisina</a:t>
            </a:r>
            <a:r>
              <a:rPr lang="es-ES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se trata de un tratamiento eficaz y seguro para dejar de fumar.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El cumplimiento del seguimiento y el tratamiento coadyuvante con TSN favorecen la eficacia.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 mayoría de las recaídas se producen en el primer trimestre tras finalizar el tratamiento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419</Words>
  <Application>Microsoft Macintosh PowerPoint</Application>
  <PresentationFormat>Presentación en pantalla (16:9)</PresentationFormat>
  <Paragraphs>28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Aptos</vt:lpstr>
      <vt:lpstr>Arial</vt:lpstr>
      <vt:lpstr>Calibri</vt:lpstr>
      <vt:lpstr>Times New Roman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rocio rodriguez villamor</cp:lastModifiedBy>
  <cp:revision>9</cp:revision>
  <dcterms:created xsi:type="dcterms:W3CDTF">2024-02-05T13:08:18Z</dcterms:created>
  <dcterms:modified xsi:type="dcterms:W3CDTF">2025-03-02T17:19:15Z</dcterms:modified>
</cp:coreProperties>
</file>