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668" autoAdjust="0"/>
  </p:normalViewPr>
  <p:slideViewPr>
    <p:cSldViewPr>
      <p:cViewPr varScale="1">
        <p:scale>
          <a:sx n="74" d="100"/>
          <a:sy n="74" d="100"/>
        </p:scale>
        <p:origin x="1060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6B127A-9E79-47BB-9D28-28C2F3E11624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BF2DFA-7B22-4A3E-945E-B888696030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1667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HOMBRES 27/35</a:t>
            </a:r>
          </a:p>
          <a:p>
            <a:r>
              <a:rPr lang="es-ES" dirty="0"/>
              <a:t>GOLD E 20/35, GOLD B 12/35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F2DFA-7B22-4A3E-945E-B8886960300B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9423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4">
            <a:extLst>
              <a:ext uri="{FF2B5EF4-FFF2-40B4-BE49-F238E27FC236}">
                <a16:creationId xmlns:a16="http://schemas.microsoft.com/office/drawing/2014/main" id="{D6391833-62FD-CE8D-155B-01E9C3F65A37}"/>
              </a:ext>
            </a:extLst>
          </p:cNvPr>
          <p:cNvSpPr txBox="1"/>
          <p:nvPr/>
        </p:nvSpPr>
        <p:spPr>
          <a:xfrm>
            <a:off x="1475656" y="22870"/>
            <a:ext cx="738031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b="1" noProof="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EXPERIENCIA DE NUESTRO CENTRO EN REDUCCIÓN DE VOLUMEN ENDOCÓPICA PULMONAR CON VÁLVULAS ZEPHYR EN ENFISEMA GRAVE</a:t>
            </a:r>
          </a:p>
          <a:p>
            <a:pPr marL="228600" indent="-228600" algn="r">
              <a:buAutoNum type="alphaUcPeriod"/>
            </a:pPr>
            <a:r>
              <a:rPr lang="es-ES" sz="1200" noProof="0" dirty="0">
                <a:latin typeface="Arial Nova Light" panose="020B0304020202020204" pitchFamily="34" charset="0"/>
              </a:rPr>
              <a:t>Almansa López, C. Sánchez Hoyas, A. Jiménez Antón, L. Casares Martín-Moreno. L. López </a:t>
            </a:r>
            <a:r>
              <a:rPr lang="es-ES" sz="1200" noProof="0" dirty="0" err="1">
                <a:latin typeface="Arial Nova Light" panose="020B0304020202020204" pitchFamily="34" charset="0"/>
              </a:rPr>
              <a:t>López</a:t>
            </a:r>
            <a:r>
              <a:rPr lang="es-ES" sz="1200" noProof="0" dirty="0">
                <a:latin typeface="Arial Nova Light" panose="020B0304020202020204" pitchFamily="34" charset="0"/>
              </a:rPr>
              <a:t>, B. Alcázar Navarrete, A. Caballero Vázquez</a:t>
            </a:r>
          </a:p>
          <a:p>
            <a:pPr algn="r"/>
            <a:r>
              <a:rPr lang="es-ES" i="1" noProof="0" dirty="0">
                <a:solidFill>
                  <a:srgbClr val="17375E"/>
                </a:solidFill>
                <a:latin typeface="Arial Nova Light" panose="020B0304020202020204" pitchFamily="34" charset="0"/>
              </a:rPr>
              <a:t>H.U. Virgen de las Nieves, Granada, España</a:t>
            </a:r>
          </a:p>
        </p:txBody>
      </p:sp>
      <p:sp>
        <p:nvSpPr>
          <p:cNvPr id="6" name="CuadroTexto 19">
            <a:extLst>
              <a:ext uri="{FF2B5EF4-FFF2-40B4-BE49-F238E27FC236}">
                <a16:creationId xmlns:a16="http://schemas.microsoft.com/office/drawing/2014/main" id="{A378C560-0C46-43CA-5149-AF93A82E69B2}"/>
              </a:ext>
            </a:extLst>
          </p:cNvPr>
          <p:cNvSpPr txBox="1"/>
          <p:nvPr/>
        </p:nvSpPr>
        <p:spPr>
          <a:xfrm>
            <a:off x="136793" y="1367472"/>
            <a:ext cx="3973869" cy="2031325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</a:t>
            </a:r>
            <a:r>
              <a:rPr lang="es-ES" sz="1400" b="1" u="sng" noProof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tratamiento de reducción de volumen endoscópica pulmonar (RVEP)</a:t>
            </a:r>
            <a:r>
              <a:rPr lang="es-ES" sz="1400" noProof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está recomendado por GOLD y la guía </a:t>
            </a:r>
            <a:r>
              <a:rPr lang="es-ES" sz="1400" noProof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GesEPOC</a:t>
            </a:r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pacientes con </a:t>
            </a:r>
            <a:r>
              <a:rPr lang="es-ES" sz="1400" u="sng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enfisema grave y disnea no controlada</a:t>
            </a:r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pesar de tratamiento óptimo.</a:t>
            </a:r>
          </a:p>
          <a:p>
            <a:pPr algn="just"/>
            <a:endParaRPr lang="es-ES" sz="1400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Nuestro centro ha implantado un programa de RVEP recientemente. El objetivo de este estudio es presentar nuestra experiencia inicial.</a:t>
            </a:r>
            <a:endParaRPr lang="es-ES" sz="1400" noProof="0" dirty="0">
              <a:solidFill>
                <a:schemeClr val="tx1">
                  <a:lumMod val="50000"/>
                  <a:lumOff val="50000"/>
                </a:schemeClr>
              </a:solidFill>
              <a:highlight>
                <a:srgbClr val="FFFF00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Google Shape;85;p1">
            <a:extLst>
              <a:ext uri="{FF2B5EF4-FFF2-40B4-BE49-F238E27FC236}">
                <a16:creationId xmlns:a16="http://schemas.microsoft.com/office/drawing/2014/main" id="{DF9444EE-0499-C3F0-A8A5-0D78D4BCB954}"/>
              </a:ext>
            </a:extLst>
          </p:cNvPr>
          <p:cNvSpPr/>
          <p:nvPr/>
        </p:nvSpPr>
        <p:spPr>
          <a:xfrm>
            <a:off x="4271392" y="1495375"/>
            <a:ext cx="4594067" cy="1580431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</a:t>
            </a:r>
            <a:r>
              <a:rPr lang="es-ES" sz="1400" b="1" u="sng" noProof="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observacional prospectivo</a:t>
            </a:r>
            <a:r>
              <a:rPr lang="es-ES" sz="1400" noProof="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 </a:t>
            </a:r>
            <a:r>
              <a:rPr lang="es-ES" sz="1400" u="sng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pacientes remitidos a la consulta de EPOC grave</a:t>
            </a:r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nuestro centro para valoración de RVEP desde el inicio del programa en </a:t>
            </a:r>
            <a:r>
              <a:rPr lang="es-ES" sz="1400" u="sng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Diciembre de 2022</a:t>
            </a:r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cada paciente evaluado se recogieron datos clínicos, funcionales y radiológicos. 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analizaron los resultados con </a:t>
            </a:r>
            <a:r>
              <a:rPr lang="es-ES" sz="1400" noProof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Jamovi</a:t>
            </a:r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8" name="Google Shape;92;p1">
            <a:extLst>
              <a:ext uri="{FF2B5EF4-FFF2-40B4-BE49-F238E27FC236}">
                <a16:creationId xmlns:a16="http://schemas.microsoft.com/office/drawing/2014/main" id="{98A25277-DFAE-7B65-18BB-D7FB19BAF2B1}"/>
              </a:ext>
            </a:extLst>
          </p:cNvPr>
          <p:cNvSpPr txBox="1"/>
          <p:nvPr/>
        </p:nvSpPr>
        <p:spPr>
          <a:xfrm>
            <a:off x="6732240" y="3054072"/>
            <a:ext cx="2231079" cy="430857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MATERIAL Y MÉTODOS</a:t>
            </a:r>
          </a:p>
        </p:txBody>
      </p:sp>
      <p:sp>
        <p:nvSpPr>
          <p:cNvPr id="9" name="Google Shape;92;p1">
            <a:extLst>
              <a:ext uri="{FF2B5EF4-FFF2-40B4-BE49-F238E27FC236}">
                <a16:creationId xmlns:a16="http://schemas.microsoft.com/office/drawing/2014/main" id="{C3D9EB74-E118-6284-14FD-E48AFCEAAAD3}"/>
              </a:ext>
            </a:extLst>
          </p:cNvPr>
          <p:cNvSpPr txBox="1"/>
          <p:nvPr/>
        </p:nvSpPr>
        <p:spPr>
          <a:xfrm>
            <a:off x="2123728" y="987574"/>
            <a:ext cx="1728192" cy="43085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noProof="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C19DD011-AD9F-F0E2-BCEA-8A8195518787}"/>
              </a:ext>
            </a:extLst>
          </p:cNvPr>
          <p:cNvGrpSpPr/>
          <p:nvPr/>
        </p:nvGrpSpPr>
        <p:grpSpPr>
          <a:xfrm>
            <a:off x="4860032" y="3643303"/>
            <a:ext cx="367714" cy="1289453"/>
            <a:chOff x="4211960" y="3579862"/>
            <a:chExt cx="367714" cy="1289453"/>
          </a:xfrm>
        </p:grpSpPr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BBE36D52-A6D9-00E4-2987-A86186BD3808}"/>
                </a:ext>
              </a:extLst>
            </p:cNvPr>
            <p:cNvCxnSpPr/>
            <p:nvPr/>
          </p:nvCxnSpPr>
          <p:spPr>
            <a:xfrm flipV="1">
              <a:off x="4211960" y="3579862"/>
              <a:ext cx="360040" cy="216024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698F8C1A-2BA0-0762-F500-807E325346C9}"/>
                </a:ext>
              </a:extLst>
            </p:cNvPr>
            <p:cNvCxnSpPr/>
            <p:nvPr/>
          </p:nvCxnSpPr>
          <p:spPr>
            <a:xfrm flipV="1">
              <a:off x="4211960" y="3687874"/>
              <a:ext cx="360040" cy="216024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B4FA09E0-AD8F-BFD1-4A4D-F2085F3B2557}"/>
                </a:ext>
              </a:extLst>
            </p:cNvPr>
            <p:cNvCxnSpPr/>
            <p:nvPr/>
          </p:nvCxnSpPr>
          <p:spPr>
            <a:xfrm flipV="1">
              <a:off x="4211960" y="3795886"/>
              <a:ext cx="360040" cy="216024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EA74DE9D-9045-C9A6-DCF5-7F93F2BA324E}"/>
                </a:ext>
              </a:extLst>
            </p:cNvPr>
            <p:cNvCxnSpPr/>
            <p:nvPr/>
          </p:nvCxnSpPr>
          <p:spPr>
            <a:xfrm flipV="1">
              <a:off x="4211960" y="3903898"/>
              <a:ext cx="360040" cy="216024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2022E3D0-FBDD-18AB-9BAD-7DC22930B9CC}"/>
                </a:ext>
              </a:extLst>
            </p:cNvPr>
            <p:cNvCxnSpPr/>
            <p:nvPr/>
          </p:nvCxnSpPr>
          <p:spPr>
            <a:xfrm flipV="1">
              <a:off x="4211960" y="4011910"/>
              <a:ext cx="360040" cy="216024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A227F50F-58C7-9056-1648-6AA70DBD7746}"/>
                </a:ext>
              </a:extLst>
            </p:cNvPr>
            <p:cNvCxnSpPr/>
            <p:nvPr/>
          </p:nvCxnSpPr>
          <p:spPr>
            <a:xfrm flipV="1">
              <a:off x="4211960" y="4119922"/>
              <a:ext cx="360040" cy="216024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5D664468-71A3-2CEF-8A5B-7E3442E388DB}"/>
                </a:ext>
              </a:extLst>
            </p:cNvPr>
            <p:cNvCxnSpPr/>
            <p:nvPr/>
          </p:nvCxnSpPr>
          <p:spPr>
            <a:xfrm flipV="1">
              <a:off x="4219634" y="4224275"/>
              <a:ext cx="360040" cy="216024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5B45224E-C4BE-5B63-7E04-3A5431F5F581}"/>
                </a:ext>
              </a:extLst>
            </p:cNvPr>
            <p:cNvCxnSpPr/>
            <p:nvPr/>
          </p:nvCxnSpPr>
          <p:spPr>
            <a:xfrm flipV="1">
              <a:off x="4219634" y="4332287"/>
              <a:ext cx="360040" cy="216024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DFECC4B5-C8F7-DEBE-45C0-CC724974BB64}"/>
                </a:ext>
              </a:extLst>
            </p:cNvPr>
            <p:cNvCxnSpPr/>
            <p:nvPr/>
          </p:nvCxnSpPr>
          <p:spPr>
            <a:xfrm flipV="1">
              <a:off x="4219634" y="4440299"/>
              <a:ext cx="360040" cy="216024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A17D283E-386E-9A67-5FCD-52F33BAB8752}"/>
                </a:ext>
              </a:extLst>
            </p:cNvPr>
            <p:cNvCxnSpPr/>
            <p:nvPr/>
          </p:nvCxnSpPr>
          <p:spPr>
            <a:xfrm flipV="1">
              <a:off x="4219634" y="4437267"/>
              <a:ext cx="360040" cy="216024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BEA6DA89-B0C3-1A65-C8CE-57DAE0C9E37E}"/>
                </a:ext>
              </a:extLst>
            </p:cNvPr>
            <p:cNvCxnSpPr/>
            <p:nvPr/>
          </p:nvCxnSpPr>
          <p:spPr>
            <a:xfrm flipV="1">
              <a:off x="4219634" y="4545279"/>
              <a:ext cx="360040" cy="216024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31F43190-CB0C-E88D-8F7D-5A7478F0242D}"/>
                </a:ext>
              </a:extLst>
            </p:cNvPr>
            <p:cNvCxnSpPr/>
            <p:nvPr/>
          </p:nvCxnSpPr>
          <p:spPr>
            <a:xfrm flipV="1">
              <a:off x="4219634" y="4653291"/>
              <a:ext cx="360040" cy="216024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Imagen 29">
            <a:extLst>
              <a:ext uri="{FF2B5EF4-FFF2-40B4-BE49-F238E27FC236}">
                <a16:creationId xmlns:a16="http://schemas.microsoft.com/office/drawing/2014/main" id="{E95A3D6A-BC88-293F-111E-AD273944C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845" y="3580368"/>
            <a:ext cx="1338124" cy="1343080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AB2DE275-04BE-9D89-51CA-E933EF31B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3548755"/>
            <a:ext cx="1389663" cy="1406306"/>
          </a:xfrm>
          <a:prstGeom prst="rect">
            <a:avLst/>
          </a:prstGeom>
        </p:spPr>
      </p:pic>
      <p:sp>
        <p:nvSpPr>
          <p:cNvPr id="33" name="Signo más 32">
            <a:extLst>
              <a:ext uri="{FF2B5EF4-FFF2-40B4-BE49-F238E27FC236}">
                <a16:creationId xmlns:a16="http://schemas.microsoft.com/office/drawing/2014/main" id="{CB24E272-8D91-F8FE-EBC5-8AC0475D6035}"/>
              </a:ext>
            </a:extLst>
          </p:cNvPr>
          <p:cNvSpPr/>
          <p:nvPr/>
        </p:nvSpPr>
        <p:spPr>
          <a:xfrm>
            <a:off x="2483768" y="4075351"/>
            <a:ext cx="360040" cy="425357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6E323389-1D3F-90C9-9748-40939C93F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7395" y="3557371"/>
            <a:ext cx="1382059" cy="14063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4;g2094308c073_0_30">
            <a:extLst>
              <a:ext uri="{FF2B5EF4-FFF2-40B4-BE49-F238E27FC236}">
                <a16:creationId xmlns:a16="http://schemas.microsoft.com/office/drawing/2014/main" id="{2A213B2C-C252-C3D0-3047-38F24C382591}"/>
              </a:ext>
            </a:extLst>
          </p:cNvPr>
          <p:cNvSpPr txBox="1"/>
          <p:nvPr/>
        </p:nvSpPr>
        <p:spPr>
          <a:xfrm>
            <a:off x="165205" y="3543192"/>
            <a:ext cx="7545438" cy="1477297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/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Casi </a:t>
            </a:r>
            <a:r>
              <a:rPr lang="es-ES" sz="1400" b="1" u="sng" noProof="0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tres de cada cuatro </a:t>
            </a:r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pacientes remitidos a nuestra unidad para valoración de RVEP son finalmente tratados con válvulas </a:t>
            </a:r>
            <a:r>
              <a:rPr lang="es-ES" sz="1400" noProof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Zephyr</a:t>
            </a:r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lvl="0" algn="just"/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perfil de paciente suele ser el de </a:t>
            </a:r>
            <a:r>
              <a:rPr lang="es-ES" sz="1400" u="sng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varones de mediana edad con enfermedad grave</a:t>
            </a:r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muy sintomáticos a pesar de tratamiento. </a:t>
            </a:r>
          </a:p>
          <a:p>
            <a:pPr lvl="0" algn="just"/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incidencia de </a:t>
            </a:r>
            <a:r>
              <a:rPr lang="es-ES" sz="1400" u="sng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complicaciones</a:t>
            </a:r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el post procedimiento es </a:t>
            </a:r>
            <a:r>
              <a:rPr lang="es-ES" sz="1400" b="1" u="sng" noProof="0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similar</a:t>
            </a:r>
            <a:r>
              <a:rPr lang="es-ES" sz="1400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la descrita en la literatura.</a:t>
            </a:r>
            <a:endParaRPr lang="es-ES" sz="1400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Calibri"/>
            </a:endParaRPr>
          </a:p>
        </p:txBody>
      </p:sp>
      <p:sp>
        <p:nvSpPr>
          <p:cNvPr id="5" name="Google Shape;88;p1">
            <a:extLst>
              <a:ext uri="{FF2B5EF4-FFF2-40B4-BE49-F238E27FC236}">
                <a16:creationId xmlns:a16="http://schemas.microsoft.com/office/drawing/2014/main" id="{B6B7001F-E3BE-41D9-8792-2FFCF3DF5FB3}"/>
              </a:ext>
            </a:extLst>
          </p:cNvPr>
          <p:cNvSpPr txBox="1"/>
          <p:nvPr/>
        </p:nvSpPr>
        <p:spPr>
          <a:xfrm>
            <a:off x="7668344" y="4066290"/>
            <a:ext cx="1588500" cy="4311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noProof="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CONCLUSIÓN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7454613-9D0A-AF29-9CEE-FE274EB30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109" y="2471524"/>
            <a:ext cx="3584999" cy="101031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01C0B4D-6545-B9C8-2595-F5EC27B1EF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9144" y="113998"/>
            <a:ext cx="3838195" cy="973398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66134A4-4CFA-CE47-EB31-EC9AF8555C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301" y="2436726"/>
            <a:ext cx="3686708" cy="104511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43C5E3C7-D9E0-2A33-8BB2-37BF55C7AC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068" y="267493"/>
            <a:ext cx="1914932" cy="172819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DA55A85-41B0-458D-5C51-C6169925B9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567" y="1251310"/>
            <a:ext cx="6977346" cy="127153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8DDEC204-F8CD-C3FA-A72F-5889090340E6}"/>
              </a:ext>
            </a:extLst>
          </p:cNvPr>
          <p:cNvSpPr txBox="1"/>
          <p:nvPr/>
        </p:nvSpPr>
        <p:spPr>
          <a:xfrm>
            <a:off x="5405082" y="292310"/>
            <a:ext cx="21462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Fisura incompleta 6</a:t>
            </a:r>
          </a:p>
          <a:p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atrapamiento 2</a:t>
            </a:r>
          </a:p>
          <a:p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acude 1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252CCE6-F726-5DF5-056A-23AECDFE50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8263" y="1982510"/>
            <a:ext cx="1588500" cy="13518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4619</TotalTime>
  <Words>248</Words>
  <Application>Microsoft Office PowerPoint</Application>
  <PresentationFormat>Presentación en pantalla (16:9)</PresentationFormat>
  <Paragraphs>21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Arial Nova Light</vt:lpstr>
      <vt:lpstr>Calibri</vt:lpstr>
      <vt:lpstr>Tahoma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Ángel Almansa López</cp:lastModifiedBy>
  <cp:revision>6</cp:revision>
  <dcterms:created xsi:type="dcterms:W3CDTF">2024-02-05T13:08:18Z</dcterms:created>
  <dcterms:modified xsi:type="dcterms:W3CDTF">2025-03-03T17:33:29Z</dcterms:modified>
</cp:coreProperties>
</file>