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FFFFFF"/>
    <a:srgbClr val="23775B"/>
    <a:srgbClr val="C2A5F2"/>
    <a:srgbClr val="7A9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Indicación</a:t>
            </a:r>
            <a:endParaRPr lang="en-US" dirty="0"/>
          </a:p>
        </c:rich>
      </c:tx>
      <c:layout>
        <c:manualLayout>
          <c:xMode val="edge"/>
          <c:yMode val="edge"/>
          <c:x val="0.48355227381108418"/>
          <c:y val="0.346918574547938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8B2-46DF-A153-C97723DC6B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8B2-46DF-A153-C97723DC6B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8B2-46DF-A153-C97723DC6B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8B2-46DF-A153-C97723DC6B6B}"/>
              </c:ext>
            </c:extLst>
          </c:dPt>
          <c:cat>
            <c:strRef>
              <c:f>Hoja1!$A$2:$A$5</c:f>
              <c:strCache>
                <c:ptCount val="2"/>
                <c:pt idx="0">
                  <c:v>Neoplasia</c:v>
                </c:pt>
                <c:pt idx="1">
                  <c:v>Enf. Inflamatoria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49</c:v>
                </c:pt>
                <c:pt idx="1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7B-4713-AE95-CF7357BE4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8813454625567859"/>
          <c:y val="0.57462912303511426"/>
          <c:w val="0.22218635573911757"/>
          <c:h val="0.31258001915949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1"/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3D36-46F4-BFA0-A994C8B5BD3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3D36-46F4-BFA0-A994C8B5BD3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3D36-46F4-BFA0-A994C8B5BD3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3D36-46F4-BFA0-A994C8B5BD3E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73,8%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41611893119791"/>
                      <c:h val="0.263161006049013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3D36-46F4-BFA0-A994C8B5BD3E}"/>
                </c:ext>
              </c:extLst>
            </c:dLbl>
            <c:dLbl>
              <c:idx val="1"/>
              <c:layout>
                <c:manualLayout>
                  <c:x val="0.12545667974742294"/>
                  <c:y val="0.1640930929492065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21,2%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5130560519771"/>
                      <c:h val="0.2157446085627044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3D36-46F4-BFA0-A994C8B5BD3E}"/>
                </c:ext>
              </c:extLst>
            </c:dLbl>
            <c:dLbl>
              <c:idx val="2"/>
              <c:layout>
                <c:manualLayout>
                  <c:x val="4.2338200306805608E-2"/>
                  <c:y val="6.2933755808041988E-2"/>
                </c:manualLayout>
              </c:layout>
              <c:tx>
                <c:rich>
                  <a:bodyPr/>
                  <a:lstStyle/>
                  <a:p>
                    <a:fld id="{255A80AE-5277-4A21-AD69-3636285C9EDA}" type="PERCENTAGE">
                      <a:rPr lang="en-US" sz="1200" b="1" dirty="0"/>
                      <a:pPr/>
                      <a:t>[PORCENTAJE]</a:t>
                    </a:fld>
                    <a:endParaRPr lang="es-E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D36-46F4-BFA0-A994C8B5BD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Hoja1!$B$2:$B$5</c:f>
              <c:numCache>
                <c:formatCode>General</c:formatCode>
                <c:ptCount val="4"/>
                <c:pt idx="0">
                  <c:v>59</c:v>
                </c:pt>
                <c:pt idx="1">
                  <c:v>17</c:v>
                </c:pt>
                <c:pt idx="2">
                  <c:v>4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Hoja1!$A$2:$A$5</c15:sqref>
                        </c15:formulaRef>
                      </c:ext>
                    </c:extLst>
                    <c:strCache>
                      <c:ptCount val="3"/>
                      <c:pt idx="0">
                        <c:v>Diagnóstico definitivo (15)</c:v>
                      </c:pt>
                      <c:pt idx="1">
                        <c:v>Verdaderno negativo (1)</c:v>
                      </c:pt>
                      <c:pt idx="2">
                        <c:v>Falso negativo (2)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3D36-46F4-BFA0-A994C8B5BD3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5882132489227072"/>
          <c:y val="0.25496518752811842"/>
          <c:w val="0.13910143212821943"/>
          <c:h val="0.681422168348123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3622F-91FB-472E-8A3B-248B224D6B0F}" type="datetimeFigureOut">
              <a:rPr lang="es-ES" smtClean="0"/>
              <a:t>02/03/2025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257D0-DA3A-4C6E-AF26-85A387939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9702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257D0-DA3A-4C6E-AF26-85A3879395B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409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257D0-DA3A-4C6E-AF26-85A3879395B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190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>
            <a:extLst>
              <a:ext uri="{FF2B5EF4-FFF2-40B4-BE49-F238E27FC236}">
                <a16:creationId xmlns:a16="http://schemas.microsoft.com/office/drawing/2014/main" id="{29504E04-2736-D8C1-EA5A-BEF16AF74018}"/>
              </a:ext>
            </a:extLst>
          </p:cNvPr>
          <p:cNvSpPr txBox="1">
            <a:spLocks/>
          </p:cNvSpPr>
          <p:nvPr/>
        </p:nvSpPr>
        <p:spPr>
          <a:xfrm>
            <a:off x="1781043" y="754156"/>
            <a:ext cx="7069776" cy="39760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Vera Pila, I. Pacheco Carrillo, J. Vázquez Domínguez,  J. Gallego Borrego, A.J. Cruz Medina, N. Reyes Núñez. </a:t>
            </a:r>
          </a:p>
          <a:p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UGC Neumología, Hospital Universitario Virgen de Valme, Sevilla, España.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AC746B2-35F6-7751-1D63-1B1555D25A23}"/>
              </a:ext>
            </a:extLst>
          </p:cNvPr>
          <p:cNvSpPr txBox="1"/>
          <p:nvPr/>
        </p:nvSpPr>
        <p:spPr>
          <a:xfrm>
            <a:off x="1423843" y="101546"/>
            <a:ext cx="7704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PRECISIÓN DIAGNÓSTICA DEL CRIOEBUS EN ADENOPATÍAS MEDIASTÍNICAS: EXPERIENCIA EN UN HOSPITAL UNIVERSITARIO</a:t>
            </a:r>
            <a:endParaRPr lang="es-ES" sz="16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E5344D8-532C-D550-8170-4533A54E560E}"/>
              </a:ext>
            </a:extLst>
          </p:cNvPr>
          <p:cNvSpPr/>
          <p:nvPr/>
        </p:nvSpPr>
        <p:spPr>
          <a:xfrm>
            <a:off x="153905" y="1390724"/>
            <a:ext cx="2133028" cy="27743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DD2C2A9-9999-1F34-0D58-77821462F73F}"/>
              </a:ext>
            </a:extLst>
          </p:cNvPr>
          <p:cNvSpPr txBox="1"/>
          <p:nvPr/>
        </p:nvSpPr>
        <p:spPr>
          <a:xfrm>
            <a:off x="161549" y="1681860"/>
            <a:ext cx="3875439" cy="646331"/>
          </a:xfrm>
          <a:prstGeom prst="rect">
            <a:avLst/>
          </a:prstGeom>
          <a:noFill/>
          <a:ln w="12700" cap="flat" cmpd="sng" algn="ctr">
            <a:solidFill>
              <a:schemeClr val="accent4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La </a:t>
            </a:r>
            <a:r>
              <a:rPr lang="es-ES" sz="1200" dirty="0" err="1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criobiopsia</a:t>
            </a:r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transbronquial mediastínica guiada por ultrasonido </a:t>
            </a:r>
            <a:r>
              <a:rPr lang="es-ES" sz="1200" dirty="0" err="1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endobronquial</a:t>
            </a:r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(</a:t>
            </a:r>
            <a:r>
              <a:rPr lang="es-ES" sz="1200" dirty="0" err="1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CrioEBUS</a:t>
            </a:r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)  permite obtener biopsias de mayor tamaño frente al EBUS. 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BC45BE5-594E-208D-4A5F-6A05358DDC61}"/>
              </a:ext>
            </a:extLst>
          </p:cNvPr>
          <p:cNvSpPr/>
          <p:nvPr/>
        </p:nvSpPr>
        <p:spPr>
          <a:xfrm>
            <a:off x="169193" y="3638259"/>
            <a:ext cx="2862064" cy="27743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6B6ECDB-57FC-9F0A-8832-FB3860C2391F}"/>
              </a:ext>
            </a:extLst>
          </p:cNvPr>
          <p:cNvSpPr txBox="1"/>
          <p:nvPr/>
        </p:nvSpPr>
        <p:spPr>
          <a:xfrm>
            <a:off x="169193" y="3935551"/>
            <a:ext cx="3875439" cy="1015663"/>
          </a:xfrm>
          <a:prstGeom prst="rect">
            <a:avLst/>
          </a:prstGeom>
          <a:noFill/>
          <a:ln w="12700" cap="flat" cmpd="sng" algn="ctr">
            <a:solidFill>
              <a:schemeClr val="accent4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Estudio observacional, descriptivo </a:t>
            </a:r>
            <a:r>
              <a:rPr lang="es-ES" sz="1200" dirty="0" err="1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CrioEBUS</a:t>
            </a:r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mayo 2023 - noviembre de 2024 en el H. U. Virgen de Valme.</a:t>
            </a:r>
          </a:p>
          <a:p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err="1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CrioEBUS</a:t>
            </a:r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diagnóstico </a:t>
            </a:r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diagnóstico anatomopatológico o presencia de tejido linfoide.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8253D741-CDAD-C008-D85D-FB3221898E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739679"/>
              </p:ext>
            </p:extLst>
          </p:nvPr>
        </p:nvGraphicFramePr>
        <p:xfrm>
          <a:off x="4361972" y="1245498"/>
          <a:ext cx="4566851" cy="2712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4204">
                  <a:extLst>
                    <a:ext uri="{9D8B030D-6E8A-4147-A177-3AD203B41FA5}">
                      <a16:colId xmlns:a16="http://schemas.microsoft.com/office/drawing/2014/main" val="2377996969"/>
                    </a:ext>
                  </a:extLst>
                </a:gridCol>
                <a:gridCol w="2772647">
                  <a:extLst>
                    <a:ext uri="{9D8B030D-6E8A-4147-A177-3AD203B41FA5}">
                      <a16:colId xmlns:a16="http://schemas.microsoft.com/office/drawing/2014/main" val="1657168216"/>
                    </a:ext>
                  </a:extLst>
                </a:gridCol>
              </a:tblGrid>
              <a:tr h="277799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Pacientes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725832"/>
                  </a:ext>
                </a:extLst>
              </a:tr>
              <a:tr h="304396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60 (±14) años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1493"/>
                  </a:ext>
                </a:extLst>
              </a:tr>
              <a:tr h="501360"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Media pases aguja </a:t>
                      </a:r>
                      <a:r>
                        <a:rPr lang="es-ES" sz="105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citohistológica</a:t>
                      </a:r>
                      <a:endParaRPr lang="es-E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2,76 (±1,26) pases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258672"/>
                  </a:ext>
                </a:extLst>
              </a:tr>
              <a:tr h="304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Aguja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22G histológica (</a:t>
                      </a:r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93,8%)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60511"/>
                  </a:ext>
                </a:extLst>
              </a:tr>
              <a:tr h="304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Media </a:t>
                      </a:r>
                      <a:r>
                        <a:rPr lang="es-ES" sz="105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criobiopsias</a:t>
                      </a:r>
                      <a:r>
                        <a:rPr lang="es-ES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3,39 (±0,89) </a:t>
                      </a:r>
                      <a:r>
                        <a:rPr lang="es-ES" sz="105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criobiopsias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809489"/>
                  </a:ext>
                </a:extLst>
              </a:tr>
              <a:tr h="304396">
                <a:tc>
                  <a:txBody>
                    <a:bodyPr/>
                    <a:lstStyle/>
                    <a:p>
                      <a:r>
                        <a:rPr lang="es-ES" sz="105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Criosonda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Criosonda</a:t>
                      </a:r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1,1 mm (97,5%)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459492"/>
                  </a:ext>
                </a:extLst>
              </a:tr>
              <a:tr h="304396">
                <a:tc>
                  <a:txBody>
                    <a:bodyPr/>
                    <a:lstStyle/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Tamaño medio adenopatía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21,51 (</a:t>
                      </a:r>
                      <a:r>
                        <a:rPr lang="es-ES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8,84) </a:t>
                      </a:r>
                      <a:r>
                        <a:rPr lang="es-ES" sz="105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mm.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364349"/>
                  </a:ext>
                </a:extLst>
              </a:tr>
              <a:tr h="304396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Adenopatía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Subcarinal</a:t>
                      </a:r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53,1%, paratraqueal derecha 13,8%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150119"/>
                  </a:ext>
                </a:extLst>
              </a:tr>
            </a:tbl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71AB741E-7D2E-484C-11D5-51B878E648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0718319"/>
              </p:ext>
            </p:extLst>
          </p:nvPr>
        </p:nvGraphicFramePr>
        <p:xfrm>
          <a:off x="3539293" y="3554232"/>
          <a:ext cx="5737328" cy="1662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AF61A0E5-5687-30D7-DC2D-77206AC51FFF}"/>
              </a:ext>
            </a:extLst>
          </p:cNvPr>
          <p:cNvSpPr txBox="1"/>
          <p:nvPr/>
        </p:nvSpPr>
        <p:spPr>
          <a:xfrm>
            <a:off x="5262621" y="4570162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dirty="0"/>
              <a:t>49%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A580298-CF99-002C-40F2-91D45F6CDDA8}"/>
              </a:ext>
            </a:extLst>
          </p:cNvPr>
          <p:cNvSpPr txBox="1"/>
          <p:nvPr/>
        </p:nvSpPr>
        <p:spPr>
          <a:xfrm>
            <a:off x="5772481" y="4308499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dirty="0"/>
              <a:t>51%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4EBE0AA4-8D9B-58C0-4546-4A55A868D08A}"/>
              </a:ext>
            </a:extLst>
          </p:cNvPr>
          <p:cNvSpPr/>
          <p:nvPr/>
        </p:nvSpPr>
        <p:spPr>
          <a:xfrm>
            <a:off x="161549" y="2615690"/>
            <a:ext cx="2133028" cy="27743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E2F77B6-DD1D-AF49-F1A1-21D11FD3497C}"/>
              </a:ext>
            </a:extLst>
          </p:cNvPr>
          <p:cNvSpPr txBox="1"/>
          <p:nvPr/>
        </p:nvSpPr>
        <p:spPr>
          <a:xfrm>
            <a:off x="169193" y="2906826"/>
            <a:ext cx="3875439" cy="461665"/>
          </a:xfrm>
          <a:prstGeom prst="rect">
            <a:avLst/>
          </a:prstGeom>
          <a:noFill/>
          <a:ln w="12700" cap="flat" cmpd="sng" algn="ctr">
            <a:solidFill>
              <a:schemeClr val="accent4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Analizar su rentabilidad diagnóstica y tasa de complicaciones.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5128A20-5A08-DE8E-EB52-50F3BCD25640}"/>
              </a:ext>
            </a:extLst>
          </p:cNvPr>
          <p:cNvSpPr txBox="1"/>
          <p:nvPr/>
        </p:nvSpPr>
        <p:spPr>
          <a:xfrm>
            <a:off x="-193497" y="-21841"/>
            <a:ext cx="2232248" cy="13174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27A904D-7F5F-4114-18EC-3A217DEC9A41}"/>
              </a:ext>
            </a:extLst>
          </p:cNvPr>
          <p:cNvSpPr/>
          <p:nvPr/>
        </p:nvSpPr>
        <p:spPr>
          <a:xfrm>
            <a:off x="69660" y="47008"/>
            <a:ext cx="2862064" cy="34633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69F9EEA-8858-F0A6-30E2-0F81C4632AA9}"/>
              </a:ext>
            </a:extLst>
          </p:cNvPr>
          <p:cNvSpPr/>
          <p:nvPr/>
        </p:nvSpPr>
        <p:spPr>
          <a:xfrm>
            <a:off x="69660" y="368823"/>
            <a:ext cx="8931162" cy="366721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B89BDD7E-2B21-4114-1345-B662B3CD24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8999450"/>
              </p:ext>
            </p:extLst>
          </p:nvPr>
        </p:nvGraphicFramePr>
        <p:xfrm>
          <a:off x="-3323" y="1136575"/>
          <a:ext cx="2260063" cy="1607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50B4151-4E40-8439-4F89-AEA230866B30}"/>
              </a:ext>
            </a:extLst>
          </p:cNvPr>
          <p:cNvSpPr txBox="1"/>
          <p:nvPr/>
        </p:nvSpPr>
        <p:spPr>
          <a:xfrm>
            <a:off x="1904580" y="1583950"/>
            <a:ext cx="2142207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/>
              <a:t>Verdaderos positivos (VP) 59</a:t>
            </a:r>
          </a:p>
          <a:p>
            <a:endParaRPr lang="es-ES" sz="1200" dirty="0"/>
          </a:p>
          <a:p>
            <a:r>
              <a:rPr lang="es-ES" sz="1200" dirty="0"/>
              <a:t>Verdaderos negativos (VN) 17</a:t>
            </a:r>
          </a:p>
          <a:p>
            <a:endParaRPr lang="es-ES" sz="1200" dirty="0"/>
          </a:p>
          <a:p>
            <a:r>
              <a:rPr lang="es-ES" sz="1200" dirty="0"/>
              <a:t>Falsos negativos (FN) 4</a:t>
            </a:r>
            <a:endParaRPr lang="es-ES" sz="1400" dirty="0"/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74C2027D-D303-6C23-7B39-FC21209E7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84073"/>
              </p:ext>
            </p:extLst>
          </p:nvPr>
        </p:nvGraphicFramePr>
        <p:xfrm>
          <a:off x="4213282" y="537785"/>
          <a:ext cx="4647534" cy="2326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3767">
                  <a:extLst>
                    <a:ext uri="{9D8B030D-6E8A-4147-A177-3AD203B41FA5}">
                      <a16:colId xmlns:a16="http://schemas.microsoft.com/office/drawing/2014/main" val="1284427709"/>
                    </a:ext>
                  </a:extLst>
                </a:gridCol>
                <a:gridCol w="2323767">
                  <a:extLst>
                    <a:ext uri="{9D8B030D-6E8A-4147-A177-3AD203B41FA5}">
                      <a16:colId xmlns:a16="http://schemas.microsoft.com/office/drawing/2014/main" val="3892676228"/>
                    </a:ext>
                  </a:extLst>
                </a:gridCol>
              </a:tblGrid>
              <a:tr h="236553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VP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FN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556449"/>
                  </a:ext>
                </a:extLst>
              </a:tr>
              <a:tr h="490224">
                <a:tc>
                  <a:txBody>
                    <a:bodyPr/>
                    <a:lstStyle/>
                    <a:p>
                      <a:r>
                        <a:rPr lang="es-ES" sz="1200" dirty="0"/>
                        <a:t>Neoplasias (30):</a:t>
                      </a:r>
                      <a:r>
                        <a:rPr lang="es-ES" sz="1200" dirty="0">
                          <a:sym typeface="Wingdings" panose="05000000000000000000" pitchFamily="2" charset="2"/>
                        </a:rPr>
                        <a:t> Marcadores moleculares 100%.</a:t>
                      </a:r>
                      <a:endParaRPr lang="es-ES" sz="12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Sarcoidosis (1)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297010"/>
                  </a:ext>
                </a:extLst>
              </a:tr>
              <a:tr h="294134">
                <a:tc>
                  <a:txBody>
                    <a:bodyPr/>
                    <a:lstStyle/>
                    <a:p>
                      <a:r>
                        <a:rPr lang="es-ES" sz="1200" dirty="0"/>
                        <a:t>Sarcoidosis (18)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Linfoma de células B grandes (1)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022872"/>
                  </a:ext>
                </a:extLst>
              </a:tr>
              <a:tr h="887020">
                <a:tc>
                  <a:txBody>
                    <a:bodyPr/>
                    <a:lstStyle/>
                    <a:p>
                      <a:r>
                        <a:rPr lang="es-ES" sz="1200" dirty="0"/>
                        <a:t>Enfermedades inflamatorias no </a:t>
                      </a:r>
                      <a:r>
                        <a:rPr lang="es-ES" sz="1200" dirty="0" err="1"/>
                        <a:t>sarcoidea</a:t>
                      </a:r>
                      <a:r>
                        <a:rPr lang="es-ES" sz="1200" dirty="0"/>
                        <a:t> (5): </a:t>
                      </a:r>
                      <a:r>
                        <a:rPr lang="es-ES" sz="1200" i="1" dirty="0"/>
                        <a:t>2 silicosis, 1 </a:t>
                      </a:r>
                      <a:r>
                        <a:rPr lang="es-ES" sz="1200" i="1" dirty="0" err="1"/>
                        <a:t>enf</a:t>
                      </a:r>
                      <a:r>
                        <a:rPr lang="es-ES" sz="1200" i="1" dirty="0"/>
                        <a:t> IgG4, 1 hiperplasia </a:t>
                      </a:r>
                      <a:r>
                        <a:rPr lang="es-ES" sz="1200" i="1" dirty="0" err="1"/>
                        <a:t>paracortical</a:t>
                      </a:r>
                      <a:r>
                        <a:rPr lang="es-ES" sz="1200" i="1" dirty="0"/>
                        <a:t>, 1 tuberculosis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Adenocarcinoma </a:t>
                      </a:r>
                      <a:r>
                        <a:rPr lang="es-ES" sz="1200" dirty="0" err="1"/>
                        <a:t>biliopancreático</a:t>
                      </a:r>
                      <a:r>
                        <a:rPr lang="es-ES" sz="1200" dirty="0"/>
                        <a:t> (1)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652273"/>
                  </a:ext>
                </a:extLst>
              </a:tr>
              <a:tr h="319989">
                <a:tc>
                  <a:txBody>
                    <a:bodyPr/>
                    <a:lstStyle/>
                    <a:p>
                      <a:r>
                        <a:rPr lang="es-ES" sz="1200" dirty="0"/>
                        <a:t>Síndrome </a:t>
                      </a:r>
                      <a:r>
                        <a:rPr lang="es-ES" sz="1200" dirty="0" err="1"/>
                        <a:t>linfoproliferativo</a:t>
                      </a:r>
                      <a:r>
                        <a:rPr lang="es-ES" sz="1200" dirty="0"/>
                        <a:t> (6)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Enfermedad de </a:t>
                      </a:r>
                      <a:r>
                        <a:rPr lang="es-ES" sz="1200" dirty="0" err="1"/>
                        <a:t>Castelman</a:t>
                      </a:r>
                      <a:r>
                        <a:rPr lang="es-ES" sz="1200" dirty="0"/>
                        <a:t> (1)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30663"/>
                  </a:ext>
                </a:extLst>
              </a:tr>
            </a:tbl>
          </a:graphicData>
        </a:graphic>
      </p:graphicFrame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32591B8C-C501-8A53-0176-930551F091ED}"/>
              </a:ext>
            </a:extLst>
          </p:cNvPr>
          <p:cNvSpPr/>
          <p:nvPr/>
        </p:nvSpPr>
        <p:spPr>
          <a:xfrm>
            <a:off x="177109" y="2795278"/>
            <a:ext cx="3458703" cy="11630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u="sng" dirty="0">
                <a:solidFill>
                  <a:schemeClr val="tx1"/>
                </a:solidFill>
              </a:rPr>
              <a:t>GLOBAL</a:t>
            </a:r>
          </a:p>
          <a:p>
            <a:r>
              <a:rPr lang="es-ES" sz="1400" dirty="0">
                <a:solidFill>
                  <a:schemeClr val="tx1"/>
                </a:solidFill>
              </a:rPr>
              <a:t>Rentabilidad diagnóstica: 95%</a:t>
            </a:r>
          </a:p>
          <a:p>
            <a:r>
              <a:rPr lang="es-ES" sz="1400" dirty="0">
                <a:solidFill>
                  <a:schemeClr val="tx1"/>
                </a:solidFill>
              </a:rPr>
              <a:t>Sensibilidad (S): 94%</a:t>
            </a:r>
          </a:p>
          <a:p>
            <a:r>
              <a:rPr lang="es-ES" sz="1400" dirty="0">
                <a:solidFill>
                  <a:schemeClr val="tx1"/>
                </a:solidFill>
              </a:rPr>
              <a:t>Especificidad (E): 100%</a:t>
            </a:r>
          </a:p>
          <a:p>
            <a:r>
              <a:rPr lang="es-ES" sz="1400" dirty="0">
                <a:solidFill>
                  <a:schemeClr val="tx1"/>
                </a:solidFill>
              </a:rPr>
              <a:t>Valor Predictivo Negativo (VPN): 81%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BC36B4BC-3F7B-9AC4-9DD9-3832DE868F25}"/>
              </a:ext>
            </a:extLst>
          </p:cNvPr>
          <p:cNvSpPr/>
          <p:nvPr/>
        </p:nvSpPr>
        <p:spPr>
          <a:xfrm>
            <a:off x="3733837" y="3090264"/>
            <a:ext cx="1264873" cy="8851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u="sng" dirty="0">
                <a:solidFill>
                  <a:schemeClr val="tx1"/>
                </a:solidFill>
              </a:rPr>
              <a:t>NEOPLASIAS</a:t>
            </a:r>
          </a:p>
          <a:p>
            <a:r>
              <a:rPr lang="es-ES" sz="1400" dirty="0">
                <a:solidFill>
                  <a:schemeClr val="tx1"/>
                </a:solidFill>
              </a:rPr>
              <a:t>S: 97%</a:t>
            </a:r>
          </a:p>
          <a:p>
            <a:r>
              <a:rPr lang="es-ES" sz="1400" dirty="0">
                <a:solidFill>
                  <a:schemeClr val="tx1"/>
                </a:solidFill>
              </a:rPr>
              <a:t>VPP: 100%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79CDB6DB-CCB3-B3E0-3B4C-39FD195739A9}"/>
              </a:ext>
            </a:extLst>
          </p:cNvPr>
          <p:cNvSpPr/>
          <p:nvPr/>
        </p:nvSpPr>
        <p:spPr>
          <a:xfrm>
            <a:off x="5169237" y="3090264"/>
            <a:ext cx="1565463" cy="8751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u="sng" dirty="0">
                <a:solidFill>
                  <a:schemeClr val="tx1"/>
                </a:solidFill>
              </a:rPr>
              <a:t>INFLAMATORIAS</a:t>
            </a:r>
          </a:p>
          <a:p>
            <a:r>
              <a:rPr lang="es-ES" sz="1400" dirty="0">
                <a:solidFill>
                  <a:schemeClr val="tx1"/>
                </a:solidFill>
              </a:rPr>
              <a:t>S: 96%</a:t>
            </a:r>
          </a:p>
          <a:p>
            <a:r>
              <a:rPr lang="es-ES" sz="1400" dirty="0">
                <a:solidFill>
                  <a:schemeClr val="tx1"/>
                </a:solidFill>
              </a:rPr>
              <a:t>VPP: 100%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A4566BEC-B687-85F1-9473-FD3D1547BA9E}"/>
              </a:ext>
            </a:extLst>
          </p:cNvPr>
          <p:cNvSpPr/>
          <p:nvPr/>
        </p:nvSpPr>
        <p:spPr>
          <a:xfrm>
            <a:off x="6819455" y="3090265"/>
            <a:ext cx="2070718" cy="8531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u="sng" dirty="0">
                <a:solidFill>
                  <a:schemeClr val="tx1"/>
                </a:solidFill>
              </a:rPr>
              <a:t>SD LINFOPROLIFERATIVO</a:t>
            </a:r>
          </a:p>
          <a:p>
            <a:r>
              <a:rPr lang="es-ES" sz="1400" dirty="0">
                <a:solidFill>
                  <a:schemeClr val="tx1"/>
                </a:solidFill>
              </a:rPr>
              <a:t>S: 86%</a:t>
            </a:r>
          </a:p>
          <a:p>
            <a:r>
              <a:rPr lang="es-ES" sz="1400" dirty="0">
                <a:solidFill>
                  <a:schemeClr val="tx1"/>
                </a:solidFill>
              </a:rPr>
              <a:t>VPP: 100%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2C2E6314-8F24-4509-B478-B0FE34BA2507}"/>
              </a:ext>
            </a:extLst>
          </p:cNvPr>
          <p:cNvSpPr/>
          <p:nvPr/>
        </p:nvSpPr>
        <p:spPr>
          <a:xfrm>
            <a:off x="69660" y="4100304"/>
            <a:ext cx="2862064" cy="346335"/>
          </a:xfrm>
          <a:prstGeom prst="roundRect">
            <a:avLst/>
          </a:prstGeom>
          <a:solidFill>
            <a:srgbClr val="17375E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D930452-2AED-040F-4CA2-3061C0FA5A90}"/>
              </a:ext>
            </a:extLst>
          </p:cNvPr>
          <p:cNvSpPr/>
          <p:nvPr/>
        </p:nvSpPr>
        <p:spPr>
          <a:xfrm>
            <a:off x="69660" y="4386282"/>
            <a:ext cx="8388540" cy="6842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0" i="0" dirty="0">
                <a:solidFill>
                  <a:srgbClr val="222222"/>
                </a:solidFill>
                <a:effectLst/>
              </a:rPr>
              <a:t>El </a:t>
            </a:r>
            <a:r>
              <a:rPr lang="es-ES" sz="1400" b="0" i="0" dirty="0" err="1">
                <a:solidFill>
                  <a:srgbClr val="222222"/>
                </a:solidFill>
                <a:effectLst/>
              </a:rPr>
              <a:t>CrioEBUS</a:t>
            </a:r>
            <a:r>
              <a:rPr lang="es-ES" sz="1400" b="0" i="0" dirty="0">
                <a:solidFill>
                  <a:srgbClr val="222222"/>
                </a:solidFill>
                <a:effectLst/>
              </a:rPr>
              <a:t> en nuestro medio se posiciona como una </a:t>
            </a:r>
            <a:r>
              <a:rPr lang="es-ES" sz="1400" b="1" i="0" dirty="0">
                <a:solidFill>
                  <a:srgbClr val="222222"/>
                </a:solidFill>
                <a:effectLst/>
              </a:rPr>
              <a:t>técnica útil y segura </a:t>
            </a:r>
            <a:r>
              <a:rPr lang="es-ES" sz="1400" b="0" i="0" dirty="0">
                <a:solidFill>
                  <a:srgbClr val="222222"/>
                </a:solidFill>
                <a:effectLst/>
              </a:rPr>
              <a:t>para el diagnóstico de enfermedades inflamatorias, especialmente sarcoidosis, así como para realizar el diagnóstico de síndromes </a:t>
            </a:r>
            <a:r>
              <a:rPr lang="es-ES" sz="1400" b="0" i="0" dirty="0" err="1">
                <a:solidFill>
                  <a:srgbClr val="222222"/>
                </a:solidFill>
                <a:effectLst/>
              </a:rPr>
              <a:t>linfoproliferativos</a:t>
            </a:r>
            <a:r>
              <a:rPr lang="es-ES" sz="1400" b="0" i="0" dirty="0">
                <a:solidFill>
                  <a:srgbClr val="222222"/>
                </a:solidFill>
                <a:effectLst/>
              </a:rPr>
              <a:t> y neoplasias </a:t>
            </a:r>
            <a:r>
              <a:rPr lang="es-ES" sz="1400" b="0" i="0">
                <a:solidFill>
                  <a:srgbClr val="222222"/>
                </a:solidFill>
                <a:effectLst/>
              </a:rPr>
              <a:t>y obten</a:t>
            </a:r>
            <a:r>
              <a:rPr lang="es-ES" sz="1400">
                <a:solidFill>
                  <a:srgbClr val="222222"/>
                </a:solidFill>
              </a:rPr>
              <a:t>er</a:t>
            </a:r>
            <a:r>
              <a:rPr lang="es-ES" sz="1400" b="0" i="0">
                <a:solidFill>
                  <a:srgbClr val="222222"/>
                </a:solidFill>
                <a:effectLst/>
              </a:rPr>
              <a:t> </a:t>
            </a:r>
            <a:r>
              <a:rPr lang="es-ES" sz="1400" b="0" i="0" dirty="0">
                <a:solidFill>
                  <a:srgbClr val="222222"/>
                </a:solidFill>
                <a:effectLst/>
              </a:rPr>
              <a:t>marcadores moleculares.</a:t>
            </a:r>
            <a:endParaRPr lang="es-ES" sz="14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A4F9CEF-2D84-0382-0DB5-756E80B47CAB}"/>
              </a:ext>
            </a:extLst>
          </p:cNvPr>
          <p:cNvSpPr/>
          <p:nvPr/>
        </p:nvSpPr>
        <p:spPr>
          <a:xfrm>
            <a:off x="166280" y="464500"/>
            <a:ext cx="3296645" cy="272557"/>
          </a:xfrm>
          <a:prstGeom prst="rect">
            <a:avLst/>
          </a:prstGeom>
          <a:solidFill>
            <a:schemeClr val="bg2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400" dirty="0"/>
          </a:p>
          <a:p>
            <a:r>
              <a:rPr lang="es-ES" sz="1200" b="1" u="sng" dirty="0">
                <a:solidFill>
                  <a:schemeClr val="tx1"/>
                </a:solidFill>
              </a:rPr>
              <a:t>NO APTO:</a:t>
            </a:r>
            <a:r>
              <a:rPr lang="es-ES" sz="1200" b="1" dirty="0">
                <a:solidFill>
                  <a:schemeClr val="tx1"/>
                </a:solidFill>
              </a:rPr>
              <a:t> </a:t>
            </a:r>
            <a:r>
              <a:rPr lang="es-ES" sz="1200" kern="1200" dirty="0">
                <a:solidFill>
                  <a:schemeClr val="tx1"/>
                </a:solidFill>
                <a:effectLst/>
                <a:ea typeface="+mn-ea"/>
                <a:cs typeface="Arial" panose="020B0604020202020204" pitchFamily="34" charset="0"/>
              </a:rPr>
              <a:t>5% citológicas (4); 1,3% </a:t>
            </a:r>
            <a:r>
              <a:rPr lang="es-ES" sz="1200" kern="1200" dirty="0" err="1">
                <a:solidFill>
                  <a:schemeClr val="tx1"/>
                </a:solidFill>
                <a:effectLst/>
                <a:ea typeface="+mn-ea"/>
                <a:cs typeface="Arial" panose="020B0604020202020204" pitchFamily="34" charset="0"/>
              </a:rPr>
              <a:t>criobiopsia</a:t>
            </a:r>
            <a:r>
              <a:rPr lang="es-ES" sz="1200" kern="1200" dirty="0">
                <a:solidFill>
                  <a:schemeClr val="tx1"/>
                </a:solidFill>
                <a:effectLst/>
                <a:ea typeface="+mn-ea"/>
                <a:cs typeface="Arial" panose="020B0604020202020204" pitchFamily="34" charset="0"/>
              </a:rPr>
              <a:t> (1)</a:t>
            </a:r>
          </a:p>
          <a:p>
            <a:endParaRPr lang="es-ES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B829564-5136-B915-6A74-841BDFA63A34}"/>
              </a:ext>
            </a:extLst>
          </p:cNvPr>
          <p:cNvSpPr txBox="1"/>
          <p:nvPr/>
        </p:nvSpPr>
        <p:spPr>
          <a:xfrm>
            <a:off x="1692112" y="1202440"/>
            <a:ext cx="230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Diagnósticos </a:t>
            </a:r>
            <a:r>
              <a:rPr lang="es-E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CrioEBUS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F8F55F4-8CF2-9154-F12D-15DEE47BE4DB}"/>
              </a:ext>
            </a:extLst>
          </p:cNvPr>
          <p:cNvSpPr/>
          <p:nvPr/>
        </p:nvSpPr>
        <p:spPr>
          <a:xfrm>
            <a:off x="177109" y="832629"/>
            <a:ext cx="1586579" cy="306254"/>
          </a:xfrm>
          <a:prstGeom prst="rect">
            <a:avLst/>
          </a:prstGeom>
          <a:solidFill>
            <a:schemeClr val="bg2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 dirty="0"/>
          </a:p>
          <a:p>
            <a:pPr algn="ctr"/>
            <a:r>
              <a:rPr lang="es-ES" sz="1200" b="1" u="sng" kern="1200" dirty="0">
                <a:solidFill>
                  <a:schemeClr val="tx1"/>
                </a:solidFill>
                <a:effectLst/>
                <a:ea typeface="+mn-ea"/>
                <a:cs typeface="Arial" panose="020B0604020202020204" pitchFamily="34" charset="0"/>
              </a:rPr>
              <a:t>COMPLICACIONES:</a:t>
            </a:r>
            <a:r>
              <a:rPr lang="es-ES" sz="1200" kern="1200" dirty="0">
                <a:solidFill>
                  <a:schemeClr val="tx1"/>
                </a:solidFill>
                <a:effectLst/>
                <a:ea typeface="+mn-ea"/>
                <a:cs typeface="Arial" panose="020B0604020202020204" pitchFamily="34" charset="0"/>
              </a:rPr>
              <a:t> 0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388</Words>
  <Application>Microsoft Office PowerPoint</Application>
  <PresentationFormat>Presentación en pantalla (16:9)</PresentationFormat>
  <Paragraphs>72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andrea vera</cp:lastModifiedBy>
  <cp:revision>65</cp:revision>
  <dcterms:created xsi:type="dcterms:W3CDTF">2024-02-05T13:08:18Z</dcterms:created>
  <dcterms:modified xsi:type="dcterms:W3CDTF">2025-03-02T11:59:33Z</dcterms:modified>
</cp:coreProperties>
</file>