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7038627985254049"/>
          <c:y val="8.68918313012199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B5-4EB8-9133-B2941B4E4F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B5-4EB8-9133-B2941B4E4F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B5-4EB8-9133-B2941B4E4F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B5-4EB8-9133-B2941B4E4FA7}"/>
              </c:ext>
            </c:extLst>
          </c:dPt>
          <c:cat>
            <c:strRef>
              <c:f>Hoja1!$A$2:$A$5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3-4A9C-9EC7-3A24A0189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2036487865056583"/>
          <c:y val="9.1697129230032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TABAQUISMO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016-4568-A84B-D9662C2DFD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16-4568-A84B-D9662C2DFD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16-4568-A84B-D9662C2DFD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16-4568-A84B-D9662C2DFDF9}"/>
              </c:ext>
            </c:extLst>
          </c:dPt>
          <c:cat>
            <c:strRef>
              <c:f>Hoja1!$A$2:$A$5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17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AA-4B60-B233-C895FB480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2034046835600486"/>
          <c:y val="0.82666663916096617"/>
          <c:w val="0.70786322466840801"/>
          <c:h val="0.17333336083903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860" b="0" dirty="0"/>
              <a:t>COMORBILIDADES</a:t>
            </a:r>
          </a:p>
        </c:rich>
      </c:tx>
      <c:layout>
        <c:manualLayout>
          <c:xMode val="edge"/>
          <c:yMode val="edge"/>
          <c:x val="0.12892937019869699"/>
          <c:y val="6.56732982910708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2"/>
                <c:pt idx="0">
                  <c:v>Respiratorias</c:v>
                </c:pt>
                <c:pt idx="1">
                  <c:v>Otras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2"/>
                <c:pt idx="0">
                  <c:v>5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8-4BAA-96E6-9B3A0BB0133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2"/>
                <c:pt idx="0">
                  <c:v>Respiratorias</c:v>
                </c:pt>
                <c:pt idx="1">
                  <c:v>Otras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9448-4BAA-96E6-9B3A0BB013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771846848"/>
        <c:axId val="771822368"/>
      </c:barChart>
      <c:catAx>
        <c:axId val="771846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71822368"/>
        <c:crosses val="autoZero"/>
        <c:auto val="1"/>
        <c:lblAlgn val="ctr"/>
        <c:lblOffset val="100"/>
        <c:noMultiLvlLbl val="0"/>
      </c:catAx>
      <c:valAx>
        <c:axId val="7718223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184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52-4006-92F9-965BA4F01B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52-4006-92F9-965BA4F01B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52-4006-92F9-965BA4F01B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552-4006-92F9-965BA4F01BA6}"/>
              </c:ext>
            </c:extLst>
          </c:dPt>
          <c:cat>
            <c:strRef>
              <c:f>Hoja1!$A$2:$A$5</c:f>
              <c:strCache>
                <c:ptCount val="2"/>
                <c:pt idx="0">
                  <c:v>Enf. Sistémica</c:v>
                </c:pt>
                <c:pt idx="1">
                  <c:v>No clasificable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3-4053-BE1A-DCAB50394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cap="none" dirty="0"/>
              <a:t>Desaturación</a:t>
            </a:r>
          </a:p>
          <a:p>
            <a:pPr>
              <a:defRPr/>
            </a:pPr>
            <a:r>
              <a:rPr lang="es-ES" sz="1600" cap="none" dirty="0"/>
              <a:t>esfuerzo</a:t>
            </a:r>
          </a:p>
        </c:rich>
      </c:tx>
      <c:layout>
        <c:manualLayout>
          <c:xMode val="edge"/>
          <c:yMode val="edge"/>
          <c:x val="9.0684308073017E-2"/>
          <c:y val="4.04337201467907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2"/>
                <c:pt idx="0">
                  <c:v>Inicio</c:v>
                </c:pt>
                <c:pt idx="1">
                  <c:v>Seguimiento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17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0-4ED2-9F4B-355A81E9B28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2"/>
                <c:pt idx="0">
                  <c:v>Inicio</c:v>
                </c:pt>
                <c:pt idx="1">
                  <c:v>Seguimiento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24B0-4ED2-9F4B-355A81E9B2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718242608"/>
        <c:axId val="718243088"/>
      </c:barChart>
      <c:catAx>
        <c:axId val="718242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18243088"/>
        <c:crosses val="autoZero"/>
        <c:auto val="1"/>
        <c:lblAlgn val="ctr"/>
        <c:lblOffset val="100"/>
        <c:noMultiLvlLbl val="0"/>
      </c:catAx>
      <c:valAx>
        <c:axId val="718243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824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3"/>
                <c:pt idx="0">
                  <c:v>1 año</c:v>
                </c:pt>
                <c:pt idx="1">
                  <c:v>2 años</c:v>
                </c:pt>
                <c:pt idx="2">
                  <c:v>3 años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3"/>
                <c:pt idx="0">
                  <c:v>13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0-4770-B3E1-476DAAAA263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Progresión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3"/>
                <c:pt idx="0">
                  <c:v>1 año</c:v>
                </c:pt>
                <c:pt idx="1">
                  <c:v>2 años</c:v>
                </c:pt>
                <c:pt idx="2">
                  <c:v>3 años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0-4770-B3E1-476DAAAA26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786363424"/>
        <c:axId val="786365344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Columna1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-540000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64" b="0" i="0" u="none" strike="noStrike" kern="120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Hoja1!$A$2:$A$5</c15:sqref>
                        </c15:formulaRef>
                      </c:ext>
                    </c:extLst>
                    <c:strCache>
                      <c:ptCount val="3"/>
                      <c:pt idx="0">
                        <c:v>1 año</c:v>
                      </c:pt>
                      <c:pt idx="1">
                        <c:v>2 años</c:v>
                      </c:pt>
                      <c:pt idx="2">
                        <c:v>3 años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Hoja1!$D$2:$D$5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9730-4770-B3E1-476DAAAA2635}"/>
                  </c:ext>
                </c:extLst>
              </c15:ser>
            </c15:filteredBarSeries>
          </c:ext>
        </c:extLst>
      </c:barChart>
      <c:catAx>
        <c:axId val="786363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86365344"/>
        <c:crosses val="autoZero"/>
        <c:auto val="1"/>
        <c:lblAlgn val="ctr"/>
        <c:lblOffset val="100"/>
        <c:noMultiLvlLbl val="0"/>
      </c:catAx>
      <c:valAx>
        <c:axId val="786365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636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0.17021</cdr:x>
      <cdr:y>0.55887</cdr:y>
    </cdr:from>
    <cdr:to>
      <cdr:x>0.32582</cdr:x>
      <cdr:y>0.68965</cdr:y>
    </cdr:to>
    <cdr:sp macro="" textlink="">
      <cdr:nvSpPr>
        <cdr:cNvPr id="2" name="CuadroTexto 16">
          <a:extLst xmlns:a="http://schemas.openxmlformats.org/drawingml/2006/main">
            <a:ext uri="{FF2B5EF4-FFF2-40B4-BE49-F238E27FC236}">
              <a16:creationId xmlns:a16="http://schemas.microsoft.com/office/drawing/2014/main" id="{225B3D22-5528-9B63-BBB9-B37E3634F5FC}"/>
            </a:ext>
          </a:extLst>
        </cdr:cNvPr>
        <cdr:cNvSpPr txBox="1"/>
      </cdr:nvSpPr>
      <cdr:spPr>
        <a:xfrm xmlns:a="http://schemas.openxmlformats.org/drawingml/2006/main">
          <a:off x="472610" y="1117974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5</a:t>
          </a:r>
        </a:p>
      </cdr:txBody>
    </cdr:sp>
  </cdr:relSizeAnchor>
  <cdr:relSizeAnchor xmlns:cdr="http://schemas.openxmlformats.org/drawingml/2006/chartDrawing">
    <cdr:from>
      <cdr:x>0.60356</cdr:x>
      <cdr:y>0.19661</cdr:y>
    </cdr:from>
    <cdr:to>
      <cdr:x>0.75916</cdr:x>
      <cdr:y>0.32739</cdr:y>
    </cdr:to>
    <cdr:sp macro="" textlink="">
      <cdr:nvSpPr>
        <cdr:cNvPr id="3" name="CuadroTexto 16">
          <a:extLst xmlns:a="http://schemas.openxmlformats.org/drawingml/2006/main">
            <a:ext uri="{FF2B5EF4-FFF2-40B4-BE49-F238E27FC236}">
              <a16:creationId xmlns:a16="http://schemas.microsoft.com/office/drawing/2014/main" id="{83F20448-0981-6681-CB65-B4AA2156F29D}"/>
            </a:ext>
          </a:extLst>
        </cdr:cNvPr>
        <cdr:cNvSpPr txBox="1"/>
      </cdr:nvSpPr>
      <cdr:spPr>
        <a:xfrm xmlns:a="http://schemas.openxmlformats.org/drawingml/2006/main">
          <a:off x="1675834" y="393303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17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0.49645</cdr:x>
      <cdr:y>0.34998</cdr:y>
    </cdr:from>
    <cdr:to>
      <cdr:x>0.98667</cdr:x>
      <cdr:y>0.8642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B1465DE3-2072-26C2-7EBF-D84190CA1F5D}"/>
            </a:ext>
          </a:extLst>
        </cdr:cNvPr>
        <cdr:cNvSpPr/>
      </cdr:nvSpPr>
      <cdr:spPr>
        <a:xfrm xmlns:a="http://schemas.openxmlformats.org/drawingml/2006/main">
          <a:off x="1738139" y="818641"/>
          <a:ext cx="1716337" cy="12028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 kern="1200"/>
        </a:p>
      </cdr:txBody>
    </cdr:sp>
  </cdr:relSizeAnchor>
  <cdr:relSizeAnchor xmlns:cdr="http://schemas.openxmlformats.org/drawingml/2006/chartDrawing">
    <cdr:from>
      <cdr:x>0.30228</cdr:x>
      <cdr:y>0.2769</cdr:y>
    </cdr:from>
    <cdr:to>
      <cdr:x>0.42568</cdr:x>
      <cdr:y>0.38874</cdr:y>
    </cdr:to>
    <cdr:sp macro="" textlink="">
      <cdr:nvSpPr>
        <cdr:cNvPr id="3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1058326" y="647700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20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0.18772</cdr:x>
      <cdr:y>0.68583</cdr:y>
    </cdr:from>
    <cdr:to>
      <cdr:x>0.36304</cdr:x>
      <cdr:y>0.78202</cdr:y>
    </cdr:to>
    <cdr:sp macro="" textlink="">
      <cdr:nvSpPr>
        <cdr:cNvPr id="2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462603" y="1865409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2</a:t>
          </a:r>
        </a:p>
      </cdr:txBody>
    </cdr:sp>
  </cdr:relSizeAnchor>
  <cdr:relSizeAnchor xmlns:cdr="http://schemas.openxmlformats.org/drawingml/2006/chartDrawing">
    <cdr:from>
      <cdr:x>0.41234</cdr:x>
      <cdr:y>0.63774</cdr:y>
    </cdr:from>
    <cdr:to>
      <cdr:x>0.58766</cdr:x>
      <cdr:y>0.73392</cdr:y>
    </cdr:to>
    <cdr:sp macro="" textlink="">
      <cdr:nvSpPr>
        <cdr:cNvPr id="3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1016139" y="1734604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3</a:t>
          </a:r>
        </a:p>
      </cdr:txBody>
    </cdr:sp>
  </cdr:relSizeAnchor>
  <cdr:relSizeAnchor xmlns:cdr="http://schemas.openxmlformats.org/drawingml/2006/chartDrawing">
    <cdr:from>
      <cdr:x>0.49583</cdr:x>
      <cdr:y>0.68583</cdr:y>
    </cdr:from>
    <cdr:to>
      <cdr:x>0.67115</cdr:x>
      <cdr:y>0.78202</cdr:y>
    </cdr:to>
    <cdr:sp macro="" textlink="">
      <cdr:nvSpPr>
        <cdr:cNvPr id="4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1221894" y="1865409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2</a:t>
          </a:r>
        </a:p>
      </cdr:txBody>
    </cdr:sp>
  </cdr:relSizeAnchor>
  <cdr:relSizeAnchor xmlns:cdr="http://schemas.openxmlformats.org/drawingml/2006/chartDrawing">
    <cdr:from>
      <cdr:x>0.70556</cdr:x>
      <cdr:y>0.68583</cdr:y>
    </cdr:from>
    <cdr:to>
      <cdr:x>0.88088</cdr:x>
      <cdr:y>0.78202</cdr:y>
    </cdr:to>
    <cdr:sp macro="" textlink="">
      <cdr:nvSpPr>
        <cdr:cNvPr id="5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1738740" y="1865409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2</a:t>
          </a:r>
        </a:p>
      </cdr:txBody>
    </cdr:sp>
  </cdr:relSizeAnchor>
  <cdr:relSizeAnchor xmlns:cdr="http://schemas.openxmlformats.org/drawingml/2006/chartDrawing">
    <cdr:from>
      <cdr:x>0.77674</cdr:x>
      <cdr:y>0.73392</cdr:y>
    </cdr:from>
    <cdr:to>
      <cdr:x>0.95206</cdr:x>
      <cdr:y>0.83011</cdr:y>
    </cdr:to>
    <cdr:sp macro="" textlink="">
      <cdr:nvSpPr>
        <cdr:cNvPr id="6" name="CuadroTexto 16">
          <a:extLst xmlns:a="http://schemas.openxmlformats.org/drawingml/2006/main">
            <a:ext uri="{FF2B5EF4-FFF2-40B4-BE49-F238E27FC236}">
              <a16:creationId xmlns:a16="http://schemas.microsoft.com/office/drawing/2014/main" id="{E6398B38-D143-764A-87EB-8A486159D361}"/>
            </a:ext>
          </a:extLst>
        </cdr:cNvPr>
        <cdr:cNvSpPr txBox="1"/>
      </cdr:nvSpPr>
      <cdr:spPr>
        <a:xfrm xmlns:a="http://schemas.openxmlformats.org/drawingml/2006/main">
          <a:off x="1914142" y="1996214"/>
          <a:ext cx="43204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dirty="0"/>
            <a:t>1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adroTexto 29">
            <a:extLst>
              <a:ext uri="{FF2B5EF4-FFF2-40B4-BE49-F238E27FC236}">
                <a16:creationId xmlns:a16="http://schemas.microsoft.com/office/drawing/2014/main" id="{BB2DBCE8-1A1D-8AE7-1488-EDD5FEE00D3D}"/>
              </a:ext>
            </a:extLst>
          </p:cNvPr>
          <p:cNvSpPr txBox="1"/>
          <p:nvPr/>
        </p:nvSpPr>
        <p:spPr>
          <a:xfrm>
            <a:off x="8388424" y="4148752"/>
            <a:ext cx="1067821" cy="12872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346C315-8283-EE71-BCD0-7825061E1B33}"/>
              </a:ext>
            </a:extLst>
          </p:cNvPr>
          <p:cNvSpPr txBox="1"/>
          <p:nvPr/>
        </p:nvSpPr>
        <p:spPr>
          <a:xfrm>
            <a:off x="1371600" y="123478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MÁS ALLÁ DE LA FPI: FIBROSIS PULMONAR PROGRESIVA Y SU CONTROL CON NINTEDANIB. EXPERIENCIA EN NUESTRO CENTRO.</a:t>
            </a:r>
            <a:endParaRPr lang="es-ES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D66E25-AEEA-09BD-D048-3258699BE5D3}"/>
              </a:ext>
            </a:extLst>
          </p:cNvPr>
          <p:cNvSpPr txBox="1"/>
          <p:nvPr/>
        </p:nvSpPr>
        <p:spPr>
          <a:xfrm>
            <a:off x="1259632" y="744688"/>
            <a:ext cx="8278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0" dirty="0">
                <a:solidFill>
                  <a:srgbClr val="222222"/>
                </a:solidFill>
                <a:effectLst/>
              </a:rPr>
              <a:t>A. Vera Pila, J. Vázquez Domínguez, T. Mascarell Roda, I. De La Cruz Morón, N. Reyes Núñez, Z. Palacios Hidalgo.</a:t>
            </a:r>
          </a:p>
          <a:p>
            <a:pPr algn="ctr"/>
            <a:r>
              <a:rPr lang="es-ES" sz="1100" i="0" dirty="0">
                <a:solidFill>
                  <a:srgbClr val="222222"/>
                </a:solidFill>
                <a:effectLst/>
              </a:rPr>
              <a:t>UGC Neumología, Hospital Universitario Virgen de Valme, Sevilla, España.</a:t>
            </a:r>
          </a:p>
          <a:p>
            <a:endParaRPr lang="es-ES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CDD0AC12-BF1F-B7B8-3BF0-05755EBF9B98}"/>
              </a:ext>
            </a:extLst>
          </p:cNvPr>
          <p:cNvSpPr/>
          <p:nvPr/>
        </p:nvSpPr>
        <p:spPr>
          <a:xfrm>
            <a:off x="264513" y="1371472"/>
            <a:ext cx="2133028" cy="277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47DE0FD-5621-3701-4A34-20A4096368CC}"/>
              </a:ext>
            </a:extLst>
          </p:cNvPr>
          <p:cNvSpPr txBox="1"/>
          <p:nvPr/>
        </p:nvSpPr>
        <p:spPr>
          <a:xfrm>
            <a:off x="272157" y="1662608"/>
            <a:ext cx="4240828" cy="10772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Fibrosis Pulmonar Progresiva (FPP) engloba a un conjunto enfermedades pulmonares intersticiales difusas (EPID) que presentan un comportamiento fibrosante progresivo. </a:t>
            </a:r>
          </a:p>
          <a:p>
            <a:endParaRPr lang="es-ES" sz="1050" u="sng" dirty="0">
              <a:solidFill>
                <a:srgbClr val="22222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100" b="1" u="sng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</a:t>
            </a:r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analizar las características, proceso diagnóstico y manejo terapéutico de los pacientes con FPP.</a:t>
            </a:r>
            <a:endParaRPr lang="es-ES" sz="11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BDD7296-E4CD-E9B2-5D57-5FBCE1358AA1}"/>
              </a:ext>
            </a:extLst>
          </p:cNvPr>
          <p:cNvSpPr/>
          <p:nvPr/>
        </p:nvSpPr>
        <p:spPr>
          <a:xfrm>
            <a:off x="5004048" y="1371472"/>
            <a:ext cx="2862064" cy="277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9E549C0-77E1-1474-7139-77C328B8A2E8}"/>
              </a:ext>
            </a:extLst>
          </p:cNvPr>
          <p:cNvSpPr txBox="1"/>
          <p:nvPr/>
        </p:nvSpPr>
        <p:spPr>
          <a:xfrm>
            <a:off x="5004048" y="1670302"/>
            <a:ext cx="3875439" cy="106182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Estudio observacional retrospectivo </a:t>
            </a:r>
            <a:r>
              <a:rPr lang="es-ES" sz="1050" dirty="0">
                <a:solidFill>
                  <a:srgbClr val="222222"/>
                </a:solidFill>
                <a:latin typeface="Arial" panose="020B0604020202020204" pitchFamily="34" charset="0"/>
              </a:rPr>
              <a:t>pacientes con FPP y en tratamiento con </a:t>
            </a:r>
            <a:r>
              <a:rPr lang="es-ES" sz="1050" dirty="0" err="1">
                <a:solidFill>
                  <a:srgbClr val="222222"/>
                </a:solidFill>
                <a:latin typeface="Arial" panose="020B0604020202020204" pitchFamily="34" charset="0"/>
              </a:rPr>
              <a:t>Nintedanib</a:t>
            </a:r>
            <a:r>
              <a:rPr lang="es-ES" sz="105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endParaRPr lang="es-ES" sz="105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s-ES" sz="1050" b="1" u="sng" dirty="0">
                <a:solidFill>
                  <a:srgbClr val="222222"/>
                </a:solidFill>
                <a:latin typeface="Arial" panose="020B0604020202020204" pitchFamily="34" charset="0"/>
              </a:rPr>
              <a:t>Progresión</a:t>
            </a:r>
            <a:r>
              <a:rPr lang="es-ES" sz="1050" dirty="0">
                <a:solidFill>
                  <a:srgbClr val="222222"/>
                </a:solidFill>
                <a:latin typeface="Arial" panose="020B0604020202020204" pitchFamily="34" charset="0"/>
              </a:rPr>
              <a:t>: </a:t>
            </a:r>
            <a:r>
              <a:rPr lang="es-ES" sz="105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cumple 2 de los 3 criterios siguientes: Empeoramiento clínico, radiológico y funcional: caída de FVC ≥ 5% o DLCO ≥ </a:t>
            </a:r>
            <a:r>
              <a:rPr lang="es-ES" sz="1050" b="0" i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10%.</a:t>
            </a:r>
            <a:endParaRPr lang="es-ES" sz="105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06041CB-8477-22BE-D1FD-BDEC5709ED7F}"/>
              </a:ext>
            </a:extLst>
          </p:cNvPr>
          <p:cNvSpPr/>
          <p:nvPr/>
        </p:nvSpPr>
        <p:spPr>
          <a:xfrm>
            <a:off x="254401" y="2818839"/>
            <a:ext cx="2133028" cy="277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643F73C-6FDD-4620-F78C-E0F0A99E7434}"/>
              </a:ext>
            </a:extLst>
          </p:cNvPr>
          <p:cNvSpPr txBox="1"/>
          <p:nvPr/>
        </p:nvSpPr>
        <p:spPr>
          <a:xfrm>
            <a:off x="284907" y="3118426"/>
            <a:ext cx="8574186" cy="193899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ACCAACB0-8C11-15C9-04FB-0013192FC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578038"/>
              </p:ext>
            </p:extLst>
          </p:nvPr>
        </p:nvGraphicFramePr>
        <p:xfrm>
          <a:off x="319710" y="3160970"/>
          <a:ext cx="3597077" cy="1827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863">
                  <a:extLst>
                    <a:ext uri="{9D8B030D-6E8A-4147-A177-3AD203B41FA5}">
                      <a16:colId xmlns:a16="http://schemas.microsoft.com/office/drawing/2014/main" val="1193179025"/>
                    </a:ext>
                  </a:extLst>
                </a:gridCol>
                <a:gridCol w="1211214">
                  <a:extLst>
                    <a:ext uri="{9D8B030D-6E8A-4147-A177-3AD203B41FA5}">
                      <a16:colId xmlns:a16="http://schemas.microsoft.com/office/drawing/2014/main" val="3924238884"/>
                    </a:ext>
                  </a:extLst>
                </a:gridCol>
              </a:tblGrid>
              <a:tr h="371300">
                <a:tc>
                  <a:txBody>
                    <a:bodyPr/>
                    <a:lstStyle/>
                    <a:p>
                      <a:r>
                        <a:rPr lang="es-ES" dirty="0"/>
                        <a:t>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88742"/>
                  </a:ext>
                </a:extLst>
              </a:tr>
              <a:tr h="364123">
                <a:tc>
                  <a:txBody>
                    <a:bodyPr/>
                    <a:lstStyle/>
                    <a:p>
                      <a:r>
                        <a:rPr lang="es-ES" sz="1400" dirty="0"/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70 ±7.8 años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34934"/>
                  </a:ext>
                </a:extLst>
              </a:tr>
              <a:tr h="364123">
                <a:tc>
                  <a:txBody>
                    <a:bodyPr/>
                    <a:lstStyle/>
                    <a:p>
                      <a:r>
                        <a:rPr lang="es-ES" sz="1400" dirty="0"/>
                        <a:t>AP 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692468"/>
                  </a:ext>
                </a:extLst>
              </a:tr>
              <a:tr h="364123">
                <a:tc>
                  <a:txBody>
                    <a:bodyPr/>
                    <a:lstStyle/>
                    <a:p>
                      <a:r>
                        <a:rPr lang="es-ES" sz="1400" dirty="0"/>
                        <a:t>Patrón 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12 (44,4%)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97651"/>
                  </a:ext>
                </a:extLst>
              </a:tr>
              <a:tr h="364123">
                <a:tc>
                  <a:txBody>
                    <a:bodyPr/>
                    <a:lstStyle/>
                    <a:p>
                      <a:r>
                        <a:rPr lang="es-ES" sz="1400" dirty="0"/>
                        <a:t>Media tiempo progresión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32 </a:t>
                      </a:r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±12 meses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40697"/>
                  </a:ext>
                </a:extLst>
              </a:tr>
            </a:tbl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F82B5FAE-C9CB-1FA2-8A22-4B74655C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1206"/>
              </p:ext>
            </p:extLst>
          </p:nvPr>
        </p:nvGraphicFramePr>
        <p:xfrm>
          <a:off x="3859801" y="2957554"/>
          <a:ext cx="1247800" cy="2192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DADBF3A9-B781-829A-66AD-92B43DC6122D}"/>
              </a:ext>
            </a:extLst>
          </p:cNvPr>
          <p:cNvSpPr txBox="1"/>
          <p:nvPr/>
        </p:nvSpPr>
        <p:spPr>
          <a:xfrm>
            <a:off x="4346365" y="396408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21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25B3D22-5528-9B63-BBB9-B37E3634F5FC}"/>
              </a:ext>
            </a:extLst>
          </p:cNvPr>
          <p:cNvSpPr txBox="1"/>
          <p:nvPr/>
        </p:nvSpPr>
        <p:spPr>
          <a:xfrm>
            <a:off x="4106129" y="354370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6</a:t>
            </a: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C1253285-30BF-ED78-9ED7-7DD3E3B4A1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4677574"/>
              </p:ext>
            </p:extLst>
          </p:nvPr>
        </p:nvGraphicFramePr>
        <p:xfrm>
          <a:off x="4671517" y="2957554"/>
          <a:ext cx="1984764" cy="1967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CuadroTexto 21">
            <a:extLst>
              <a:ext uri="{FF2B5EF4-FFF2-40B4-BE49-F238E27FC236}">
                <a16:creationId xmlns:a16="http://schemas.microsoft.com/office/drawing/2014/main" id="{E3058A04-F7F2-E397-5504-291C50844739}"/>
              </a:ext>
            </a:extLst>
          </p:cNvPr>
          <p:cNvSpPr txBox="1"/>
          <p:nvPr/>
        </p:nvSpPr>
        <p:spPr>
          <a:xfrm>
            <a:off x="5642265" y="3890200"/>
            <a:ext cx="430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17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D87D30F-1AE3-3DB5-FCAB-D03DE4FF86D9}"/>
              </a:ext>
            </a:extLst>
          </p:cNvPr>
          <p:cNvSpPr txBox="1"/>
          <p:nvPr/>
        </p:nvSpPr>
        <p:spPr>
          <a:xfrm>
            <a:off x="5263582" y="3659924"/>
            <a:ext cx="57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10</a:t>
            </a:r>
          </a:p>
        </p:txBody>
      </p:sp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2E5A61CD-BE90-B940-9C92-F18E947EE9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9583802"/>
              </p:ext>
            </p:extLst>
          </p:nvPr>
        </p:nvGraphicFramePr>
        <p:xfrm>
          <a:off x="6215844" y="3019600"/>
          <a:ext cx="2776590" cy="200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AB1697E6-6348-8F31-5719-9E509B44C10A}"/>
              </a:ext>
            </a:extLst>
          </p:cNvPr>
          <p:cNvSpPr txBox="1"/>
          <p:nvPr/>
        </p:nvSpPr>
        <p:spPr>
          <a:xfrm>
            <a:off x="6948264" y="3526105"/>
            <a:ext cx="2195736" cy="16173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29FA743-89F2-F40A-40F5-88998292C67E}"/>
              </a:ext>
            </a:extLst>
          </p:cNvPr>
          <p:cNvSpPr txBox="1"/>
          <p:nvPr/>
        </p:nvSpPr>
        <p:spPr>
          <a:xfrm>
            <a:off x="0" y="-19577"/>
            <a:ext cx="2195736" cy="16173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DBD3BDC-DFBA-18F0-CB7F-EE8E9AACD6D9}"/>
              </a:ext>
            </a:extLst>
          </p:cNvPr>
          <p:cNvSpPr/>
          <p:nvPr/>
        </p:nvSpPr>
        <p:spPr>
          <a:xfrm>
            <a:off x="77977" y="136581"/>
            <a:ext cx="2133028" cy="277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98FF40-5ED7-8750-1681-752BE1E43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96" y="136581"/>
            <a:ext cx="2464327" cy="248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361FCE5-5F84-154A-D744-2B3C146B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732" y="2636734"/>
            <a:ext cx="2527644" cy="244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64894907-EFC5-E8CF-2BC7-CB46CCA79AF0}"/>
              </a:ext>
            </a:extLst>
          </p:cNvPr>
          <p:cNvSpPr/>
          <p:nvPr/>
        </p:nvSpPr>
        <p:spPr>
          <a:xfrm>
            <a:off x="79247" y="3769843"/>
            <a:ext cx="2133028" cy="27743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E5159D7-3C42-224F-012B-3EEE04A3B5A9}"/>
              </a:ext>
            </a:extLst>
          </p:cNvPr>
          <p:cNvSpPr txBox="1"/>
          <p:nvPr/>
        </p:nvSpPr>
        <p:spPr>
          <a:xfrm>
            <a:off x="89693" y="4067673"/>
            <a:ext cx="642652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s-E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nuestra serie la mayoría de pacientes permanecen estables bajo tratamiento con </a:t>
            </a:r>
            <a:r>
              <a:rPr lang="es-ES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Nintedanib</a:t>
            </a:r>
            <a:r>
              <a:rPr lang="es-E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es-E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Ningún paciente ha precisado suspensión de tratamiento por </a:t>
            </a:r>
            <a:r>
              <a:rPr lang="es-ES" sz="16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secundarismos</a:t>
            </a:r>
            <a:r>
              <a:rPr lang="es-E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s-ES" sz="16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E1EF0F46-1BCE-282E-7BA4-E3E8471D1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371396"/>
              </p:ext>
            </p:extLst>
          </p:nvPr>
        </p:nvGraphicFramePr>
        <p:xfrm>
          <a:off x="15380" y="570170"/>
          <a:ext cx="1748308" cy="2217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AA079BCC-EC7B-3C39-CFD7-2B04DF1C268D}"/>
              </a:ext>
            </a:extLst>
          </p:cNvPr>
          <p:cNvSpPr txBox="1"/>
          <p:nvPr/>
        </p:nvSpPr>
        <p:spPr>
          <a:xfrm>
            <a:off x="293354" y="1152906"/>
            <a:ext cx="596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33,3%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704D364-B5B6-4232-D06C-E9D996C17395}"/>
              </a:ext>
            </a:extLst>
          </p:cNvPr>
          <p:cNvSpPr txBox="1"/>
          <p:nvPr/>
        </p:nvSpPr>
        <p:spPr>
          <a:xfrm>
            <a:off x="904914" y="1527183"/>
            <a:ext cx="5961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29,6%</a:t>
            </a: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36ACA1A6-2DD6-652D-C5E1-50A677EF22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054086"/>
              </p:ext>
            </p:extLst>
          </p:nvPr>
        </p:nvGraphicFramePr>
        <p:xfrm>
          <a:off x="1719626" y="428262"/>
          <a:ext cx="3501157" cy="2339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CuadroTexto 23">
            <a:extLst>
              <a:ext uri="{FF2B5EF4-FFF2-40B4-BE49-F238E27FC236}">
                <a16:creationId xmlns:a16="http://schemas.microsoft.com/office/drawing/2014/main" id="{E275412B-C31F-7E96-BE07-C18C9845850C}"/>
              </a:ext>
            </a:extLst>
          </p:cNvPr>
          <p:cNvSpPr txBox="1"/>
          <p:nvPr/>
        </p:nvSpPr>
        <p:spPr>
          <a:xfrm>
            <a:off x="645018" y="2816713"/>
            <a:ext cx="5315872" cy="89255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300" dirty="0">
                <a:solidFill>
                  <a:srgbClr val="222222"/>
                </a:solidFill>
                <a:latin typeface="Arial" panose="020B0604020202020204" pitchFamily="34" charset="0"/>
              </a:rPr>
              <a:t>T</a:t>
            </a:r>
            <a:r>
              <a:rPr lang="es-E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odos continúan en tratamiento excepto 1 (trasplante pulmonar).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Efecto secundario más frecuente: diarrea (44% pacientes).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300" dirty="0">
                <a:solidFill>
                  <a:srgbClr val="222222"/>
                </a:solidFill>
                <a:latin typeface="Arial" panose="020B0604020202020204" pitchFamily="34" charset="0"/>
              </a:rPr>
              <a:t>Reducir dosis por </a:t>
            </a:r>
            <a:r>
              <a:rPr lang="es-ES" sz="1300" dirty="0" err="1">
                <a:solidFill>
                  <a:srgbClr val="222222"/>
                </a:solidFill>
                <a:latin typeface="Arial" panose="020B0604020202020204" pitchFamily="34" charset="0"/>
              </a:rPr>
              <a:t>secundarismos</a:t>
            </a:r>
            <a:r>
              <a:rPr lang="es-ES" sz="1300" dirty="0">
                <a:solidFill>
                  <a:srgbClr val="222222"/>
                </a:solidFill>
                <a:latin typeface="Arial" panose="020B0604020202020204" pitchFamily="34" charset="0"/>
              </a:rPr>
              <a:t>: 8 pacientes.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nuestra serie de pacientes, no ha habido </a:t>
            </a:r>
            <a:r>
              <a:rPr lang="es-ES" sz="13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éxitus</a:t>
            </a:r>
            <a:r>
              <a:rPr lang="es-ES" sz="13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s-ES" sz="13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EBD16616-51DD-49E2-B2DA-1AA5665E84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3921433"/>
              </p:ext>
            </p:extLst>
          </p:nvPr>
        </p:nvGraphicFramePr>
        <p:xfrm>
          <a:off x="3930631" y="31635"/>
          <a:ext cx="2464327" cy="2719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CuadroTexto 16">
            <a:extLst>
              <a:ext uri="{FF2B5EF4-FFF2-40B4-BE49-F238E27FC236}">
                <a16:creationId xmlns:a16="http://schemas.microsoft.com/office/drawing/2014/main" id="{E6398B38-D143-764A-87EB-8A486159D361}"/>
              </a:ext>
            </a:extLst>
          </p:cNvPr>
          <p:cNvSpPr txBox="1"/>
          <p:nvPr/>
        </p:nvSpPr>
        <p:spPr>
          <a:xfrm>
            <a:off x="1982220" y="173354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/>
              <a:t>17</a:t>
            </a:r>
          </a:p>
        </p:txBody>
      </p:sp>
      <p:sp>
        <p:nvSpPr>
          <p:cNvPr id="3" name="CuadroTexto 16">
            <a:extLst>
              <a:ext uri="{FF2B5EF4-FFF2-40B4-BE49-F238E27FC236}">
                <a16:creationId xmlns:a16="http://schemas.microsoft.com/office/drawing/2014/main" id="{0BE31EAF-04A5-D787-8990-B101FC208242}"/>
              </a:ext>
            </a:extLst>
          </p:cNvPr>
          <p:cNvSpPr txBox="1"/>
          <p:nvPr/>
        </p:nvSpPr>
        <p:spPr>
          <a:xfrm>
            <a:off x="4177210" y="439365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/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266</Words>
  <Application>Microsoft Office PowerPoint</Application>
  <PresentationFormat>Presentación en pantalla (16:9)</PresentationFormat>
  <Paragraphs>61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andrea vera</cp:lastModifiedBy>
  <cp:revision>29</cp:revision>
  <dcterms:created xsi:type="dcterms:W3CDTF">2024-02-05T13:08:18Z</dcterms:created>
  <dcterms:modified xsi:type="dcterms:W3CDTF">2025-03-02T11:37:50Z</dcterms:modified>
</cp:coreProperties>
</file>