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i+Jxt9UeaMYIMS5XKZ7n/N8YBI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37ee76557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37ee76557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281450" y="240325"/>
            <a:ext cx="7806000" cy="10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2000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ANÁLISIS DE LAS PRUEBAS FUNCIONALES RESPIRATORIAS TRAS INICIAR TRATAMIENTO ANTIFIBRÓTICO EN FPI</a:t>
            </a:r>
            <a:endParaRPr b="1" sz="2000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1200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M. Figuerola Esteban, C. Torres Luque, E. Salcedo Lobera. </a:t>
            </a:r>
            <a:endParaRPr b="1" sz="1200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1200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Servicio de Neumología. Hospital Regional Universitario de Málaga. </a:t>
            </a:r>
            <a:endParaRPr>
              <a:solidFill>
                <a:srgbClr val="741B47"/>
              </a:solidFill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35550" y="1261825"/>
            <a:ext cx="84729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solidFill>
                  <a:srgbClr val="A64D79"/>
                </a:solidFill>
              </a:rPr>
              <a:t>INTRODUCCIÓN </a:t>
            </a:r>
            <a:endParaRPr b="1" sz="1600">
              <a:solidFill>
                <a:srgbClr val="A64D79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</a:rPr>
              <a:t>La fibrosis pulmonar idiopática (FPI) es una enfermedad progresiva e irreversible de causa desconocida. Los únicos tratamientos que han demostrado frenar la pérdida de función pulmonar son los tratamientos antifibróticos Nintedanib y Pirfenidona. Nuestro objetivo es analizar los cambios en la función pulmonar de los pacientes con FPI tras un año de tratamiento con antifibróticos.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335125" y="2483125"/>
            <a:ext cx="4372200" cy="23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solidFill>
                  <a:srgbClr val="A64D79"/>
                </a:solidFill>
              </a:rPr>
              <a:t>MATERIAL Y MÉTODOS</a:t>
            </a:r>
            <a:r>
              <a:rPr b="1" lang="es-ES" sz="1800">
                <a:solidFill>
                  <a:srgbClr val="A64D79"/>
                </a:solidFill>
              </a:rPr>
              <a:t> </a:t>
            </a:r>
            <a:endParaRPr b="1" sz="1800">
              <a:solidFill>
                <a:srgbClr val="A64D79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</a:rPr>
              <a:t>E</a:t>
            </a:r>
            <a:r>
              <a:rPr lang="es-ES" sz="1200">
                <a:solidFill>
                  <a:schemeClr val="dk1"/>
                </a:solidFill>
              </a:rPr>
              <a:t>studio descriptivo de 60 pacientes con FPI en tratamiento con Pirfenidona o Nintedanib, se han analizado los cambios en las pruebas funcionales respiratorias tras un año de iniciar el tratamiento respecto a las previas. Para ello, se han recogido las características basales de los pacientes así como el tipo de tratamiento y las pruebas funcionales respiratorias (FVC, DLCO y KCO)  y t</a:t>
            </a:r>
            <a:r>
              <a:rPr lang="es-ES" sz="1200">
                <a:solidFill>
                  <a:schemeClr val="dk1"/>
                </a:solidFill>
              </a:rPr>
              <a:t>est de la marcha en 6 minutos (TM6M)</a:t>
            </a:r>
            <a:r>
              <a:rPr lang="es-ES" sz="1200">
                <a:solidFill>
                  <a:schemeClr val="dk1"/>
                </a:solidFill>
              </a:rPr>
              <a:t> antes de iniciar el tratamiento, a los 3 meses y al año de iniciarlo. 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87" name="Google Shape;87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8875" y="2281875"/>
            <a:ext cx="2179575" cy="2747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 title="Puntuación obtenida"/>
          <p:cNvPicPr preferRelativeResize="0"/>
          <p:nvPr/>
        </p:nvPicPr>
        <p:blipFill rotWithShape="1">
          <a:blip r:embed="rId4">
            <a:alphaModFix/>
          </a:blip>
          <a:srcRect b="0" l="24771" r="22014" t="0"/>
          <a:stretch/>
        </p:blipFill>
        <p:spPr>
          <a:xfrm>
            <a:off x="4648675" y="2551825"/>
            <a:ext cx="1980201" cy="230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37ee765576_0_0"/>
          <p:cNvSpPr txBox="1"/>
          <p:nvPr/>
        </p:nvSpPr>
        <p:spPr>
          <a:xfrm>
            <a:off x="361225" y="4226300"/>
            <a:ext cx="8537700" cy="8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La media de las pruebas funcionales fueron similares tras un año de tratamiento.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La mayoría de nuestros pacientes se mantuvieron estables tras iniciar el tratamiento antifibrótico.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</a:rPr>
              <a:t>El efecto secundario más frecuente fue la intolerancia digestiva.</a:t>
            </a:r>
            <a:endParaRPr sz="1700"/>
          </a:p>
        </p:txBody>
      </p:sp>
      <p:pic>
        <p:nvPicPr>
          <p:cNvPr id="94" name="Google Shape;94;g337ee76557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8225" y="549525"/>
            <a:ext cx="3570151" cy="326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337ee765576_0_0" title="Puntuación obtenida"/>
          <p:cNvPicPr preferRelativeResize="0"/>
          <p:nvPr/>
        </p:nvPicPr>
        <p:blipFill rotWithShape="1">
          <a:blip r:embed="rId4">
            <a:alphaModFix/>
          </a:blip>
          <a:srcRect b="0" l="10115" r="4304" t="0"/>
          <a:stretch/>
        </p:blipFill>
        <p:spPr>
          <a:xfrm>
            <a:off x="5898375" y="638625"/>
            <a:ext cx="3059676" cy="3173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337ee765576_0_0" title="Puntuación obtenida"/>
          <p:cNvPicPr preferRelativeResize="0"/>
          <p:nvPr/>
        </p:nvPicPr>
        <p:blipFill rotWithShape="1">
          <a:blip r:embed="rId5">
            <a:alphaModFix/>
          </a:blip>
          <a:srcRect b="0" l="11093" r="10945" t="0"/>
          <a:stretch/>
        </p:blipFill>
        <p:spPr>
          <a:xfrm>
            <a:off x="118475" y="1349750"/>
            <a:ext cx="2264400" cy="254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337ee765576_0_0"/>
          <p:cNvSpPr/>
          <p:nvPr/>
        </p:nvSpPr>
        <p:spPr>
          <a:xfrm>
            <a:off x="3662250" y="164975"/>
            <a:ext cx="1649700" cy="33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C2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1600">
                <a:solidFill>
                  <a:srgbClr val="A64D79"/>
                </a:solidFill>
              </a:rPr>
              <a:t>RESULTADOS </a:t>
            </a:r>
            <a:endParaRPr sz="1600">
              <a:solidFill>
                <a:srgbClr val="A64D79"/>
              </a:solidFill>
            </a:endParaRPr>
          </a:p>
        </p:txBody>
      </p:sp>
      <p:sp>
        <p:nvSpPr>
          <p:cNvPr id="98" name="Google Shape;98;g337ee765576_0_0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37ee765576_0_0"/>
          <p:cNvSpPr/>
          <p:nvPr/>
        </p:nvSpPr>
        <p:spPr>
          <a:xfrm>
            <a:off x="3662250" y="3898775"/>
            <a:ext cx="1856100" cy="33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C27B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1600">
                <a:solidFill>
                  <a:srgbClr val="A64D79"/>
                </a:solidFill>
              </a:rPr>
              <a:t>CONCLUSIONES</a:t>
            </a:r>
            <a:endParaRPr sz="1600">
              <a:solidFill>
                <a:srgbClr val="A64D7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