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702A"/>
    <a:srgbClr val="CD7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9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CLASIFICACION TEP RI</a:t>
            </a:r>
          </a:p>
        </c:rich>
      </c:tx>
      <c:layout>
        <c:manualLayout>
          <c:xMode val="edge"/>
          <c:yMode val="edge"/>
          <c:x val="0.30575109710032217"/>
          <c:y val="0.11932645651429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2556819083593888"/>
          <c:y val="0.24227083968895335"/>
          <c:w val="0.32828164595468229"/>
          <c:h val="0.6181298601037237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CLASIFICACION TEP RI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76000"/>
                      <a:shade val="51000"/>
                      <a:satMod val="130000"/>
                    </a:schemeClr>
                  </a:gs>
                  <a:gs pos="80000">
                    <a:schemeClr val="accent6">
                      <a:shade val="76000"/>
                      <a:shade val="93000"/>
                      <a:satMod val="130000"/>
                    </a:schemeClr>
                  </a:gs>
                  <a:gs pos="100000">
                    <a:schemeClr val="accent6">
                      <a:shade val="76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06-4C58-9ACC-435E6DE58F6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tint val="77000"/>
                      <a:shade val="51000"/>
                      <a:satMod val="130000"/>
                    </a:schemeClr>
                  </a:gs>
                  <a:gs pos="80000">
                    <a:schemeClr val="accent6">
                      <a:tint val="77000"/>
                      <a:shade val="93000"/>
                      <a:satMod val="130000"/>
                    </a:schemeClr>
                  </a:gs>
                  <a:gs pos="100000">
                    <a:schemeClr val="accent6">
                      <a:tint val="77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06-4C58-9ACC-435E6DE58F6C}"/>
              </c:ext>
            </c:extLst>
          </c:dPt>
          <c:dLbls>
            <c:dLbl>
              <c:idx val="0"/>
              <c:layout>
                <c:manualLayout>
                  <c:x val="-8.3985377286121654E-2"/>
                  <c:y val="1.0123957937728413E-2"/>
                </c:manualLayout>
              </c:layout>
              <c:tx>
                <c:rich>
                  <a:bodyPr/>
                  <a:lstStyle/>
                  <a:p>
                    <a:fld id="{64C97B00-EBAA-46DA-B07C-3F09087DB503}" type="VALUE">
                      <a:rPr lang="en-US" smtClean="0"/>
                      <a:pPr/>
                      <a:t>[VALOR]</a:t>
                    </a:fld>
                    <a:r>
                      <a:rPr lang="en-US" baseline="0" dirty="0" smtClean="0"/>
                      <a:t>
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74487991541099"/>
                      <c:h val="0.236743638890890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806-4C58-9ACC-435E6DE58F6C}"/>
                </c:ext>
              </c:extLst>
            </c:dLbl>
            <c:dLbl>
              <c:idx val="1"/>
              <c:layout>
                <c:manualLayout>
                  <c:x val="8.8184646150427731E-2"/>
                  <c:y val="0.11487183957066101"/>
                </c:manualLayout>
              </c:layout>
              <c:tx>
                <c:rich>
                  <a:bodyPr/>
                  <a:lstStyle/>
                  <a:p>
                    <a:fld id="{FBD224D9-2512-4680-8425-FC4F30ADB0B2}" type="VALUE">
                      <a:rPr lang="en-US" smtClean="0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56863642348794"/>
                      <c:h val="0.164413355309102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806-4C58-9ACC-435E6DE58F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TEP RIB</c:v>
                </c:pt>
                <c:pt idx="1">
                  <c:v>TEP RIA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0.40799999999999997</c:v>
                </c:pt>
                <c:pt idx="1">
                  <c:v>0.59199999999999997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06-4C58-9ACC-435E6DE58F6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0.71547814131763143"/>
          <c:y val="0.44310852801621442"/>
          <c:w val="0.16599147713746093"/>
          <c:h val="0.247760227619397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900" dirty="0" smtClean="0"/>
              <a:t>CLASIFICACION RIESGO DETERIORO</a:t>
            </a:r>
            <a:r>
              <a:rPr lang="es-ES" sz="900" baseline="0" dirty="0" smtClean="0"/>
              <a:t> CLINICO</a:t>
            </a:r>
            <a:endParaRPr lang="es-ES" sz="900" dirty="0"/>
          </a:p>
        </c:rich>
      </c:tx>
      <c:layout>
        <c:manualLayout>
          <c:xMode val="edge"/>
          <c:yMode val="edge"/>
          <c:x val="0.26424592278885967"/>
          <c:y val="7.61872005503075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Estadio 1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BOVA_EXT SCORE</c:v>
                </c:pt>
                <c:pt idx="1">
                  <c:v>BOVA SCORE</c:v>
                </c:pt>
                <c:pt idx="2">
                  <c:v>FAST SCORE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</c:v>
                </c:pt>
                <c:pt idx="1">
                  <c:v>9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5A-496C-A997-C41C451C287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Estadio 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BOVA_EXT SCORE</c:v>
                </c:pt>
                <c:pt idx="1">
                  <c:v>BOVA SCORE</c:v>
                </c:pt>
                <c:pt idx="2">
                  <c:v>FAST SCORE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18</c:v>
                </c:pt>
                <c:pt idx="1">
                  <c:v>25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5A-496C-A997-C41C451C287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Estadio 3</c:v>
                </c:pt>
              </c:strCache>
            </c:strRef>
          </c:tx>
          <c:spPr>
            <a:solidFill>
              <a:schemeClr val="accent6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BOVA_EXT SCORE</c:v>
                </c:pt>
                <c:pt idx="1">
                  <c:v>BOVA SCORE</c:v>
                </c:pt>
                <c:pt idx="2">
                  <c:v>FAST SCORE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14</c:v>
                </c:pt>
                <c:pt idx="1">
                  <c:v>8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5A-496C-A997-C41C451C2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5578095"/>
        <c:axId val="1125578511"/>
      </c:barChart>
      <c:catAx>
        <c:axId val="1125578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25578511"/>
        <c:crosses val="autoZero"/>
        <c:auto val="1"/>
        <c:lblAlgn val="ctr"/>
        <c:lblOffset val="100"/>
        <c:noMultiLvlLbl val="0"/>
      </c:catAx>
      <c:valAx>
        <c:axId val="1125578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2557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92FFE-255C-47F2-B480-7DF36F9CA5F2}" type="datetimeFigureOut">
              <a:rPr lang="es-ES" smtClean="0"/>
              <a:t>27/02/2025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33748-2988-4DBA-811C-28571C2647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2024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979712" y="267494"/>
            <a:ext cx="6768752" cy="72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COMPARACIÓN DEL PODER PREDICTIVO DE ESCALAS DE MORTALIDAD EN PACIENTES CON TEP DE RIESGO INTERMEDIO-ALTO EN UN HOSPITAL DE TERCER NIVEL</a:t>
            </a:r>
          </a:p>
          <a:p>
            <a:pPr algn="ctr"/>
            <a:r>
              <a:rPr lang="es-ES" sz="1000" dirty="0" smtClean="0"/>
              <a:t>M. Domínguez Gómez, S. Marín Romero, N. Pascual Martínez, J.M. Mejía Romero</a:t>
            </a:r>
          </a:p>
          <a:p>
            <a:pPr algn="ctr"/>
            <a:r>
              <a:rPr lang="es-ES" sz="1000" dirty="0" smtClean="0"/>
              <a:t>Hospital Universitario Reina Sofía, Córdoba</a:t>
            </a:r>
            <a:endParaRPr lang="es-ES" sz="1000" dirty="0"/>
          </a:p>
        </p:txBody>
      </p:sp>
      <p:sp>
        <p:nvSpPr>
          <p:cNvPr id="5" name="Rectángulo 4"/>
          <p:cNvSpPr/>
          <p:nvPr/>
        </p:nvSpPr>
        <p:spPr>
          <a:xfrm>
            <a:off x="467544" y="1419622"/>
            <a:ext cx="8280920" cy="10049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000" dirty="0" smtClean="0"/>
          </a:p>
          <a:p>
            <a:pPr algn="just"/>
            <a:r>
              <a:rPr lang="es-ES" sz="1000" dirty="0" smtClean="0"/>
              <a:t>El </a:t>
            </a:r>
            <a:r>
              <a:rPr lang="es-ES" sz="1000" dirty="0" err="1" smtClean="0"/>
              <a:t>tromboembolismo</a:t>
            </a:r>
            <a:r>
              <a:rPr lang="es-ES" sz="1000" dirty="0" smtClean="0"/>
              <a:t> pulmonar (TEP) de riesgo intermedio-alto (RIA) constituye una entidad clínica que abarca un subgrupo de pacientes en los que la probabilidad de inestabilidad hemodinámica a consecuencia de la disfunción del ventrículo derecho y, por ende, de muerte, puede alcanzar el 16,5% de los casos.</a:t>
            </a:r>
          </a:p>
          <a:p>
            <a:pPr algn="just"/>
            <a:r>
              <a:rPr lang="es-ES" sz="1000" dirty="0" smtClean="0"/>
              <a:t>El objetivo de nuestro estudio es evaluar el poder predictivo de distintas escalas disponibles para estimar el riesgo de inestabilidad en nuestros pacientes con TEP de </a:t>
            </a:r>
            <a:r>
              <a:rPr lang="es-ES" sz="1000" dirty="0" smtClean="0"/>
              <a:t>RIA, y </a:t>
            </a:r>
            <a:r>
              <a:rPr lang="es-ES" sz="1000" dirty="0" smtClean="0"/>
              <a:t>poder prevenirla mediante monitorización estrecha y tratamientos específicos. 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67544" y="2787774"/>
            <a:ext cx="8280920" cy="22044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0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es-ES" sz="1000" dirty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es-ES" sz="10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es-ES" sz="10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es-ES" sz="1000" dirty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es-ES" sz="10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000" dirty="0" smtClean="0"/>
              <a:t>Estudio observacional retrospectivo pacientes con TEP RI </a:t>
            </a:r>
          </a:p>
          <a:p>
            <a:pPr algn="just"/>
            <a:r>
              <a:rPr lang="es-ES" sz="1000" dirty="0" smtClean="0"/>
              <a:t>ingresados en planta de hospitalización y UCRI. </a:t>
            </a:r>
          </a:p>
          <a:p>
            <a:pPr algn="just"/>
            <a:endParaRPr lang="es-ES" sz="10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000" dirty="0" smtClean="0"/>
              <a:t>En los TEP RIA, se estimó el riesgo de deterioro mediante</a:t>
            </a:r>
          </a:p>
          <a:p>
            <a:pPr algn="just"/>
            <a:r>
              <a:rPr lang="es-ES" sz="1000" dirty="0" smtClean="0"/>
              <a:t> las escalas BOVA, BOVA extendida y FAST modificada. </a:t>
            </a:r>
          </a:p>
          <a:p>
            <a:pPr algn="just"/>
            <a:endParaRPr lang="es-ES" sz="10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000" dirty="0" smtClean="0"/>
              <a:t>Analizamos el poder pronóstico de las escalas, evaluando cuál</a:t>
            </a:r>
          </a:p>
          <a:p>
            <a:pPr algn="just"/>
            <a:r>
              <a:rPr lang="es-ES" sz="1000" dirty="0" smtClean="0"/>
              <a:t> predice de forma más fiable el riesgo de deterioro clínico en este</a:t>
            </a:r>
          </a:p>
          <a:p>
            <a:pPr algn="just"/>
            <a:r>
              <a:rPr lang="es-ES" sz="1000" dirty="0" smtClean="0"/>
              <a:t> subgrupo de pacientes. </a:t>
            </a:r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 smtClean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08951"/>
              </p:ext>
            </p:extLst>
          </p:nvPr>
        </p:nvGraphicFramePr>
        <p:xfrm>
          <a:off x="4072852" y="2814386"/>
          <a:ext cx="2559149" cy="1402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52110">
                  <a:extLst>
                    <a:ext uri="{9D8B030D-6E8A-4147-A177-3AD203B41FA5}">
                      <a16:colId xmlns:a16="http://schemas.microsoft.com/office/drawing/2014/main" val="4207318563"/>
                    </a:ext>
                  </a:extLst>
                </a:gridCol>
                <a:gridCol w="721119">
                  <a:extLst>
                    <a:ext uri="{9D8B030D-6E8A-4147-A177-3AD203B41FA5}">
                      <a16:colId xmlns:a16="http://schemas.microsoft.com/office/drawing/2014/main" val="3999139705"/>
                    </a:ext>
                  </a:extLst>
                </a:gridCol>
                <a:gridCol w="885920">
                  <a:extLst>
                    <a:ext uri="{9D8B030D-6E8A-4147-A177-3AD203B41FA5}">
                      <a16:colId xmlns:a16="http://schemas.microsoft.com/office/drawing/2014/main" val="2105187274"/>
                    </a:ext>
                  </a:extLst>
                </a:gridCol>
              </a:tblGrid>
              <a:tr h="288150"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Predictor variable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BOVA</a:t>
                      </a:r>
                      <a:r>
                        <a:rPr lang="es-ES" sz="700" baseline="0" dirty="0" smtClean="0"/>
                        <a:t> score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Extended BOVA score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430892"/>
                  </a:ext>
                </a:extLst>
              </a:tr>
              <a:tr h="187297"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SBP</a:t>
                      </a:r>
                      <a:r>
                        <a:rPr lang="es-ES" sz="700" baseline="0" dirty="0" smtClean="0"/>
                        <a:t> 90-100 </a:t>
                      </a:r>
                      <a:r>
                        <a:rPr lang="es-ES" sz="700" baseline="0" dirty="0" err="1" smtClean="0"/>
                        <a:t>mmHg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5152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r>
                        <a:rPr lang="es-ES" sz="700" dirty="0" err="1" smtClean="0"/>
                        <a:t>Cardiac</a:t>
                      </a:r>
                      <a:r>
                        <a:rPr lang="es-ES" sz="700" baseline="0" dirty="0" smtClean="0"/>
                        <a:t> </a:t>
                      </a:r>
                      <a:r>
                        <a:rPr lang="es-ES" sz="700" baseline="0" dirty="0" err="1" smtClean="0"/>
                        <a:t>troponin</a:t>
                      </a:r>
                      <a:r>
                        <a:rPr lang="es-ES" sz="700" baseline="0" dirty="0" smtClean="0"/>
                        <a:t> </a:t>
                      </a:r>
                      <a:r>
                        <a:rPr lang="es-ES" sz="700" baseline="0" dirty="0" err="1" smtClean="0"/>
                        <a:t>elevation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808975"/>
                  </a:ext>
                </a:extLst>
              </a:tr>
              <a:tr h="187297"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RV </a:t>
                      </a:r>
                      <a:r>
                        <a:rPr lang="es-ES" sz="700" dirty="0" err="1" smtClean="0"/>
                        <a:t>dysfunction</a:t>
                      </a:r>
                      <a:r>
                        <a:rPr lang="es-ES" sz="700" baseline="0" dirty="0" smtClean="0"/>
                        <a:t> echo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796209"/>
                  </a:ext>
                </a:extLst>
              </a:tr>
              <a:tr h="187297"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HR</a:t>
                      </a:r>
                      <a:r>
                        <a:rPr lang="es-ES" sz="700" baseline="0" dirty="0" smtClean="0"/>
                        <a:t> &gt; 110 </a:t>
                      </a:r>
                      <a:r>
                        <a:rPr lang="es-ES" sz="700" baseline="0" dirty="0" err="1" smtClean="0"/>
                        <a:t>bpm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54875"/>
                  </a:ext>
                </a:extLst>
              </a:tr>
              <a:tr h="187297">
                <a:tc>
                  <a:txBody>
                    <a:bodyPr/>
                    <a:lstStyle/>
                    <a:p>
                      <a:r>
                        <a:rPr lang="es-ES" sz="700" dirty="0" err="1" smtClean="0"/>
                        <a:t>Lactate</a:t>
                      </a:r>
                      <a:r>
                        <a:rPr lang="es-ES" sz="700" dirty="0" smtClean="0"/>
                        <a:t> </a:t>
                      </a:r>
                      <a:r>
                        <a:rPr lang="es-ES" sz="700" dirty="0" err="1" smtClean="0"/>
                        <a:t>elevation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3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41200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113475"/>
              </p:ext>
            </p:extLst>
          </p:nvPr>
        </p:nvGraphicFramePr>
        <p:xfrm>
          <a:off x="6696824" y="2812806"/>
          <a:ext cx="1888778" cy="8299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68698">
                  <a:extLst>
                    <a:ext uri="{9D8B030D-6E8A-4147-A177-3AD203B41FA5}">
                      <a16:colId xmlns:a16="http://schemas.microsoft.com/office/drawing/2014/main" val="329709694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731232905"/>
                    </a:ext>
                  </a:extLst>
                </a:gridCol>
              </a:tblGrid>
              <a:tr h="207497">
                <a:tc>
                  <a:txBody>
                    <a:bodyPr/>
                    <a:lstStyle/>
                    <a:p>
                      <a:r>
                        <a:rPr lang="es-ES" sz="700" dirty="0" err="1" smtClean="0"/>
                        <a:t>Modified</a:t>
                      </a:r>
                      <a:r>
                        <a:rPr lang="es-ES" sz="700" baseline="0" dirty="0" smtClean="0"/>
                        <a:t> FAST score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err="1" smtClean="0"/>
                        <a:t>Points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775929"/>
                  </a:ext>
                </a:extLst>
              </a:tr>
              <a:tr h="207497">
                <a:tc>
                  <a:txBody>
                    <a:bodyPr/>
                    <a:lstStyle/>
                    <a:p>
                      <a:r>
                        <a:rPr lang="es-ES" sz="700" dirty="0" err="1" smtClean="0"/>
                        <a:t>Elevated</a:t>
                      </a:r>
                      <a:r>
                        <a:rPr lang="es-ES" sz="700" baseline="0" dirty="0" smtClean="0"/>
                        <a:t> </a:t>
                      </a:r>
                      <a:r>
                        <a:rPr lang="es-ES" sz="700" baseline="0" dirty="0" err="1" smtClean="0"/>
                        <a:t>cardiac</a:t>
                      </a:r>
                      <a:r>
                        <a:rPr lang="es-ES" sz="700" baseline="0" dirty="0" smtClean="0"/>
                        <a:t> </a:t>
                      </a:r>
                      <a:r>
                        <a:rPr lang="es-ES" sz="700" baseline="0" dirty="0" err="1" smtClean="0"/>
                        <a:t>troponin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1.5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148779"/>
                  </a:ext>
                </a:extLst>
              </a:tr>
              <a:tr h="207497">
                <a:tc>
                  <a:txBody>
                    <a:bodyPr/>
                    <a:lstStyle/>
                    <a:p>
                      <a:r>
                        <a:rPr lang="es-ES" sz="700" dirty="0" err="1" smtClean="0"/>
                        <a:t>Syncope</a:t>
                      </a:r>
                      <a:r>
                        <a:rPr lang="es-ES" sz="700" dirty="0" smtClean="0"/>
                        <a:t> 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1.5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273380"/>
                  </a:ext>
                </a:extLst>
              </a:tr>
              <a:tr h="207497"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HR &gt; 100 </a:t>
                      </a:r>
                      <a:r>
                        <a:rPr lang="es-ES" sz="700" dirty="0" err="1" smtClean="0"/>
                        <a:t>bpm</a:t>
                      </a:r>
                      <a:endParaRPr lang="es-E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/>
                        <a:t>2</a:t>
                      </a:r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459167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159738"/>
              </p:ext>
            </p:extLst>
          </p:nvPr>
        </p:nvGraphicFramePr>
        <p:xfrm>
          <a:off x="4194211" y="4243077"/>
          <a:ext cx="2339752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69876">
                  <a:extLst>
                    <a:ext uri="{9D8B030D-6E8A-4147-A177-3AD203B41FA5}">
                      <a16:colId xmlns:a16="http://schemas.microsoft.com/office/drawing/2014/main" val="1866416170"/>
                    </a:ext>
                  </a:extLst>
                </a:gridCol>
                <a:gridCol w="1169876">
                  <a:extLst>
                    <a:ext uri="{9D8B030D-6E8A-4147-A177-3AD203B41FA5}">
                      <a16:colId xmlns:a16="http://schemas.microsoft.com/office/drawing/2014/main" val="455453005"/>
                    </a:ext>
                  </a:extLst>
                </a:gridCol>
              </a:tblGrid>
              <a:tr h="177197">
                <a:tc>
                  <a:txBody>
                    <a:bodyPr/>
                    <a:lstStyle/>
                    <a:p>
                      <a:r>
                        <a:rPr lang="es-ES" sz="600" dirty="0" smtClean="0"/>
                        <a:t>BOVA</a:t>
                      </a:r>
                      <a:r>
                        <a:rPr lang="es-ES" sz="600" baseline="0" dirty="0" smtClean="0"/>
                        <a:t> score</a:t>
                      </a:r>
                      <a:endParaRPr lang="es-ES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600" dirty="0" smtClean="0"/>
                        <a:t>Ext.</a:t>
                      </a:r>
                      <a:r>
                        <a:rPr lang="es-ES" sz="600" baseline="0" dirty="0" smtClean="0"/>
                        <a:t> BOVA score</a:t>
                      </a:r>
                      <a:endParaRPr lang="es-ES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03173"/>
                  </a:ext>
                </a:extLst>
              </a:tr>
              <a:tr h="177197">
                <a:tc>
                  <a:txBody>
                    <a:bodyPr/>
                    <a:lstStyle/>
                    <a:p>
                      <a:r>
                        <a:rPr lang="es-ES" sz="600" dirty="0" err="1" smtClean="0"/>
                        <a:t>Stage</a:t>
                      </a:r>
                      <a:r>
                        <a:rPr lang="es-ES" sz="600" baseline="0" dirty="0" smtClean="0"/>
                        <a:t> I (0-2 </a:t>
                      </a:r>
                      <a:r>
                        <a:rPr lang="es-ES" sz="600" baseline="0" dirty="0" err="1" smtClean="0"/>
                        <a:t>points</a:t>
                      </a:r>
                      <a:r>
                        <a:rPr lang="es-ES" sz="600" baseline="0" dirty="0" smtClean="0"/>
                        <a:t>)</a:t>
                      </a:r>
                      <a:endParaRPr lang="es-ES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600" dirty="0" err="1" smtClean="0"/>
                        <a:t>Stage</a:t>
                      </a:r>
                      <a:r>
                        <a:rPr lang="es-ES" sz="600" dirty="0" smtClean="0"/>
                        <a:t> I (0-2 </a:t>
                      </a:r>
                      <a:r>
                        <a:rPr lang="es-ES" sz="600" dirty="0" err="1" smtClean="0"/>
                        <a:t>points</a:t>
                      </a:r>
                      <a:r>
                        <a:rPr lang="es-ES" sz="600" dirty="0" smtClean="0"/>
                        <a:t>)</a:t>
                      </a:r>
                      <a:endParaRPr lang="es-ES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296976"/>
                  </a:ext>
                </a:extLst>
              </a:tr>
              <a:tr h="177197">
                <a:tc>
                  <a:txBody>
                    <a:bodyPr/>
                    <a:lstStyle/>
                    <a:p>
                      <a:r>
                        <a:rPr lang="es-ES" sz="600" dirty="0" err="1" smtClean="0"/>
                        <a:t>Stage</a:t>
                      </a:r>
                      <a:r>
                        <a:rPr lang="es-ES" sz="600" baseline="0" dirty="0" smtClean="0"/>
                        <a:t> II (3-4 </a:t>
                      </a:r>
                      <a:r>
                        <a:rPr lang="es-ES" sz="600" baseline="0" dirty="0" err="1" smtClean="0"/>
                        <a:t>points</a:t>
                      </a:r>
                      <a:r>
                        <a:rPr lang="es-ES" sz="600" baseline="0" dirty="0" smtClean="0"/>
                        <a:t>)</a:t>
                      </a:r>
                      <a:endParaRPr lang="es-ES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600" dirty="0" err="1" smtClean="0"/>
                        <a:t>Stage</a:t>
                      </a:r>
                      <a:r>
                        <a:rPr lang="es-ES" sz="600" baseline="0" dirty="0" smtClean="0"/>
                        <a:t> II (3-5 </a:t>
                      </a:r>
                      <a:r>
                        <a:rPr lang="es-ES" sz="600" baseline="0" dirty="0" err="1" smtClean="0"/>
                        <a:t>points</a:t>
                      </a:r>
                      <a:r>
                        <a:rPr lang="es-ES" sz="600" baseline="0" dirty="0" smtClean="0"/>
                        <a:t>)</a:t>
                      </a:r>
                      <a:endParaRPr lang="es-ES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948601"/>
                  </a:ext>
                </a:extLst>
              </a:tr>
              <a:tr h="177197">
                <a:tc>
                  <a:txBody>
                    <a:bodyPr/>
                    <a:lstStyle/>
                    <a:p>
                      <a:r>
                        <a:rPr lang="es-ES" sz="600" dirty="0" err="1" smtClean="0"/>
                        <a:t>Stage</a:t>
                      </a:r>
                      <a:r>
                        <a:rPr lang="es-ES" sz="600" baseline="0" dirty="0" smtClean="0"/>
                        <a:t> III (&gt; 4 </a:t>
                      </a:r>
                      <a:r>
                        <a:rPr lang="es-ES" sz="600" baseline="0" dirty="0" err="1" smtClean="0"/>
                        <a:t>points</a:t>
                      </a:r>
                      <a:r>
                        <a:rPr lang="es-ES" sz="600" baseline="0" dirty="0" smtClean="0"/>
                        <a:t>))</a:t>
                      </a:r>
                      <a:endParaRPr lang="es-ES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600" dirty="0" err="1" smtClean="0"/>
                        <a:t>Stage</a:t>
                      </a:r>
                      <a:r>
                        <a:rPr lang="es-ES" sz="600" dirty="0" smtClean="0"/>
                        <a:t> III (&gt; 5 </a:t>
                      </a:r>
                      <a:r>
                        <a:rPr lang="es-ES" sz="600" dirty="0" err="1" smtClean="0"/>
                        <a:t>points</a:t>
                      </a:r>
                      <a:r>
                        <a:rPr lang="es-ES" sz="600" dirty="0" smtClean="0"/>
                        <a:t>)</a:t>
                      </a:r>
                      <a:endParaRPr lang="es-ES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264674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496625"/>
              </p:ext>
            </p:extLst>
          </p:nvPr>
        </p:nvGraphicFramePr>
        <p:xfrm>
          <a:off x="6766890" y="3667826"/>
          <a:ext cx="1748646" cy="5486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080121">
                  <a:extLst>
                    <a:ext uri="{9D8B030D-6E8A-4147-A177-3AD203B41FA5}">
                      <a16:colId xmlns:a16="http://schemas.microsoft.com/office/drawing/2014/main" val="3116728897"/>
                    </a:ext>
                  </a:extLst>
                </a:gridCol>
                <a:gridCol w="668525">
                  <a:extLst>
                    <a:ext uri="{9D8B030D-6E8A-4147-A177-3AD203B41FA5}">
                      <a16:colId xmlns:a16="http://schemas.microsoft.com/office/drawing/2014/main" val="1536390057"/>
                    </a:ext>
                  </a:extLst>
                </a:gridCol>
              </a:tblGrid>
              <a:tr h="180804">
                <a:tc>
                  <a:txBody>
                    <a:bodyPr/>
                    <a:lstStyle/>
                    <a:p>
                      <a:r>
                        <a:rPr lang="es-ES" sz="600" b="0" dirty="0" err="1" smtClean="0"/>
                        <a:t>Low</a:t>
                      </a:r>
                      <a:r>
                        <a:rPr lang="es-ES" sz="600" b="0" dirty="0" smtClean="0"/>
                        <a:t> </a:t>
                      </a:r>
                      <a:r>
                        <a:rPr lang="es-ES" sz="600" b="0" dirty="0" err="1" smtClean="0"/>
                        <a:t>risk</a:t>
                      </a:r>
                      <a:endParaRPr lang="es-ES" sz="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b="0" dirty="0" smtClean="0"/>
                        <a:t>&lt; 3</a:t>
                      </a:r>
                      <a:r>
                        <a:rPr lang="es-ES" sz="600" b="0" baseline="0" dirty="0" smtClean="0"/>
                        <a:t> </a:t>
                      </a:r>
                      <a:r>
                        <a:rPr lang="es-ES" sz="600" b="0" baseline="0" dirty="0" err="1" smtClean="0"/>
                        <a:t>points</a:t>
                      </a:r>
                      <a:endParaRPr lang="es-ES" sz="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7188"/>
                  </a:ext>
                </a:extLst>
              </a:tr>
              <a:tr h="180804">
                <a:tc>
                  <a:txBody>
                    <a:bodyPr/>
                    <a:lstStyle/>
                    <a:p>
                      <a:r>
                        <a:rPr lang="es-ES" sz="600" dirty="0" err="1" smtClean="0"/>
                        <a:t>Intermediate</a:t>
                      </a:r>
                      <a:r>
                        <a:rPr lang="es-ES" sz="600" dirty="0" smtClean="0"/>
                        <a:t>-to-</a:t>
                      </a:r>
                      <a:r>
                        <a:rPr lang="es-ES" sz="600" dirty="0" err="1" smtClean="0"/>
                        <a:t>low</a:t>
                      </a:r>
                      <a:r>
                        <a:rPr lang="es-ES" sz="600" dirty="0" smtClean="0"/>
                        <a:t> </a:t>
                      </a:r>
                      <a:r>
                        <a:rPr lang="es-ES" sz="600" dirty="0" err="1" smtClean="0"/>
                        <a:t>risk</a:t>
                      </a:r>
                      <a:endParaRPr lang="es-ES" sz="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dirty="0" smtClean="0"/>
                        <a:t>3 </a:t>
                      </a:r>
                      <a:r>
                        <a:rPr lang="es-ES" sz="600" dirty="0" err="1" smtClean="0"/>
                        <a:t>points</a:t>
                      </a:r>
                      <a:endParaRPr lang="es-ES" sz="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749791"/>
                  </a:ext>
                </a:extLst>
              </a:tr>
              <a:tr h="180804">
                <a:tc>
                  <a:txBody>
                    <a:bodyPr/>
                    <a:lstStyle/>
                    <a:p>
                      <a:r>
                        <a:rPr lang="es-ES" sz="600" dirty="0" err="1" smtClean="0"/>
                        <a:t>Intermediate</a:t>
                      </a:r>
                      <a:r>
                        <a:rPr lang="es-ES" sz="600" dirty="0" smtClean="0"/>
                        <a:t>-to-</a:t>
                      </a:r>
                      <a:r>
                        <a:rPr lang="es-ES" sz="600" dirty="0" err="1" smtClean="0"/>
                        <a:t>high</a:t>
                      </a:r>
                      <a:r>
                        <a:rPr lang="es-ES" sz="600" baseline="0" dirty="0" smtClean="0"/>
                        <a:t> </a:t>
                      </a:r>
                      <a:r>
                        <a:rPr lang="es-ES" sz="600" baseline="0" dirty="0" err="1" smtClean="0"/>
                        <a:t>risk</a:t>
                      </a:r>
                      <a:endParaRPr lang="es-ES" sz="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dirty="0" smtClean="0"/>
                        <a:t>&gt;</a:t>
                      </a:r>
                      <a:r>
                        <a:rPr lang="es-ES" sz="600" baseline="0" dirty="0" smtClean="0"/>
                        <a:t> 3 </a:t>
                      </a:r>
                      <a:r>
                        <a:rPr lang="es-ES" sz="600" baseline="0" dirty="0" err="1" smtClean="0"/>
                        <a:t>points</a:t>
                      </a:r>
                      <a:endParaRPr lang="es-ES" sz="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208865"/>
                  </a:ext>
                </a:extLst>
              </a:tr>
            </a:tbl>
          </a:graphicData>
        </a:graphic>
      </p:graphicFrame>
      <p:sp>
        <p:nvSpPr>
          <p:cNvPr id="13" name="Redondear rectángulo de esquina sencilla 12"/>
          <p:cNvSpPr/>
          <p:nvPr/>
        </p:nvSpPr>
        <p:spPr>
          <a:xfrm>
            <a:off x="539552" y="1255067"/>
            <a:ext cx="2376264" cy="276206"/>
          </a:xfrm>
          <a:prstGeom prst="round1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accent3">
                    <a:lumMod val="50000"/>
                  </a:schemeClr>
                </a:solidFill>
              </a:rPr>
              <a:t>INTRODUCCIÓN</a:t>
            </a:r>
            <a:endParaRPr lang="es-ES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Redondear rectángulo de esquina sencilla 14"/>
          <p:cNvSpPr/>
          <p:nvPr/>
        </p:nvSpPr>
        <p:spPr>
          <a:xfrm>
            <a:off x="539552" y="2580401"/>
            <a:ext cx="2376264" cy="276206"/>
          </a:xfrm>
          <a:prstGeom prst="round1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accent3">
                    <a:lumMod val="50000"/>
                  </a:schemeClr>
                </a:solidFill>
              </a:rPr>
              <a:t>METODOLOGÍA</a:t>
            </a:r>
            <a:endParaRPr lang="es-ES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22886" y="411510"/>
            <a:ext cx="8253570" cy="36484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numCol="2" rtlCol="0" anchor="ctr"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ES" sz="1000" dirty="0" smtClean="0"/>
              <a:t>Período marzo de 2023 a noviembre de 2024.</a:t>
            </a:r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r>
              <a:rPr lang="es-ES" sz="1000" dirty="0" smtClean="0"/>
              <a:t>  </a:t>
            </a:r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endParaRPr lang="es-ES" sz="1000" dirty="0" smtClean="0"/>
          </a:p>
          <a:p>
            <a:pPr algn="just"/>
            <a:endParaRPr lang="es-ES" sz="1000" dirty="0"/>
          </a:p>
          <a:p>
            <a:pPr algn="just"/>
            <a:r>
              <a:rPr lang="es-ES" sz="1000" dirty="0" smtClean="0"/>
              <a:t>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22885" y="4327882"/>
            <a:ext cx="8253571" cy="66978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000" dirty="0"/>
          </a:p>
          <a:p>
            <a:pPr algn="just"/>
            <a:r>
              <a:rPr lang="es-ES" sz="1000" dirty="0" smtClean="0"/>
              <a:t>Nuestros resultados muestran que la escala BOVA extendida predice con mayor poder el deterioro de los pacientes con TEP de riesgo intermedio-alto de nuestro medio; pudiendo ser los pacientes estratificados como grupo 3 por esta escala subsidiarios de monitorización estrecha y tratamiento específico. </a:t>
            </a:r>
          </a:p>
        </p:txBody>
      </p:sp>
      <p:sp>
        <p:nvSpPr>
          <p:cNvPr id="11" name="Redondear rectángulo de esquina sencilla 10"/>
          <p:cNvSpPr/>
          <p:nvPr/>
        </p:nvSpPr>
        <p:spPr>
          <a:xfrm>
            <a:off x="539552" y="4169384"/>
            <a:ext cx="2376264" cy="276206"/>
          </a:xfrm>
          <a:prstGeom prst="round1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accent3">
                    <a:lumMod val="50000"/>
                  </a:schemeClr>
                </a:solidFill>
              </a:rPr>
              <a:t>CONCLUSIÓN</a:t>
            </a:r>
            <a:endParaRPr lang="es-ES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Redondear rectángulo de esquina sencilla 11"/>
          <p:cNvSpPr/>
          <p:nvPr/>
        </p:nvSpPr>
        <p:spPr>
          <a:xfrm>
            <a:off x="539552" y="258193"/>
            <a:ext cx="2376264" cy="276206"/>
          </a:xfrm>
          <a:prstGeom prst="round1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accent3">
                    <a:lumMod val="50000"/>
                  </a:schemeClr>
                </a:solidFill>
              </a:rPr>
              <a:t>RESULTADOS</a:t>
            </a:r>
            <a:endParaRPr lang="es-ES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3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793746"/>
              </p:ext>
            </p:extLst>
          </p:nvPr>
        </p:nvGraphicFramePr>
        <p:xfrm>
          <a:off x="670822" y="884124"/>
          <a:ext cx="2492616" cy="17068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412496">
                  <a:extLst>
                    <a:ext uri="{9D8B030D-6E8A-4147-A177-3AD203B41FA5}">
                      <a16:colId xmlns:a16="http://schemas.microsoft.com/office/drawing/2014/main" val="160142060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071474850"/>
                    </a:ext>
                  </a:extLst>
                </a:gridCol>
              </a:tblGrid>
              <a:tr h="132430">
                <a:tc>
                  <a:txBody>
                    <a:bodyPr/>
                    <a:lstStyle/>
                    <a:p>
                      <a:r>
                        <a:rPr lang="es-ES" sz="800" b="0" dirty="0" smtClean="0"/>
                        <a:t>N 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71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432402"/>
                  </a:ext>
                </a:extLst>
              </a:tr>
              <a:tr h="132430">
                <a:tc>
                  <a:txBody>
                    <a:bodyPr/>
                    <a:lstStyle/>
                    <a:p>
                      <a:r>
                        <a:rPr lang="es-ES" sz="800" b="0" dirty="0" smtClean="0"/>
                        <a:t>Mujer,</a:t>
                      </a:r>
                      <a:r>
                        <a:rPr lang="es-ES" sz="800" b="0" baseline="0" dirty="0" smtClean="0"/>
                        <a:t> n (%)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35 (49,3%)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932662"/>
                  </a:ext>
                </a:extLst>
              </a:tr>
              <a:tr h="132430">
                <a:tc>
                  <a:txBody>
                    <a:bodyPr/>
                    <a:lstStyle/>
                    <a:p>
                      <a:r>
                        <a:rPr lang="es-ES" sz="800" b="0" dirty="0" smtClean="0"/>
                        <a:t> Edad (media</a:t>
                      </a:r>
                      <a:r>
                        <a:rPr lang="es-ES" sz="800" b="0" baseline="0" dirty="0" smtClean="0"/>
                        <a:t> +/- DS)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69 +/- 14 años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533377"/>
                  </a:ext>
                </a:extLst>
              </a:tr>
              <a:tr h="132430">
                <a:tc>
                  <a:txBody>
                    <a:bodyPr/>
                    <a:lstStyle/>
                    <a:p>
                      <a:r>
                        <a:rPr lang="es-ES" sz="800" b="0" dirty="0" smtClean="0"/>
                        <a:t>Tabaquismo</a:t>
                      </a:r>
                      <a:r>
                        <a:rPr lang="es-ES" sz="800" b="0" baseline="0" dirty="0" smtClean="0"/>
                        <a:t> activo, n (%)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7 (9,9%)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99741"/>
                  </a:ext>
                </a:extLst>
              </a:tr>
              <a:tr h="132430">
                <a:tc>
                  <a:txBody>
                    <a:bodyPr/>
                    <a:lstStyle/>
                    <a:p>
                      <a:r>
                        <a:rPr lang="es-ES" sz="800" b="0" dirty="0" smtClean="0"/>
                        <a:t>Hipertensión</a:t>
                      </a:r>
                      <a:r>
                        <a:rPr lang="es-ES" sz="800" b="0" baseline="0" dirty="0" smtClean="0"/>
                        <a:t> arterial, n (%)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40 (56,3%)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839486"/>
                  </a:ext>
                </a:extLst>
              </a:tr>
              <a:tr h="132430">
                <a:tc>
                  <a:txBody>
                    <a:bodyPr/>
                    <a:lstStyle/>
                    <a:p>
                      <a:r>
                        <a:rPr lang="es-ES" sz="800" b="0" dirty="0" err="1" smtClean="0"/>
                        <a:t>Neumopatía</a:t>
                      </a:r>
                      <a:r>
                        <a:rPr lang="es-ES" sz="800" b="0" dirty="0" smtClean="0"/>
                        <a:t>,</a:t>
                      </a:r>
                      <a:r>
                        <a:rPr lang="es-ES" sz="800" b="0" baseline="0" dirty="0" smtClean="0"/>
                        <a:t> n (%) 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14 (19,7%)</a:t>
                      </a:r>
                      <a:endParaRPr lang="es-ES" sz="800" b="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995861"/>
                  </a:ext>
                </a:extLst>
              </a:tr>
              <a:tr h="132430">
                <a:tc>
                  <a:txBody>
                    <a:bodyPr/>
                    <a:lstStyle/>
                    <a:p>
                      <a:r>
                        <a:rPr lang="es-ES" sz="800" b="0" dirty="0" smtClean="0"/>
                        <a:t>Cardiopatía,  n (%)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14</a:t>
                      </a:r>
                      <a:r>
                        <a:rPr lang="es-ES" sz="800" b="0" baseline="0" dirty="0" smtClean="0"/>
                        <a:t> (19,7%)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616186"/>
                  </a:ext>
                </a:extLst>
              </a:tr>
              <a:tr h="132430">
                <a:tc>
                  <a:txBody>
                    <a:bodyPr/>
                    <a:lstStyle/>
                    <a:p>
                      <a:r>
                        <a:rPr lang="es-ES" sz="800" b="0" dirty="0" smtClean="0"/>
                        <a:t>S. Depresivo</a:t>
                      </a:r>
                      <a:r>
                        <a:rPr lang="es-ES" sz="800" b="0" baseline="0" dirty="0" smtClean="0"/>
                        <a:t>, n (%)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17 (23,9%)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51707"/>
                  </a:ext>
                </a:extLst>
              </a:tr>
            </a:tbl>
          </a:graphicData>
        </a:graphic>
      </p:graphicFrame>
      <p:sp>
        <p:nvSpPr>
          <p:cNvPr id="22" name="Rectángulo 21"/>
          <p:cNvSpPr/>
          <p:nvPr/>
        </p:nvSpPr>
        <p:spPr>
          <a:xfrm>
            <a:off x="2195736" y="3696428"/>
            <a:ext cx="1848108" cy="297497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dirty="0" smtClean="0"/>
              <a:t>El 11,9% (n=5) de los TEP RIA presentó deterioro hemodinámico</a:t>
            </a:r>
            <a:endParaRPr lang="es-ES" sz="900" dirty="0"/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228510"/>
              </p:ext>
            </p:extLst>
          </p:nvPr>
        </p:nvGraphicFramePr>
        <p:xfrm>
          <a:off x="3504594" y="2324970"/>
          <a:ext cx="2911761" cy="120980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08253">
                  <a:extLst>
                    <a:ext uri="{9D8B030D-6E8A-4147-A177-3AD203B41FA5}">
                      <a16:colId xmlns:a16="http://schemas.microsoft.com/office/drawing/2014/main" val="625655740"/>
                    </a:ext>
                  </a:extLst>
                </a:gridCol>
                <a:gridCol w="775260">
                  <a:extLst>
                    <a:ext uri="{9D8B030D-6E8A-4147-A177-3AD203B41FA5}">
                      <a16:colId xmlns:a16="http://schemas.microsoft.com/office/drawing/2014/main" val="1044498089"/>
                    </a:ext>
                  </a:extLst>
                </a:gridCol>
                <a:gridCol w="845737">
                  <a:extLst>
                    <a:ext uri="{9D8B030D-6E8A-4147-A177-3AD203B41FA5}">
                      <a16:colId xmlns:a16="http://schemas.microsoft.com/office/drawing/2014/main" val="810992202"/>
                    </a:ext>
                  </a:extLst>
                </a:gridCol>
                <a:gridCol w="782511">
                  <a:extLst>
                    <a:ext uri="{9D8B030D-6E8A-4147-A177-3AD203B41FA5}">
                      <a16:colId xmlns:a16="http://schemas.microsoft.com/office/drawing/2014/main" val="2974414808"/>
                    </a:ext>
                  </a:extLst>
                </a:gridCol>
              </a:tblGrid>
              <a:tr h="369662">
                <a:tc>
                  <a:txBody>
                    <a:bodyPr/>
                    <a:lstStyle/>
                    <a:p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BOVA_EXT SCORE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BOVA</a:t>
                      </a:r>
                      <a:r>
                        <a:rPr lang="es-ES" sz="800" b="0" baseline="0" dirty="0" smtClean="0"/>
                        <a:t> SCORE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 smtClean="0"/>
                        <a:t>FAST</a:t>
                      </a:r>
                      <a:r>
                        <a:rPr lang="es-ES" sz="800" b="0" baseline="0" dirty="0" smtClean="0"/>
                        <a:t> SCORE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999629"/>
                  </a:ext>
                </a:extLst>
              </a:tr>
              <a:tr h="235240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E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65%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84%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73%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69525"/>
                  </a:ext>
                </a:extLst>
              </a:tr>
              <a:tr h="235240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VPN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92%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91%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90%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010583"/>
                  </a:ext>
                </a:extLst>
              </a:tr>
              <a:tr h="369662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AUC </a:t>
                      </a:r>
                    </a:p>
                    <a:p>
                      <a:r>
                        <a:rPr lang="es-ES" sz="800" b="0" dirty="0" smtClean="0"/>
                        <a:t>IC 95%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0,648</a:t>
                      </a:r>
                      <a:endParaRPr lang="es-ES" sz="800" baseline="0" dirty="0" smtClean="0"/>
                    </a:p>
                    <a:p>
                      <a:pPr algn="ctr"/>
                      <a:r>
                        <a:rPr lang="es-ES" sz="800" b="0" dirty="0" smtClean="0"/>
                        <a:t>0,40-0,89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0,600 </a:t>
                      </a:r>
                      <a:endParaRPr lang="es-ES" sz="800" baseline="0" dirty="0" smtClean="0"/>
                    </a:p>
                    <a:p>
                      <a:pPr algn="ctr"/>
                      <a:r>
                        <a:rPr lang="es-ES" sz="800" b="0" dirty="0" smtClean="0"/>
                        <a:t>0,30-0,89</a:t>
                      </a:r>
                      <a:endParaRPr lang="es-E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 smtClean="0"/>
                        <a:t>0,508</a:t>
                      </a:r>
                    </a:p>
                    <a:p>
                      <a:pPr algn="ctr"/>
                      <a:r>
                        <a:rPr lang="es-ES" sz="800" b="0" dirty="0" smtClean="0"/>
                        <a:t>0,21-0,80</a:t>
                      </a:r>
                      <a:endParaRPr lang="es-E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56335"/>
                  </a:ext>
                </a:extLst>
              </a:tr>
            </a:tbl>
          </a:graphicData>
        </a:graphic>
      </p:graphicFrame>
      <p:graphicFrame>
        <p:nvGraphicFramePr>
          <p:cNvPr id="29" name="Gráfico 28"/>
          <p:cNvGraphicFramePr/>
          <p:nvPr>
            <p:extLst>
              <p:ext uri="{D42A27DB-BD31-4B8C-83A1-F6EECF244321}">
                <p14:modId xmlns:p14="http://schemas.microsoft.com/office/powerpoint/2010/main" val="1546505794"/>
              </p:ext>
            </p:extLst>
          </p:nvPr>
        </p:nvGraphicFramePr>
        <p:xfrm>
          <a:off x="139102" y="2453760"/>
          <a:ext cx="3024336" cy="1606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" name="Gráfico 30"/>
          <p:cNvGraphicFramePr/>
          <p:nvPr>
            <p:extLst>
              <p:ext uri="{D42A27DB-BD31-4B8C-83A1-F6EECF244321}">
                <p14:modId xmlns:p14="http://schemas.microsoft.com/office/powerpoint/2010/main" val="2411160503"/>
              </p:ext>
            </p:extLst>
          </p:nvPr>
        </p:nvGraphicFramePr>
        <p:xfrm>
          <a:off x="3826945" y="378646"/>
          <a:ext cx="4480659" cy="194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6280065" y="1245293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19%</a:t>
            </a:r>
          </a:p>
          <a:p>
            <a:r>
              <a:rPr lang="es-E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=8</a:t>
            </a: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4891487" y="1029686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38,9%</a:t>
            </a:r>
          </a:p>
          <a:p>
            <a:r>
              <a:rPr lang="es-E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=14</a:t>
            </a: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7596635" y="1076016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28,6%</a:t>
            </a:r>
          </a:p>
          <a:p>
            <a:r>
              <a:rPr lang="es-E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=12</a:t>
            </a:r>
            <a:endParaRPr lang="es-E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789" y="2234005"/>
            <a:ext cx="1891915" cy="175992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086381" y="2079076"/>
            <a:ext cx="10446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BOVA_EXT SCORE AUC</a:t>
            </a:r>
            <a:endParaRPr lang="es-E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496</Words>
  <Application>Microsoft Office PowerPoint</Application>
  <PresentationFormat>Presentación en pantalla (16:9)</PresentationFormat>
  <Paragraphs>140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74</cp:revision>
  <dcterms:created xsi:type="dcterms:W3CDTF">2024-02-05T13:08:18Z</dcterms:created>
  <dcterms:modified xsi:type="dcterms:W3CDTF">2025-02-27T20:36:14Z</dcterms:modified>
</cp:coreProperties>
</file>