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130" y="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4F612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150" y="47624"/>
            <a:ext cx="9043987" cy="506253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8236584" y="4443619"/>
            <a:ext cx="843280" cy="661035"/>
          </a:xfrm>
          <a:custGeom>
            <a:avLst/>
            <a:gdLst/>
            <a:ahLst/>
            <a:cxnLst/>
            <a:rect l="l" t="t" r="r" b="b"/>
            <a:pathLst>
              <a:path w="843279" h="661035">
                <a:moveTo>
                  <a:pt x="843165" y="0"/>
                </a:moveTo>
                <a:lnTo>
                  <a:pt x="0" y="0"/>
                </a:lnTo>
                <a:lnTo>
                  <a:pt x="0" y="660577"/>
                </a:lnTo>
                <a:lnTo>
                  <a:pt x="843165" y="660577"/>
                </a:lnTo>
                <a:lnTo>
                  <a:pt x="84316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8236584" y="4443619"/>
            <a:ext cx="843280" cy="661035"/>
          </a:xfrm>
          <a:custGeom>
            <a:avLst/>
            <a:gdLst/>
            <a:ahLst/>
            <a:cxnLst/>
            <a:rect l="l" t="t" r="r" b="b"/>
            <a:pathLst>
              <a:path w="843279" h="661035">
                <a:moveTo>
                  <a:pt x="0" y="660577"/>
                </a:moveTo>
                <a:lnTo>
                  <a:pt x="843165" y="660577"/>
                </a:lnTo>
                <a:lnTo>
                  <a:pt x="843165" y="0"/>
                </a:lnTo>
                <a:lnTo>
                  <a:pt x="0" y="0"/>
                </a:lnTo>
                <a:lnTo>
                  <a:pt x="0" y="660577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99707" y="2875660"/>
            <a:ext cx="8751570" cy="1470660"/>
          </a:xfrm>
          <a:custGeom>
            <a:avLst/>
            <a:gdLst/>
            <a:ahLst/>
            <a:cxnLst/>
            <a:rect l="l" t="t" r="r" b="b"/>
            <a:pathLst>
              <a:path w="8751570" h="1470660">
                <a:moveTo>
                  <a:pt x="8506345" y="0"/>
                </a:moveTo>
                <a:lnTo>
                  <a:pt x="245046" y="0"/>
                </a:lnTo>
                <a:lnTo>
                  <a:pt x="195662" y="4979"/>
                </a:lnTo>
                <a:lnTo>
                  <a:pt x="149665" y="19260"/>
                </a:lnTo>
                <a:lnTo>
                  <a:pt x="108040" y="41857"/>
                </a:lnTo>
                <a:lnTo>
                  <a:pt x="71774" y="71786"/>
                </a:lnTo>
                <a:lnTo>
                  <a:pt x="41851" y="108061"/>
                </a:lnTo>
                <a:lnTo>
                  <a:pt x="19257" y="149697"/>
                </a:lnTo>
                <a:lnTo>
                  <a:pt x="4978" y="195708"/>
                </a:lnTo>
                <a:lnTo>
                  <a:pt x="0" y="245109"/>
                </a:lnTo>
                <a:lnTo>
                  <a:pt x="0" y="1225219"/>
                </a:lnTo>
                <a:lnTo>
                  <a:pt x="4978" y="1274603"/>
                </a:lnTo>
                <a:lnTo>
                  <a:pt x="19257" y="1320601"/>
                </a:lnTo>
                <a:lnTo>
                  <a:pt x="41851" y="1362225"/>
                </a:lnTo>
                <a:lnTo>
                  <a:pt x="71774" y="1398492"/>
                </a:lnTo>
                <a:lnTo>
                  <a:pt x="108040" y="1428415"/>
                </a:lnTo>
                <a:lnTo>
                  <a:pt x="149665" y="1451008"/>
                </a:lnTo>
                <a:lnTo>
                  <a:pt x="195662" y="1465287"/>
                </a:lnTo>
                <a:lnTo>
                  <a:pt x="245046" y="1470266"/>
                </a:lnTo>
                <a:lnTo>
                  <a:pt x="8506345" y="1470266"/>
                </a:lnTo>
                <a:lnTo>
                  <a:pt x="8555741" y="1465287"/>
                </a:lnTo>
                <a:lnTo>
                  <a:pt x="8601738" y="1451008"/>
                </a:lnTo>
                <a:lnTo>
                  <a:pt x="8643353" y="1428415"/>
                </a:lnTo>
                <a:lnTo>
                  <a:pt x="8679605" y="1398492"/>
                </a:lnTo>
                <a:lnTo>
                  <a:pt x="8709510" y="1362225"/>
                </a:lnTo>
                <a:lnTo>
                  <a:pt x="8732088" y="1320601"/>
                </a:lnTo>
                <a:lnTo>
                  <a:pt x="8746354" y="1274603"/>
                </a:lnTo>
                <a:lnTo>
                  <a:pt x="8751328" y="1225219"/>
                </a:lnTo>
                <a:lnTo>
                  <a:pt x="8751328" y="245109"/>
                </a:lnTo>
                <a:lnTo>
                  <a:pt x="8746354" y="195708"/>
                </a:lnTo>
                <a:lnTo>
                  <a:pt x="8732088" y="149697"/>
                </a:lnTo>
                <a:lnTo>
                  <a:pt x="8709510" y="108061"/>
                </a:lnTo>
                <a:lnTo>
                  <a:pt x="8679605" y="71786"/>
                </a:lnTo>
                <a:lnTo>
                  <a:pt x="8643353" y="41857"/>
                </a:lnTo>
                <a:lnTo>
                  <a:pt x="8601738" y="19260"/>
                </a:lnTo>
                <a:lnTo>
                  <a:pt x="8555741" y="4979"/>
                </a:lnTo>
                <a:lnTo>
                  <a:pt x="85063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99707" y="2875660"/>
            <a:ext cx="8751570" cy="1470660"/>
          </a:xfrm>
          <a:custGeom>
            <a:avLst/>
            <a:gdLst/>
            <a:ahLst/>
            <a:cxnLst/>
            <a:rect l="l" t="t" r="r" b="b"/>
            <a:pathLst>
              <a:path w="8751570" h="1470660">
                <a:moveTo>
                  <a:pt x="0" y="245109"/>
                </a:moveTo>
                <a:lnTo>
                  <a:pt x="4978" y="195708"/>
                </a:lnTo>
                <a:lnTo>
                  <a:pt x="19257" y="149697"/>
                </a:lnTo>
                <a:lnTo>
                  <a:pt x="41851" y="108061"/>
                </a:lnTo>
                <a:lnTo>
                  <a:pt x="71774" y="71786"/>
                </a:lnTo>
                <a:lnTo>
                  <a:pt x="108040" y="41857"/>
                </a:lnTo>
                <a:lnTo>
                  <a:pt x="149665" y="19260"/>
                </a:lnTo>
                <a:lnTo>
                  <a:pt x="195662" y="4979"/>
                </a:lnTo>
                <a:lnTo>
                  <a:pt x="245046" y="0"/>
                </a:lnTo>
                <a:lnTo>
                  <a:pt x="8506345" y="0"/>
                </a:lnTo>
                <a:lnTo>
                  <a:pt x="8555741" y="4979"/>
                </a:lnTo>
                <a:lnTo>
                  <a:pt x="8601738" y="19260"/>
                </a:lnTo>
                <a:lnTo>
                  <a:pt x="8643353" y="41857"/>
                </a:lnTo>
                <a:lnTo>
                  <a:pt x="8679605" y="71786"/>
                </a:lnTo>
                <a:lnTo>
                  <a:pt x="8709510" y="108061"/>
                </a:lnTo>
                <a:lnTo>
                  <a:pt x="8732088" y="149697"/>
                </a:lnTo>
                <a:lnTo>
                  <a:pt x="8746354" y="195708"/>
                </a:lnTo>
                <a:lnTo>
                  <a:pt x="8751328" y="245109"/>
                </a:lnTo>
                <a:lnTo>
                  <a:pt x="8751328" y="1225219"/>
                </a:lnTo>
                <a:lnTo>
                  <a:pt x="8746354" y="1274603"/>
                </a:lnTo>
                <a:lnTo>
                  <a:pt x="8732088" y="1320601"/>
                </a:lnTo>
                <a:lnTo>
                  <a:pt x="8709510" y="1362225"/>
                </a:lnTo>
                <a:lnTo>
                  <a:pt x="8679605" y="1398492"/>
                </a:lnTo>
                <a:lnTo>
                  <a:pt x="8643353" y="1428415"/>
                </a:lnTo>
                <a:lnTo>
                  <a:pt x="8601738" y="1451008"/>
                </a:lnTo>
                <a:lnTo>
                  <a:pt x="8555741" y="1465287"/>
                </a:lnTo>
                <a:lnTo>
                  <a:pt x="8506345" y="1470266"/>
                </a:lnTo>
                <a:lnTo>
                  <a:pt x="245046" y="1470266"/>
                </a:lnTo>
                <a:lnTo>
                  <a:pt x="195662" y="1465287"/>
                </a:lnTo>
                <a:lnTo>
                  <a:pt x="149665" y="1451008"/>
                </a:lnTo>
                <a:lnTo>
                  <a:pt x="108040" y="1428415"/>
                </a:lnTo>
                <a:lnTo>
                  <a:pt x="71774" y="1398492"/>
                </a:lnTo>
                <a:lnTo>
                  <a:pt x="41851" y="1362225"/>
                </a:lnTo>
                <a:lnTo>
                  <a:pt x="19257" y="1320601"/>
                </a:lnTo>
                <a:lnTo>
                  <a:pt x="4978" y="1274603"/>
                </a:lnTo>
                <a:lnTo>
                  <a:pt x="0" y="1225219"/>
                </a:lnTo>
                <a:lnTo>
                  <a:pt x="0" y="245109"/>
                </a:lnTo>
                <a:close/>
              </a:path>
            </a:pathLst>
          </a:custGeom>
          <a:ln w="25399">
            <a:solidFill>
              <a:srgbClr val="9BBA58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4F612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4F612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4F612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150" y="47624"/>
            <a:ext cx="9043987" cy="506253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39467" y="117322"/>
            <a:ext cx="7165085" cy="486943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237185" y="1409446"/>
            <a:ext cx="8669655" cy="1367155"/>
          </a:xfrm>
          <a:custGeom>
            <a:avLst/>
            <a:gdLst/>
            <a:ahLst/>
            <a:cxnLst/>
            <a:rect l="l" t="t" r="r" b="b"/>
            <a:pathLst>
              <a:path w="8669655" h="1367155">
                <a:moveTo>
                  <a:pt x="8441867" y="0"/>
                </a:moveTo>
                <a:lnTo>
                  <a:pt x="227774" y="0"/>
                </a:lnTo>
                <a:lnTo>
                  <a:pt x="181870" y="4627"/>
                </a:lnTo>
                <a:lnTo>
                  <a:pt x="139115" y="17899"/>
                </a:lnTo>
                <a:lnTo>
                  <a:pt x="100424" y="38897"/>
                </a:lnTo>
                <a:lnTo>
                  <a:pt x="66714" y="66706"/>
                </a:lnTo>
                <a:lnTo>
                  <a:pt x="38901" y="100409"/>
                </a:lnTo>
                <a:lnTo>
                  <a:pt x="17900" y="139088"/>
                </a:lnTo>
                <a:lnTo>
                  <a:pt x="4627" y="181828"/>
                </a:lnTo>
                <a:lnTo>
                  <a:pt x="0" y="227711"/>
                </a:lnTo>
                <a:lnTo>
                  <a:pt x="0" y="1138808"/>
                </a:lnTo>
                <a:lnTo>
                  <a:pt x="4627" y="1184733"/>
                </a:lnTo>
                <a:lnTo>
                  <a:pt x="17900" y="1227504"/>
                </a:lnTo>
                <a:lnTo>
                  <a:pt x="38901" y="1266206"/>
                </a:lnTo>
                <a:lnTo>
                  <a:pt x="66714" y="1299924"/>
                </a:lnTo>
                <a:lnTo>
                  <a:pt x="100424" y="1327742"/>
                </a:lnTo>
                <a:lnTo>
                  <a:pt x="139115" y="1348745"/>
                </a:lnTo>
                <a:lnTo>
                  <a:pt x="181870" y="1362019"/>
                </a:lnTo>
                <a:lnTo>
                  <a:pt x="227774" y="1366646"/>
                </a:lnTo>
                <a:lnTo>
                  <a:pt x="8441867" y="1366646"/>
                </a:lnTo>
                <a:lnTo>
                  <a:pt x="8487750" y="1362019"/>
                </a:lnTo>
                <a:lnTo>
                  <a:pt x="8530489" y="1348745"/>
                </a:lnTo>
                <a:lnTo>
                  <a:pt x="8569169" y="1327742"/>
                </a:lnTo>
                <a:lnTo>
                  <a:pt x="8602872" y="1299924"/>
                </a:lnTo>
                <a:lnTo>
                  <a:pt x="8630681" y="1266206"/>
                </a:lnTo>
                <a:lnTo>
                  <a:pt x="8651679" y="1227504"/>
                </a:lnTo>
                <a:lnTo>
                  <a:pt x="8664951" y="1184733"/>
                </a:lnTo>
                <a:lnTo>
                  <a:pt x="8669578" y="1138808"/>
                </a:lnTo>
                <a:lnTo>
                  <a:pt x="8669578" y="227711"/>
                </a:lnTo>
                <a:lnTo>
                  <a:pt x="8664951" y="181828"/>
                </a:lnTo>
                <a:lnTo>
                  <a:pt x="8651679" y="139088"/>
                </a:lnTo>
                <a:lnTo>
                  <a:pt x="8630681" y="100409"/>
                </a:lnTo>
                <a:lnTo>
                  <a:pt x="8602872" y="66706"/>
                </a:lnTo>
                <a:lnTo>
                  <a:pt x="8569169" y="38897"/>
                </a:lnTo>
                <a:lnTo>
                  <a:pt x="8530489" y="17899"/>
                </a:lnTo>
                <a:lnTo>
                  <a:pt x="8487750" y="4627"/>
                </a:lnTo>
                <a:lnTo>
                  <a:pt x="84418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37185" y="1409446"/>
            <a:ext cx="8669655" cy="1367155"/>
          </a:xfrm>
          <a:custGeom>
            <a:avLst/>
            <a:gdLst/>
            <a:ahLst/>
            <a:cxnLst/>
            <a:rect l="l" t="t" r="r" b="b"/>
            <a:pathLst>
              <a:path w="8669655" h="1367155">
                <a:moveTo>
                  <a:pt x="0" y="227711"/>
                </a:moveTo>
                <a:lnTo>
                  <a:pt x="4627" y="181828"/>
                </a:lnTo>
                <a:lnTo>
                  <a:pt x="17900" y="139088"/>
                </a:lnTo>
                <a:lnTo>
                  <a:pt x="38901" y="100409"/>
                </a:lnTo>
                <a:lnTo>
                  <a:pt x="66714" y="66706"/>
                </a:lnTo>
                <a:lnTo>
                  <a:pt x="100424" y="38897"/>
                </a:lnTo>
                <a:lnTo>
                  <a:pt x="139115" y="17899"/>
                </a:lnTo>
                <a:lnTo>
                  <a:pt x="181870" y="4627"/>
                </a:lnTo>
                <a:lnTo>
                  <a:pt x="227774" y="0"/>
                </a:lnTo>
                <a:lnTo>
                  <a:pt x="8441867" y="0"/>
                </a:lnTo>
                <a:lnTo>
                  <a:pt x="8487750" y="4627"/>
                </a:lnTo>
                <a:lnTo>
                  <a:pt x="8530489" y="17899"/>
                </a:lnTo>
                <a:lnTo>
                  <a:pt x="8569169" y="38897"/>
                </a:lnTo>
                <a:lnTo>
                  <a:pt x="8602872" y="66706"/>
                </a:lnTo>
                <a:lnTo>
                  <a:pt x="8630681" y="100409"/>
                </a:lnTo>
                <a:lnTo>
                  <a:pt x="8651679" y="139088"/>
                </a:lnTo>
                <a:lnTo>
                  <a:pt x="8664951" y="181828"/>
                </a:lnTo>
                <a:lnTo>
                  <a:pt x="8669578" y="227711"/>
                </a:lnTo>
                <a:lnTo>
                  <a:pt x="8669578" y="1138808"/>
                </a:lnTo>
                <a:lnTo>
                  <a:pt x="8664951" y="1184733"/>
                </a:lnTo>
                <a:lnTo>
                  <a:pt x="8651679" y="1227504"/>
                </a:lnTo>
                <a:lnTo>
                  <a:pt x="8630681" y="1266206"/>
                </a:lnTo>
                <a:lnTo>
                  <a:pt x="8602872" y="1299924"/>
                </a:lnTo>
                <a:lnTo>
                  <a:pt x="8569169" y="1327742"/>
                </a:lnTo>
                <a:lnTo>
                  <a:pt x="8530489" y="1348745"/>
                </a:lnTo>
                <a:lnTo>
                  <a:pt x="8487750" y="1362019"/>
                </a:lnTo>
                <a:lnTo>
                  <a:pt x="8441867" y="1366646"/>
                </a:lnTo>
                <a:lnTo>
                  <a:pt x="227774" y="1366646"/>
                </a:lnTo>
                <a:lnTo>
                  <a:pt x="181870" y="1362019"/>
                </a:lnTo>
                <a:lnTo>
                  <a:pt x="139115" y="1348745"/>
                </a:lnTo>
                <a:lnTo>
                  <a:pt x="100424" y="1327742"/>
                </a:lnTo>
                <a:lnTo>
                  <a:pt x="66714" y="1299924"/>
                </a:lnTo>
                <a:lnTo>
                  <a:pt x="38901" y="1266206"/>
                </a:lnTo>
                <a:lnTo>
                  <a:pt x="17900" y="1227504"/>
                </a:lnTo>
                <a:lnTo>
                  <a:pt x="4627" y="1184733"/>
                </a:lnTo>
                <a:lnTo>
                  <a:pt x="0" y="1138808"/>
                </a:lnTo>
                <a:lnTo>
                  <a:pt x="0" y="227711"/>
                </a:lnTo>
                <a:close/>
              </a:path>
            </a:pathLst>
          </a:custGeom>
          <a:ln w="25399">
            <a:solidFill>
              <a:srgbClr val="9BBA58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150" y="47624"/>
            <a:ext cx="9043987" cy="506253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5377" y="24129"/>
            <a:ext cx="1650365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4F6128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3163" y="673353"/>
            <a:ext cx="8333740" cy="2016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39900">
              <a:lnSpc>
                <a:spcPct val="100000"/>
              </a:lnSpc>
              <a:spcBef>
                <a:spcPts val="100"/>
              </a:spcBef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R.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Morante</a:t>
            </a:r>
            <a:r>
              <a:rPr sz="120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Espada,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Hernández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Borge,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Galán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Ledesma,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JA.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Márquez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Alba,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Sánchez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Calle,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Rodríguez,</a:t>
            </a:r>
            <a:endParaRPr sz="1100" dirty="0">
              <a:latin typeface="Calibri"/>
              <a:cs typeface="Calibri"/>
            </a:endParaRPr>
          </a:p>
          <a:p>
            <a:pPr marL="1739900">
              <a:lnSpc>
                <a:spcPts val="132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A.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Méndez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Villaverde,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M.B.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Pires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Manso,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Cordero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Montero,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Sanz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Cabrera.</a:t>
            </a:r>
            <a:endParaRPr sz="1100" dirty="0">
              <a:latin typeface="Calibri"/>
              <a:cs typeface="Calibri"/>
            </a:endParaRPr>
          </a:p>
          <a:p>
            <a:pPr marL="2941320">
              <a:lnSpc>
                <a:spcPct val="100000"/>
              </a:lnSpc>
            </a:pPr>
            <a:r>
              <a:rPr sz="1150" b="1" dirty="0">
                <a:latin typeface="Calibri"/>
                <a:cs typeface="Calibri"/>
              </a:rPr>
              <a:t>Servicio</a:t>
            </a:r>
            <a:r>
              <a:rPr sz="1150" b="1" spc="-20" dirty="0">
                <a:latin typeface="Calibri"/>
                <a:cs typeface="Calibri"/>
              </a:rPr>
              <a:t> </a:t>
            </a:r>
            <a:r>
              <a:rPr sz="1150" b="1" dirty="0">
                <a:latin typeface="Calibri"/>
                <a:cs typeface="Calibri"/>
              </a:rPr>
              <a:t>de</a:t>
            </a:r>
            <a:r>
              <a:rPr sz="1150" b="1" spc="-25" dirty="0">
                <a:latin typeface="Calibri"/>
                <a:cs typeface="Calibri"/>
              </a:rPr>
              <a:t> </a:t>
            </a:r>
            <a:r>
              <a:rPr sz="1150" b="1" dirty="0">
                <a:latin typeface="Calibri"/>
                <a:cs typeface="Calibri"/>
              </a:rPr>
              <a:t>Neumología</a:t>
            </a:r>
            <a:r>
              <a:rPr sz="1150" b="1" spc="-40" dirty="0">
                <a:latin typeface="Calibri"/>
                <a:cs typeface="Calibri"/>
              </a:rPr>
              <a:t> </a:t>
            </a:r>
            <a:r>
              <a:rPr sz="1150" b="1" dirty="0">
                <a:latin typeface="Calibri"/>
                <a:cs typeface="Calibri"/>
              </a:rPr>
              <a:t>-</a:t>
            </a:r>
            <a:r>
              <a:rPr sz="1150" b="1" spc="-15" dirty="0">
                <a:latin typeface="Calibri"/>
                <a:cs typeface="Calibri"/>
              </a:rPr>
              <a:t> </a:t>
            </a:r>
            <a:r>
              <a:rPr sz="1150" b="1" spc="-55" dirty="0">
                <a:latin typeface="Calibri"/>
                <a:cs typeface="Calibri"/>
              </a:rPr>
              <a:t> </a:t>
            </a:r>
            <a:r>
              <a:rPr sz="1150" b="1" dirty="0">
                <a:latin typeface="Calibri"/>
                <a:cs typeface="Calibri"/>
              </a:rPr>
              <a:t>Hospital</a:t>
            </a:r>
            <a:r>
              <a:rPr sz="1150" b="1" spc="-30" dirty="0">
                <a:latin typeface="Calibri"/>
                <a:cs typeface="Calibri"/>
              </a:rPr>
              <a:t> </a:t>
            </a:r>
            <a:r>
              <a:rPr sz="1150" b="1" dirty="0">
                <a:latin typeface="Calibri"/>
                <a:cs typeface="Calibri"/>
              </a:rPr>
              <a:t>Universitario</a:t>
            </a:r>
            <a:r>
              <a:rPr sz="1150" b="1" spc="-15" dirty="0">
                <a:latin typeface="Calibri"/>
                <a:cs typeface="Calibri"/>
              </a:rPr>
              <a:t> </a:t>
            </a:r>
            <a:r>
              <a:rPr sz="1150" b="1" dirty="0">
                <a:latin typeface="Calibri"/>
                <a:cs typeface="Calibri"/>
              </a:rPr>
              <a:t>de</a:t>
            </a:r>
            <a:r>
              <a:rPr sz="1150" b="1" spc="-25" dirty="0">
                <a:latin typeface="Calibri"/>
                <a:cs typeface="Calibri"/>
              </a:rPr>
              <a:t> </a:t>
            </a:r>
            <a:r>
              <a:rPr sz="1150" b="1" spc="-10" dirty="0">
                <a:latin typeface="Calibri"/>
                <a:cs typeface="Calibri"/>
              </a:rPr>
              <a:t>Badajoz</a:t>
            </a:r>
            <a:endParaRPr sz="11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60"/>
              </a:spcBef>
            </a:pPr>
            <a:endParaRPr sz="1150" dirty="0">
              <a:latin typeface="Calibri"/>
              <a:cs typeface="Calibri"/>
            </a:endParaRPr>
          </a:p>
          <a:p>
            <a:pPr marR="34925" algn="ctr">
              <a:lnSpc>
                <a:spcPct val="100000"/>
              </a:lnSpc>
            </a:pPr>
            <a:r>
              <a:rPr sz="1300" dirty="0">
                <a:latin typeface="Calibri"/>
                <a:cs typeface="Calibri"/>
              </a:rPr>
              <a:t>El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Angiotac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ha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permitido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incrementar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el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diagnóstico </a:t>
            </a:r>
            <a:r>
              <a:rPr sz="1300" dirty="0">
                <a:latin typeface="Calibri"/>
                <a:cs typeface="Calibri"/>
              </a:rPr>
              <a:t>del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embolismo pulmonar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(EP)</a:t>
            </a:r>
            <a:r>
              <a:rPr sz="1300" spc="-10" dirty="0">
                <a:latin typeface="Calibri"/>
                <a:cs typeface="Calibri"/>
              </a:rPr>
              <a:t> subsegmentario</a:t>
            </a:r>
            <a:r>
              <a:rPr sz="1300" dirty="0">
                <a:latin typeface="Calibri"/>
                <a:cs typeface="Calibri"/>
              </a:rPr>
              <a:t> aislado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(EPSS),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variando</a:t>
            </a:r>
            <a:endParaRPr sz="1300" dirty="0">
              <a:latin typeface="Calibri"/>
              <a:cs typeface="Calibri"/>
            </a:endParaRPr>
          </a:p>
          <a:p>
            <a:pPr marR="29209" algn="ctr">
              <a:lnSpc>
                <a:spcPct val="100000"/>
              </a:lnSpc>
              <a:spcBef>
                <a:spcPts val="5"/>
              </a:spcBef>
            </a:pPr>
            <a:r>
              <a:rPr sz="1300" dirty="0">
                <a:latin typeface="Calibri"/>
                <a:cs typeface="Calibri"/>
              </a:rPr>
              <a:t>su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prevalencia</a:t>
            </a:r>
            <a:r>
              <a:rPr sz="1300" dirty="0">
                <a:latin typeface="Calibri"/>
                <a:cs typeface="Calibri"/>
              </a:rPr>
              <a:t> entre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el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4%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y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el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27%.</a:t>
            </a:r>
            <a:endParaRPr sz="1300" dirty="0">
              <a:latin typeface="Calibri"/>
              <a:cs typeface="Calibri"/>
            </a:endParaRPr>
          </a:p>
          <a:p>
            <a:pPr marR="17780" algn="ctr">
              <a:lnSpc>
                <a:spcPct val="100000"/>
              </a:lnSpc>
            </a:pPr>
            <a:r>
              <a:rPr sz="1300" dirty="0">
                <a:latin typeface="Calibri"/>
                <a:cs typeface="Calibri"/>
              </a:rPr>
              <a:t>Existen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controversias </a:t>
            </a:r>
            <a:r>
              <a:rPr sz="1300" dirty="0">
                <a:latin typeface="Calibri"/>
                <a:cs typeface="Calibri"/>
              </a:rPr>
              <a:t>en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las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implicaciones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pronósticas y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terapéuticas </a:t>
            </a:r>
            <a:r>
              <a:rPr sz="1300" dirty="0">
                <a:latin typeface="Calibri"/>
                <a:cs typeface="Calibri"/>
              </a:rPr>
              <a:t>de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este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tipo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EP.</a:t>
            </a:r>
            <a:endParaRPr sz="1300" dirty="0">
              <a:latin typeface="Calibri"/>
              <a:cs typeface="Calibri"/>
            </a:endParaRPr>
          </a:p>
          <a:p>
            <a:pPr marL="198120" marR="233679" algn="ctr">
              <a:lnSpc>
                <a:spcPct val="100000"/>
              </a:lnSpc>
              <a:spcBef>
                <a:spcPts val="1560"/>
              </a:spcBef>
            </a:pPr>
            <a:r>
              <a:rPr sz="13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OBJETIVO:</a:t>
            </a:r>
            <a:r>
              <a:rPr sz="1300" b="1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conocer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la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epidemiología,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presentación</a:t>
            </a:r>
            <a:r>
              <a:rPr sz="1300" dirty="0">
                <a:latin typeface="Calibri"/>
                <a:cs typeface="Calibri"/>
              </a:rPr>
              <a:t> y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evolución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del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EPSS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y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si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existen diferencias </a:t>
            </a:r>
            <a:r>
              <a:rPr sz="1300" dirty="0">
                <a:latin typeface="Calibri"/>
                <a:cs typeface="Calibri"/>
              </a:rPr>
              <a:t>respecto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al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embolismo </a:t>
            </a:r>
            <a:r>
              <a:rPr sz="1300" dirty="0">
                <a:latin typeface="Calibri"/>
                <a:cs typeface="Calibri"/>
              </a:rPr>
              <a:t>pulmonar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segmentario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(EPS).</a:t>
            </a:r>
            <a:endParaRPr sz="1300" dirty="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702552" y="2845320"/>
            <a:ext cx="1685289" cy="2298700"/>
            <a:chOff x="6702552" y="2845320"/>
            <a:chExt cx="1685289" cy="22987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02552" y="4116326"/>
              <a:ext cx="1684781" cy="102717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18046" y="3012313"/>
              <a:ext cx="1656079" cy="11144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23888" y="2845320"/>
              <a:ext cx="925829" cy="51128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861175" y="2900298"/>
            <a:ext cx="646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7375E"/>
                </a:solidFill>
                <a:latin typeface="Calibri"/>
                <a:cs typeface="Calibri"/>
              </a:rPr>
              <a:t>53,4</a:t>
            </a:r>
            <a:r>
              <a:rPr sz="1800" spc="-3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17375E"/>
                </a:solidFill>
                <a:latin typeface="Calibri"/>
                <a:cs typeface="Calibri"/>
              </a:rPr>
              <a:t>%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01128" y="2825508"/>
            <a:ext cx="925829" cy="51128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638415" y="2880105"/>
            <a:ext cx="646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943735"/>
                </a:solidFill>
                <a:latin typeface="Calibri"/>
                <a:cs typeface="Calibri"/>
              </a:rPr>
              <a:t>46,6</a:t>
            </a:r>
            <a:r>
              <a:rPr sz="1800" spc="-3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943735"/>
                </a:solidFill>
                <a:latin typeface="Calibri"/>
                <a:cs typeface="Calibri"/>
              </a:rPr>
              <a:t>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15506" y="4333138"/>
            <a:ext cx="1780539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400" b="1" dirty="0">
                <a:solidFill>
                  <a:srgbClr val="4F6128"/>
                </a:solidFill>
                <a:latin typeface="Calibri"/>
                <a:cs typeface="Calibri"/>
              </a:rPr>
              <a:t>178 EPS o EPSS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400" b="1" dirty="0">
                <a:solidFill>
                  <a:srgbClr val="4F6128"/>
                </a:solidFill>
                <a:latin typeface="Calibri"/>
                <a:cs typeface="Calibri"/>
              </a:rPr>
              <a:t>E</a:t>
            </a:r>
            <a:r>
              <a:rPr sz="1400" b="1" dirty="0">
                <a:solidFill>
                  <a:srgbClr val="4F6128"/>
                </a:solidFill>
                <a:latin typeface="Calibri"/>
                <a:cs typeface="Calibri"/>
              </a:rPr>
              <a:t>dad</a:t>
            </a:r>
            <a:r>
              <a:rPr sz="1400" b="1" spc="-50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F6128"/>
                </a:solidFill>
                <a:latin typeface="Calibri"/>
                <a:cs typeface="Calibri"/>
              </a:rPr>
              <a:t>media:</a:t>
            </a:r>
            <a:r>
              <a:rPr sz="1400" b="1" spc="-45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F6128"/>
                </a:solidFill>
                <a:latin typeface="Calibri"/>
                <a:cs typeface="Calibri"/>
              </a:rPr>
              <a:t>64.6±</a:t>
            </a:r>
            <a:r>
              <a:rPr sz="1400" b="1" spc="-5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lang="es-ES" sz="1400" b="1" spc="-5" dirty="0">
                <a:solidFill>
                  <a:srgbClr val="4F6128"/>
                </a:solidFill>
                <a:latin typeface="Calibri"/>
                <a:cs typeface="Calibri"/>
              </a:rPr>
              <a:t>17a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66814" y="2981579"/>
            <a:ext cx="6039485" cy="1795780"/>
            <a:chOff x="166814" y="2981579"/>
            <a:chExt cx="6039485" cy="1795780"/>
          </a:xfrm>
        </p:grpSpPr>
        <p:sp>
          <p:nvSpPr>
            <p:cNvPr id="12" name="object 12"/>
            <p:cNvSpPr/>
            <p:nvPr/>
          </p:nvSpPr>
          <p:spPr>
            <a:xfrm>
              <a:off x="179514" y="2994279"/>
              <a:ext cx="6014085" cy="1770380"/>
            </a:xfrm>
            <a:custGeom>
              <a:avLst/>
              <a:gdLst/>
              <a:ahLst/>
              <a:cxnLst/>
              <a:rect l="l" t="t" r="r" b="b"/>
              <a:pathLst>
                <a:path w="6014085" h="1770379">
                  <a:moveTo>
                    <a:pt x="5719000" y="0"/>
                  </a:moveTo>
                  <a:lnTo>
                    <a:pt x="295008" y="0"/>
                  </a:lnTo>
                  <a:lnTo>
                    <a:pt x="247156" y="3861"/>
                  </a:lnTo>
                  <a:lnTo>
                    <a:pt x="201762" y="15039"/>
                  </a:lnTo>
                  <a:lnTo>
                    <a:pt x="159435" y="32928"/>
                  </a:lnTo>
                  <a:lnTo>
                    <a:pt x="120780" y="56920"/>
                  </a:lnTo>
                  <a:lnTo>
                    <a:pt x="86406" y="86407"/>
                  </a:lnTo>
                  <a:lnTo>
                    <a:pt x="56919" y="120783"/>
                  </a:lnTo>
                  <a:lnTo>
                    <a:pt x="32928" y="159439"/>
                  </a:lnTo>
                  <a:lnTo>
                    <a:pt x="15039" y="201769"/>
                  </a:lnTo>
                  <a:lnTo>
                    <a:pt x="3861" y="247165"/>
                  </a:lnTo>
                  <a:lnTo>
                    <a:pt x="0" y="295020"/>
                  </a:lnTo>
                  <a:lnTo>
                    <a:pt x="0" y="1475066"/>
                  </a:lnTo>
                  <a:lnTo>
                    <a:pt x="3861" y="1522922"/>
                  </a:lnTo>
                  <a:lnTo>
                    <a:pt x="15039" y="1568318"/>
                  </a:lnTo>
                  <a:lnTo>
                    <a:pt x="32928" y="1610648"/>
                  </a:lnTo>
                  <a:lnTo>
                    <a:pt x="56919" y="1649304"/>
                  </a:lnTo>
                  <a:lnTo>
                    <a:pt x="86406" y="1683680"/>
                  </a:lnTo>
                  <a:lnTo>
                    <a:pt x="120780" y="1713167"/>
                  </a:lnTo>
                  <a:lnTo>
                    <a:pt x="159435" y="1737159"/>
                  </a:lnTo>
                  <a:lnTo>
                    <a:pt x="201762" y="1755048"/>
                  </a:lnTo>
                  <a:lnTo>
                    <a:pt x="247156" y="1766226"/>
                  </a:lnTo>
                  <a:lnTo>
                    <a:pt x="295008" y="1770087"/>
                  </a:lnTo>
                  <a:lnTo>
                    <a:pt x="5719000" y="1770087"/>
                  </a:lnTo>
                  <a:lnTo>
                    <a:pt x="5766855" y="1766226"/>
                  </a:lnTo>
                  <a:lnTo>
                    <a:pt x="5812252" y="1755048"/>
                  </a:lnTo>
                  <a:lnTo>
                    <a:pt x="5854582" y="1737159"/>
                  </a:lnTo>
                  <a:lnTo>
                    <a:pt x="5893238" y="1713167"/>
                  </a:lnTo>
                  <a:lnTo>
                    <a:pt x="5927613" y="1683680"/>
                  </a:lnTo>
                  <a:lnTo>
                    <a:pt x="5957101" y="1649304"/>
                  </a:lnTo>
                  <a:lnTo>
                    <a:pt x="5981092" y="1610648"/>
                  </a:lnTo>
                  <a:lnTo>
                    <a:pt x="5998981" y="1568318"/>
                  </a:lnTo>
                  <a:lnTo>
                    <a:pt x="6010160" y="1522922"/>
                  </a:lnTo>
                  <a:lnTo>
                    <a:pt x="6014021" y="1475066"/>
                  </a:lnTo>
                  <a:lnTo>
                    <a:pt x="6014021" y="295020"/>
                  </a:lnTo>
                  <a:lnTo>
                    <a:pt x="6010160" y="247165"/>
                  </a:lnTo>
                  <a:lnTo>
                    <a:pt x="5998981" y="201769"/>
                  </a:lnTo>
                  <a:lnTo>
                    <a:pt x="5981092" y="159439"/>
                  </a:lnTo>
                  <a:lnTo>
                    <a:pt x="5957101" y="120783"/>
                  </a:lnTo>
                  <a:lnTo>
                    <a:pt x="5927613" y="86407"/>
                  </a:lnTo>
                  <a:lnTo>
                    <a:pt x="5893238" y="56920"/>
                  </a:lnTo>
                  <a:lnTo>
                    <a:pt x="5854582" y="32928"/>
                  </a:lnTo>
                  <a:lnTo>
                    <a:pt x="5812252" y="15039"/>
                  </a:lnTo>
                  <a:lnTo>
                    <a:pt x="5766855" y="3861"/>
                  </a:lnTo>
                  <a:lnTo>
                    <a:pt x="5719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79514" y="2994279"/>
              <a:ext cx="6014085" cy="1770380"/>
            </a:xfrm>
            <a:custGeom>
              <a:avLst/>
              <a:gdLst/>
              <a:ahLst/>
              <a:cxnLst/>
              <a:rect l="l" t="t" r="r" b="b"/>
              <a:pathLst>
                <a:path w="6014085" h="1770379">
                  <a:moveTo>
                    <a:pt x="0" y="295020"/>
                  </a:moveTo>
                  <a:lnTo>
                    <a:pt x="3861" y="247165"/>
                  </a:lnTo>
                  <a:lnTo>
                    <a:pt x="15039" y="201769"/>
                  </a:lnTo>
                  <a:lnTo>
                    <a:pt x="32928" y="159439"/>
                  </a:lnTo>
                  <a:lnTo>
                    <a:pt x="56919" y="120783"/>
                  </a:lnTo>
                  <a:lnTo>
                    <a:pt x="86406" y="86407"/>
                  </a:lnTo>
                  <a:lnTo>
                    <a:pt x="120780" y="56920"/>
                  </a:lnTo>
                  <a:lnTo>
                    <a:pt x="159435" y="32928"/>
                  </a:lnTo>
                  <a:lnTo>
                    <a:pt x="201762" y="15039"/>
                  </a:lnTo>
                  <a:lnTo>
                    <a:pt x="247156" y="3861"/>
                  </a:lnTo>
                  <a:lnTo>
                    <a:pt x="295008" y="0"/>
                  </a:lnTo>
                  <a:lnTo>
                    <a:pt x="5719000" y="0"/>
                  </a:lnTo>
                  <a:lnTo>
                    <a:pt x="5766855" y="3861"/>
                  </a:lnTo>
                  <a:lnTo>
                    <a:pt x="5812252" y="15039"/>
                  </a:lnTo>
                  <a:lnTo>
                    <a:pt x="5854582" y="32928"/>
                  </a:lnTo>
                  <a:lnTo>
                    <a:pt x="5893238" y="56920"/>
                  </a:lnTo>
                  <a:lnTo>
                    <a:pt x="5927613" y="86407"/>
                  </a:lnTo>
                  <a:lnTo>
                    <a:pt x="5957101" y="120783"/>
                  </a:lnTo>
                  <a:lnTo>
                    <a:pt x="5981092" y="159439"/>
                  </a:lnTo>
                  <a:lnTo>
                    <a:pt x="5998981" y="201769"/>
                  </a:lnTo>
                  <a:lnTo>
                    <a:pt x="6010160" y="247165"/>
                  </a:lnTo>
                  <a:lnTo>
                    <a:pt x="6014021" y="295020"/>
                  </a:lnTo>
                  <a:lnTo>
                    <a:pt x="6014021" y="1475066"/>
                  </a:lnTo>
                  <a:lnTo>
                    <a:pt x="6010160" y="1522922"/>
                  </a:lnTo>
                  <a:lnTo>
                    <a:pt x="5998981" y="1568318"/>
                  </a:lnTo>
                  <a:lnTo>
                    <a:pt x="5981092" y="1610648"/>
                  </a:lnTo>
                  <a:lnTo>
                    <a:pt x="5957101" y="1649304"/>
                  </a:lnTo>
                  <a:lnTo>
                    <a:pt x="5927613" y="1683680"/>
                  </a:lnTo>
                  <a:lnTo>
                    <a:pt x="5893238" y="1713167"/>
                  </a:lnTo>
                  <a:lnTo>
                    <a:pt x="5854582" y="1737159"/>
                  </a:lnTo>
                  <a:lnTo>
                    <a:pt x="5812252" y="1755048"/>
                  </a:lnTo>
                  <a:lnTo>
                    <a:pt x="5766855" y="1766226"/>
                  </a:lnTo>
                  <a:lnTo>
                    <a:pt x="5719000" y="1770087"/>
                  </a:lnTo>
                  <a:lnTo>
                    <a:pt x="295008" y="1770087"/>
                  </a:lnTo>
                  <a:lnTo>
                    <a:pt x="247156" y="1766226"/>
                  </a:lnTo>
                  <a:lnTo>
                    <a:pt x="201762" y="1755048"/>
                  </a:lnTo>
                  <a:lnTo>
                    <a:pt x="159435" y="1737159"/>
                  </a:lnTo>
                  <a:lnTo>
                    <a:pt x="120780" y="1713167"/>
                  </a:lnTo>
                  <a:lnTo>
                    <a:pt x="86406" y="1683680"/>
                  </a:lnTo>
                  <a:lnTo>
                    <a:pt x="56919" y="1649304"/>
                  </a:lnTo>
                  <a:lnTo>
                    <a:pt x="32928" y="1610648"/>
                  </a:lnTo>
                  <a:lnTo>
                    <a:pt x="15039" y="1568318"/>
                  </a:lnTo>
                  <a:lnTo>
                    <a:pt x="3861" y="1522922"/>
                  </a:lnTo>
                  <a:lnTo>
                    <a:pt x="0" y="1475066"/>
                  </a:lnTo>
                  <a:lnTo>
                    <a:pt x="0" y="295020"/>
                  </a:lnTo>
                  <a:close/>
                </a:path>
              </a:pathLst>
            </a:custGeom>
            <a:ln w="25400">
              <a:solidFill>
                <a:srgbClr val="9BBA58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33527" y="3154426"/>
            <a:ext cx="5567045" cy="1428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5425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Calibri"/>
                <a:cs typeface="Calibri"/>
              </a:rPr>
              <a:t>Metodología:</a:t>
            </a:r>
            <a:endParaRPr sz="1400" dirty="0">
              <a:latin typeface="Calibri"/>
              <a:cs typeface="Calibri"/>
            </a:endParaRPr>
          </a:p>
          <a:p>
            <a:pPr marL="506730" indent="-17145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506730" algn="l"/>
              </a:tabLst>
            </a:pPr>
            <a:r>
              <a:rPr sz="1300" dirty="0">
                <a:latin typeface="Calibri"/>
                <a:cs typeface="Calibri"/>
              </a:rPr>
              <a:t>Se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ha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empleado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una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cohorte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prospectiva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EP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nuestro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 err="1">
                <a:latin typeface="Calibri"/>
                <a:cs typeface="Calibri"/>
              </a:rPr>
              <a:t>servicio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 err="1">
                <a:latin typeface="Calibri"/>
                <a:cs typeface="Calibri"/>
              </a:rPr>
              <a:t>identifica</a:t>
            </a:r>
            <a:r>
              <a:rPr lang="es-ES" sz="1300" spc="-10" dirty="0" err="1">
                <a:latin typeface="Calibri"/>
                <a:cs typeface="Calibri"/>
              </a:rPr>
              <a:t>ndo</a:t>
            </a:r>
            <a:r>
              <a:rPr lang="es-ES" sz="1300" spc="-10" dirty="0">
                <a:latin typeface="Calibri"/>
                <a:cs typeface="Calibri"/>
              </a:rPr>
              <a:t> </a:t>
            </a:r>
            <a:r>
              <a:rPr sz="1300" dirty="0" err="1">
                <a:latin typeface="Calibri"/>
                <a:cs typeface="Calibri"/>
              </a:rPr>
              <a:t>los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EPS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y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EPSS.</a:t>
            </a:r>
            <a:endParaRPr sz="1300" dirty="0">
              <a:latin typeface="Calibri"/>
              <a:cs typeface="Calibri"/>
            </a:endParaRPr>
          </a:p>
          <a:p>
            <a:pPr marL="183515" marR="68580" indent="-171450">
              <a:lnSpc>
                <a:spcPct val="100000"/>
              </a:lnSpc>
              <a:buFont typeface="Arial MT"/>
              <a:buChar char="•"/>
              <a:tabLst>
                <a:tab pos="574675" algn="l"/>
              </a:tabLst>
            </a:pPr>
            <a:r>
              <a:rPr sz="1300" dirty="0">
                <a:latin typeface="Calibri"/>
                <a:cs typeface="Calibri"/>
              </a:rPr>
              <a:t>Se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realizó</a:t>
            </a:r>
            <a:r>
              <a:rPr sz="1300" spc="-5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un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análisis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descriptivo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las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características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epidemiológicas,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clínicas, 	terapéuticas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y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evolutivas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corto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plazo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en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este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grupo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pacientes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50" dirty="0">
                <a:latin typeface="Calibri"/>
                <a:cs typeface="Calibri"/>
              </a:rPr>
              <a:t>y</a:t>
            </a:r>
            <a:endParaRPr sz="1300" dirty="0">
              <a:latin typeface="Calibri"/>
              <a:cs typeface="Calibri"/>
            </a:endParaRPr>
          </a:p>
          <a:p>
            <a:pPr marL="112395" algn="ctr">
              <a:lnSpc>
                <a:spcPct val="100000"/>
              </a:lnSpc>
            </a:pPr>
            <a:r>
              <a:rPr sz="1300" spc="-10" dirty="0">
                <a:latin typeface="Calibri"/>
                <a:cs typeface="Calibri"/>
              </a:rPr>
              <a:t>posteriormente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un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análisis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comparativo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(chi-cuadrado,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t-</a:t>
            </a:r>
            <a:r>
              <a:rPr sz="1300" dirty="0">
                <a:latin typeface="Calibri"/>
                <a:cs typeface="Calibri"/>
              </a:rPr>
              <a:t>Student) entre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los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casos</a:t>
            </a:r>
            <a:endParaRPr sz="1300" dirty="0">
              <a:latin typeface="Calibri"/>
              <a:cs typeface="Calibri"/>
            </a:endParaRPr>
          </a:p>
          <a:p>
            <a:pPr marL="106680" algn="ctr">
              <a:lnSpc>
                <a:spcPct val="100000"/>
              </a:lnSpc>
              <a:spcBef>
                <a:spcPts val="5"/>
              </a:spcBef>
            </a:pPr>
            <a:r>
              <a:rPr sz="1300" dirty="0">
                <a:latin typeface="Calibri"/>
                <a:cs typeface="Calibri"/>
              </a:rPr>
              <a:t>con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EPS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y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EPSS</a:t>
            </a:r>
            <a:r>
              <a:rPr sz="1300" spc="2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identificando posibles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aspectos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diferenciales.</a:t>
            </a:r>
            <a:endParaRPr sz="13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0291" y="2894837"/>
            <a:ext cx="8282940" cy="1412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720" indent="-287020" algn="just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99720" algn="l"/>
              </a:tabLst>
            </a:pPr>
            <a:r>
              <a:rPr sz="1300" dirty="0">
                <a:latin typeface="Calibri"/>
                <a:cs typeface="Calibri"/>
              </a:rPr>
              <a:t>El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EPSS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representó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el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10.4%</a:t>
            </a:r>
            <a:r>
              <a:rPr sz="1300" b="1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 la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serie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global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(65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pacientes).</a:t>
            </a:r>
            <a:endParaRPr sz="1300">
              <a:latin typeface="Calibri"/>
              <a:cs typeface="Calibri"/>
            </a:endParaRPr>
          </a:p>
          <a:p>
            <a:pPr marL="299085" marR="5080" indent="-287020" algn="just">
              <a:lnSpc>
                <a:spcPct val="100000"/>
              </a:lnSpc>
              <a:buFont typeface="Arial MT"/>
              <a:buChar char="•"/>
              <a:tabLst>
                <a:tab pos="299085" algn="l"/>
              </a:tabLst>
            </a:pPr>
            <a:r>
              <a:rPr sz="1300" dirty="0">
                <a:latin typeface="Calibri"/>
                <a:cs typeface="Calibri"/>
              </a:rPr>
              <a:t>No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encontramos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diferencias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significativas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(DS)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entre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ambos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grupos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en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el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género,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PESI,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escala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Charlson,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presencia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de </a:t>
            </a:r>
            <a:r>
              <a:rPr sz="1300" spc="-10" dirty="0">
                <a:latin typeface="Calibri"/>
                <a:cs typeface="Calibri"/>
              </a:rPr>
              <a:t>factores predisponentes,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EP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o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TVP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previa,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presentación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clínica,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grado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disnea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(mMRC),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evidencia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ecográfica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TVP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spc="-50" dirty="0">
                <a:latin typeface="Calibri"/>
                <a:cs typeface="Calibri"/>
              </a:rPr>
              <a:t>o </a:t>
            </a:r>
            <a:r>
              <a:rPr sz="1300" spc="-10" dirty="0">
                <a:latin typeface="Calibri"/>
                <a:cs typeface="Calibri"/>
              </a:rPr>
              <a:t>alteraciones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ecocardiográficas.</a:t>
            </a:r>
            <a:endParaRPr sz="1300">
              <a:latin typeface="Calibri"/>
              <a:cs typeface="Calibri"/>
            </a:endParaRPr>
          </a:p>
          <a:p>
            <a:pPr marL="299720" indent="-287020" algn="just">
              <a:lnSpc>
                <a:spcPct val="100000"/>
              </a:lnSpc>
              <a:spcBef>
                <a:spcPts val="1560"/>
              </a:spcBef>
              <a:buFont typeface="Arial MT"/>
              <a:buChar char="•"/>
              <a:tabLst>
                <a:tab pos="299720" algn="l"/>
              </a:tabLst>
            </a:pPr>
            <a:r>
              <a:rPr sz="1300" dirty="0">
                <a:latin typeface="Calibri"/>
                <a:cs typeface="Calibri"/>
              </a:rPr>
              <a:t>La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presencia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de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complicaciones</a:t>
            </a:r>
            <a:r>
              <a:rPr sz="1300" b="1" spc="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hemorrágicas </a:t>
            </a:r>
            <a:r>
              <a:rPr sz="1300" dirty="0">
                <a:latin typeface="Calibri"/>
                <a:cs typeface="Calibri"/>
              </a:rPr>
              <a:t>y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no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hemorrágicas, </a:t>
            </a:r>
            <a:r>
              <a:rPr sz="1300" dirty="0">
                <a:latin typeface="Calibri"/>
                <a:cs typeface="Calibri"/>
              </a:rPr>
              <a:t>el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ingreso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en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UCI</a:t>
            </a:r>
            <a:r>
              <a:rPr sz="1300" b="1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y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la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mortalidad</a:t>
            </a:r>
            <a:r>
              <a:rPr sz="1300" b="1" spc="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los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30 días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y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a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los</a:t>
            </a:r>
            <a:endParaRPr sz="13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300" dirty="0">
                <a:latin typeface="Calibri"/>
                <a:cs typeface="Calibri"/>
              </a:rPr>
              <a:t>tres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meses fue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similar</a:t>
            </a:r>
            <a:r>
              <a:rPr sz="1300" b="1" spc="-1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en</a:t>
            </a:r>
            <a:r>
              <a:rPr sz="1300" b="1" spc="-30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ambos</a:t>
            </a:r>
            <a:r>
              <a:rPr sz="1300" b="1" spc="-20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grupos</a:t>
            </a:r>
            <a:r>
              <a:rPr sz="1300" spc="-10" dirty="0">
                <a:latin typeface="Calibri"/>
                <a:cs typeface="Calibri"/>
              </a:rPr>
              <a:t>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9259" y="4514189"/>
            <a:ext cx="14801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4F6128"/>
                </a:solidFill>
                <a:latin typeface="Calibri"/>
                <a:cs typeface="Calibri"/>
              </a:rPr>
              <a:t>CONCLUSIONES…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73910" y="4552289"/>
            <a:ext cx="609536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dirty="0">
                <a:solidFill>
                  <a:srgbClr val="4F6128"/>
                </a:solidFill>
                <a:latin typeface="Calibri"/>
                <a:cs typeface="Calibri"/>
              </a:rPr>
              <a:t>En</a:t>
            </a:r>
            <a:r>
              <a:rPr sz="1300" spc="-25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4F6128"/>
                </a:solidFill>
                <a:latin typeface="Calibri"/>
                <a:cs typeface="Calibri"/>
              </a:rPr>
              <a:t>nuestra</a:t>
            </a:r>
            <a:r>
              <a:rPr sz="1300" spc="-15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4F6128"/>
                </a:solidFill>
                <a:latin typeface="Calibri"/>
                <a:cs typeface="Calibri"/>
              </a:rPr>
              <a:t>experiencia</a:t>
            </a:r>
            <a:r>
              <a:rPr sz="1300" spc="-10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4F6128"/>
                </a:solidFill>
                <a:latin typeface="Calibri"/>
                <a:cs typeface="Calibri"/>
              </a:rPr>
              <a:t>el</a:t>
            </a:r>
            <a:r>
              <a:rPr sz="1300" spc="-25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4F6128"/>
                </a:solidFill>
                <a:latin typeface="Calibri"/>
                <a:cs typeface="Calibri"/>
              </a:rPr>
              <a:t>EPSS</a:t>
            </a:r>
            <a:r>
              <a:rPr sz="1300" spc="-10" dirty="0">
                <a:solidFill>
                  <a:srgbClr val="4F6128"/>
                </a:solidFill>
                <a:latin typeface="Calibri"/>
                <a:cs typeface="Calibri"/>
              </a:rPr>
              <a:t> representó</a:t>
            </a:r>
            <a:r>
              <a:rPr sz="1300" spc="-20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4F6128"/>
                </a:solidFill>
                <a:latin typeface="Calibri"/>
                <a:cs typeface="Calibri"/>
              </a:rPr>
              <a:t>el</a:t>
            </a:r>
            <a:r>
              <a:rPr sz="1300" spc="-10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4F6128"/>
                </a:solidFill>
                <a:latin typeface="Calibri"/>
                <a:cs typeface="Calibri"/>
              </a:rPr>
              <a:t>10.4%</a:t>
            </a:r>
            <a:r>
              <a:rPr sz="1300" spc="-30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4F6128"/>
                </a:solidFill>
                <a:latin typeface="Calibri"/>
                <a:cs typeface="Calibri"/>
              </a:rPr>
              <a:t>de</a:t>
            </a:r>
            <a:r>
              <a:rPr sz="1300" spc="-10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4F6128"/>
                </a:solidFill>
                <a:latin typeface="Calibri"/>
                <a:cs typeface="Calibri"/>
              </a:rPr>
              <a:t>los</a:t>
            </a:r>
            <a:r>
              <a:rPr sz="1300" spc="-15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4F6128"/>
                </a:solidFill>
                <a:latin typeface="Calibri"/>
                <a:cs typeface="Calibri"/>
              </a:rPr>
              <a:t>episodios</a:t>
            </a:r>
            <a:r>
              <a:rPr sz="1300" spc="5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4F6128"/>
                </a:solidFill>
                <a:latin typeface="Calibri"/>
                <a:cs typeface="Calibri"/>
              </a:rPr>
              <a:t>de</a:t>
            </a:r>
            <a:r>
              <a:rPr sz="1300" spc="-25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300" spc="-50" dirty="0">
                <a:solidFill>
                  <a:srgbClr val="4F6128"/>
                </a:solidFill>
                <a:latin typeface="Calibri"/>
                <a:cs typeface="Calibri"/>
              </a:rPr>
              <a:t>EP,</a:t>
            </a:r>
            <a:r>
              <a:rPr sz="1300" spc="-25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4F6128"/>
                </a:solidFill>
                <a:latin typeface="Calibri"/>
                <a:cs typeface="Calibri"/>
              </a:rPr>
              <a:t>presentando</a:t>
            </a:r>
            <a:r>
              <a:rPr sz="1300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4F6128"/>
                </a:solidFill>
                <a:latin typeface="Calibri"/>
                <a:cs typeface="Calibri"/>
              </a:rPr>
              <a:t>un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9259" y="4759248"/>
            <a:ext cx="4462780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00" dirty="0">
                <a:solidFill>
                  <a:srgbClr val="4F6128"/>
                </a:solidFill>
                <a:latin typeface="Calibri"/>
                <a:cs typeface="Calibri"/>
              </a:rPr>
              <a:t>perfil</a:t>
            </a:r>
            <a:r>
              <a:rPr sz="1300" spc="-30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4F6128"/>
                </a:solidFill>
                <a:latin typeface="Calibri"/>
                <a:cs typeface="Calibri"/>
              </a:rPr>
              <a:t>clínico-</a:t>
            </a:r>
            <a:r>
              <a:rPr sz="1300" dirty="0">
                <a:solidFill>
                  <a:srgbClr val="4F6128"/>
                </a:solidFill>
                <a:latin typeface="Calibri"/>
                <a:cs typeface="Calibri"/>
              </a:rPr>
              <a:t>epidemiológico</a:t>
            </a:r>
            <a:r>
              <a:rPr sz="1300" spc="5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4F6128"/>
                </a:solidFill>
                <a:latin typeface="Calibri"/>
                <a:cs typeface="Calibri"/>
              </a:rPr>
              <a:t>y</a:t>
            </a:r>
            <a:r>
              <a:rPr sz="1300" spc="-25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4F6128"/>
                </a:solidFill>
                <a:latin typeface="Calibri"/>
                <a:cs typeface="Calibri"/>
              </a:rPr>
              <a:t>evolutivo</a:t>
            </a:r>
            <a:r>
              <a:rPr sz="1300" spc="-5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4F6128"/>
                </a:solidFill>
                <a:latin typeface="Calibri"/>
                <a:cs typeface="Calibri"/>
              </a:rPr>
              <a:t>similar</a:t>
            </a:r>
            <a:r>
              <a:rPr sz="1300" spc="-20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4F6128"/>
                </a:solidFill>
                <a:latin typeface="Calibri"/>
                <a:cs typeface="Calibri"/>
              </a:rPr>
              <a:t>al</a:t>
            </a:r>
            <a:r>
              <a:rPr sz="1300" spc="-25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4F6128"/>
                </a:solidFill>
                <a:latin typeface="Calibri"/>
                <a:cs typeface="Calibri"/>
              </a:rPr>
              <a:t>EP</a:t>
            </a:r>
            <a:r>
              <a:rPr sz="1300" spc="-25" dirty="0">
                <a:solidFill>
                  <a:srgbClr val="4F6128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4F6128"/>
                </a:solidFill>
                <a:latin typeface="Calibri"/>
                <a:cs typeface="Calibri"/>
              </a:rPr>
              <a:t>segmentario.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257800" y="23113"/>
            <a:ext cx="165036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RESULTADOS</a:t>
            </a:r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22322"/>
              </p:ext>
            </p:extLst>
          </p:nvPr>
        </p:nvGraphicFramePr>
        <p:xfrm>
          <a:off x="3859276" y="414273"/>
          <a:ext cx="4838699" cy="22948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3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6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64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43053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10" dirty="0">
                          <a:solidFill>
                            <a:srgbClr val="4F6128"/>
                          </a:solidFill>
                          <a:latin typeface="Calibri"/>
                          <a:cs typeface="Calibri"/>
                        </a:rPr>
                        <a:t>Variable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5CD85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25" dirty="0">
                          <a:solidFill>
                            <a:srgbClr val="4F6128"/>
                          </a:solidFill>
                          <a:latin typeface="Calibri"/>
                          <a:cs typeface="Calibri"/>
                        </a:rPr>
                        <a:t>EPS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5CD8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20" dirty="0">
                          <a:solidFill>
                            <a:srgbClr val="4F6128"/>
                          </a:solidFill>
                          <a:latin typeface="Calibri"/>
                          <a:cs typeface="Calibri"/>
                        </a:rPr>
                        <a:t>EPSS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5CD85"/>
                    </a:solidFill>
                  </a:tcPr>
                </a:tc>
                <a:tc>
                  <a:txBody>
                    <a:bodyPr/>
                    <a:lstStyle/>
                    <a:p>
                      <a:pPr marR="44386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25" dirty="0">
                          <a:solidFill>
                            <a:srgbClr val="4F6128"/>
                          </a:solidFill>
                          <a:latin typeface="Calibri"/>
                          <a:cs typeface="Calibri"/>
                        </a:rPr>
                        <a:t>SE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5CD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20" dirty="0">
                          <a:latin typeface="Calibri"/>
                          <a:cs typeface="Calibri"/>
                        </a:rPr>
                        <a:t>Edad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62.4±17.8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68.4±15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tc>
                  <a:txBody>
                    <a:bodyPr/>
                    <a:lstStyle/>
                    <a:p>
                      <a:pPr marR="49022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&lt;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0.05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Cardiopatía</a:t>
                      </a:r>
                      <a:r>
                        <a:rPr sz="12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previa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19,5%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29.2%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tc>
                  <a:txBody>
                    <a:bodyPr/>
                    <a:lstStyle/>
                    <a:p>
                      <a:pPr marR="49022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&lt;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0.05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25" dirty="0">
                          <a:latin typeface="Calibri"/>
                          <a:cs typeface="Calibri"/>
                        </a:rPr>
                        <a:t>HTA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44.2%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56.9%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tc>
                  <a:txBody>
                    <a:bodyPr/>
                    <a:lstStyle/>
                    <a:p>
                      <a:pPr marR="49022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&lt;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0.05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Dislipemia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23.2%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33.8%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tc>
                  <a:txBody>
                    <a:bodyPr/>
                    <a:lstStyle/>
                    <a:p>
                      <a:pPr marR="49022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&lt;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0.05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25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lang="es-ES" sz="1200" b="1" spc="-25" dirty="0" err="1">
                          <a:latin typeface="Calibri"/>
                          <a:cs typeface="Calibri"/>
                        </a:rPr>
                        <a:t>intomático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5.3%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16.9%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tc>
                  <a:txBody>
                    <a:bodyPr/>
                    <a:lstStyle/>
                    <a:p>
                      <a:pPr marR="48133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p=0.016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Alteraciones</a:t>
                      </a:r>
                      <a:r>
                        <a:rPr sz="12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5" dirty="0">
                          <a:latin typeface="Calibri"/>
                          <a:cs typeface="Calibri"/>
                        </a:rPr>
                        <a:t>EKG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54%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35.4%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tc>
                  <a:txBody>
                    <a:bodyPr/>
                    <a:lstStyle/>
                    <a:p>
                      <a:pPr marR="490220" algn="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=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0.02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417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Alteraciones</a:t>
                      </a:r>
                      <a:r>
                        <a:rPr sz="12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25" dirty="0">
                          <a:latin typeface="Calibri"/>
                          <a:cs typeface="Calibri"/>
                        </a:rPr>
                        <a:t>RX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54%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41.5%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tc>
                  <a:txBody>
                    <a:bodyPr/>
                    <a:lstStyle/>
                    <a:p>
                      <a:pPr marR="49022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=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0.12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3E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740054" y="882141"/>
            <a:ext cx="1158240" cy="203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15"/>
              </a:lnSpc>
            </a:pPr>
            <a:r>
              <a:rPr sz="1600" b="1" dirty="0">
                <a:latin typeface="Calibri"/>
                <a:cs typeface="Calibri"/>
              </a:rPr>
              <a:t>178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pacientes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0" y="0"/>
            <a:ext cx="3780790" cy="2481960"/>
            <a:chOff x="0" y="0"/>
            <a:chExt cx="3780790" cy="2481960"/>
          </a:xfrm>
        </p:grpSpPr>
        <p:sp>
          <p:nvSpPr>
            <p:cNvPr id="10" name="object 10"/>
            <p:cNvSpPr/>
            <p:nvPr/>
          </p:nvSpPr>
          <p:spPr>
            <a:xfrm>
              <a:off x="0" y="0"/>
              <a:ext cx="3780790" cy="1779905"/>
            </a:xfrm>
            <a:custGeom>
              <a:avLst/>
              <a:gdLst/>
              <a:ahLst/>
              <a:cxnLst/>
              <a:rect l="l" t="t" r="r" b="b"/>
              <a:pathLst>
                <a:path w="3780790" h="1779905">
                  <a:moveTo>
                    <a:pt x="3780409" y="0"/>
                  </a:moveTo>
                  <a:lnTo>
                    <a:pt x="0" y="0"/>
                  </a:lnTo>
                  <a:lnTo>
                    <a:pt x="0" y="1779651"/>
                  </a:lnTo>
                  <a:lnTo>
                    <a:pt x="3780409" y="1779651"/>
                  </a:lnTo>
                  <a:lnTo>
                    <a:pt x="37804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0"/>
              <a:ext cx="3780790" cy="1779905"/>
            </a:xfrm>
            <a:custGeom>
              <a:avLst/>
              <a:gdLst/>
              <a:ahLst/>
              <a:cxnLst/>
              <a:rect l="l" t="t" r="r" b="b"/>
              <a:pathLst>
                <a:path w="3780790" h="1779905">
                  <a:moveTo>
                    <a:pt x="0" y="1779651"/>
                  </a:moveTo>
                  <a:lnTo>
                    <a:pt x="3780409" y="1779651"/>
                  </a:lnTo>
                  <a:lnTo>
                    <a:pt x="3780409" y="0"/>
                  </a:lnTo>
                  <a:lnTo>
                    <a:pt x="0" y="0"/>
                  </a:lnTo>
                  <a:lnTo>
                    <a:pt x="0" y="1779651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" y="414273"/>
              <a:ext cx="3356737" cy="206768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990651" y="1412880"/>
            <a:ext cx="118364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1600" b="1" spc="-20" dirty="0">
                <a:latin typeface="Calibri"/>
                <a:cs typeface="Calibri"/>
              </a:rPr>
              <a:t>625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pacientes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DEEA664-B73B-B871-EFAA-61F3E86B4428}"/>
              </a:ext>
            </a:extLst>
          </p:cNvPr>
          <p:cNvSpPr txBox="1"/>
          <p:nvPr/>
        </p:nvSpPr>
        <p:spPr>
          <a:xfrm>
            <a:off x="1310785" y="811987"/>
            <a:ext cx="8915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/>
              <a:t>65 </a:t>
            </a:r>
            <a:r>
              <a:rPr lang="es-ES" sz="1600" b="1" dirty="0" err="1"/>
              <a:t>ptes</a:t>
            </a:r>
            <a:endParaRPr lang="es-ES" sz="16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396</Words>
  <Application>Microsoft Office PowerPoint</Application>
  <PresentationFormat>Presentación en pantalla (16:9)</PresentationFormat>
  <Paragraphs>60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 MT</vt:lpstr>
      <vt:lpstr>Calibri</vt:lpstr>
      <vt:lpstr>Office Theme</vt:lpstr>
      <vt:lpstr>Presentación de PowerPoint</vt:lpstr>
      <vt:lpstr>RESULTADOS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jacinto hernandez borge</cp:lastModifiedBy>
  <cp:revision>2</cp:revision>
  <dcterms:created xsi:type="dcterms:W3CDTF">2025-02-23T11:47:05Z</dcterms:created>
  <dcterms:modified xsi:type="dcterms:W3CDTF">2025-02-23T19:56:01Z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2025-02-20T00:00:00Z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2025-02-23T00:00:00Z</vt:filetime>
  </property>
  <property fmtid="{D5CDD505-2E9C-101B-9397-08002B2CF9AE}" pid="5" name="Producer">
    <vt:lpwstr>Microsoft® PowerPoint® para Microsoft 365</vt:lpwstr>
  </property>
</Properties>
</file>