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713" y="2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150" y="47624"/>
            <a:ext cx="9043987" cy="50625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22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8027" y="117347"/>
            <a:ext cx="7233666" cy="21412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058670" y="452374"/>
            <a:ext cx="652653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R.</a:t>
            </a:r>
            <a:r>
              <a:rPr sz="115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Morante</a:t>
            </a:r>
            <a:r>
              <a:rPr sz="115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Espada,</a:t>
            </a:r>
            <a:r>
              <a:rPr sz="1150" b="1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J.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Hernandez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Borge,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J.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Lopez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Rodriguez,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L.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Galan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Ledesma,</a:t>
            </a:r>
            <a:r>
              <a:rPr sz="1150" spc="229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E.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Sanchez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Calle,</a:t>
            </a:r>
            <a:r>
              <a:rPr sz="1150" spc="229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JA.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Marquez </a:t>
            </a:r>
            <a:r>
              <a:rPr sz="1150" dirty="0">
                <a:latin typeface="Calibri"/>
                <a:cs typeface="Calibri"/>
              </a:rPr>
              <a:t>Alba,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M.B.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Pires,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A.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Mendez,</a:t>
            </a:r>
            <a:r>
              <a:rPr sz="1150" spc="2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N.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Matallana,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J.A.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Gutierrez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Lara.</a:t>
            </a:r>
            <a:endParaRPr sz="1150" dirty="0">
              <a:latin typeface="Calibri"/>
              <a:cs typeface="Calibri"/>
            </a:endParaRPr>
          </a:p>
          <a:p>
            <a:pPr marL="1213485">
              <a:lnSpc>
                <a:spcPct val="100000"/>
              </a:lnSpc>
            </a:pPr>
            <a:r>
              <a:rPr sz="1150" b="1" dirty="0">
                <a:latin typeface="Calibri"/>
                <a:cs typeface="Calibri"/>
              </a:rPr>
              <a:t>Servicio</a:t>
            </a:r>
            <a:r>
              <a:rPr sz="1150" b="1" spc="-20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de</a:t>
            </a:r>
            <a:r>
              <a:rPr sz="1150" b="1" spc="-30" dirty="0">
                <a:latin typeface="Calibri"/>
                <a:cs typeface="Calibri"/>
              </a:rPr>
              <a:t> </a:t>
            </a:r>
            <a:r>
              <a:rPr sz="1150" b="1" dirty="0" err="1">
                <a:latin typeface="Calibri"/>
                <a:cs typeface="Calibri"/>
              </a:rPr>
              <a:t>Neumología</a:t>
            </a:r>
            <a:r>
              <a:rPr sz="1150" b="1" spc="-45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-</a:t>
            </a:r>
            <a:r>
              <a:rPr sz="1150" b="1" spc="-50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Hospital</a:t>
            </a:r>
            <a:r>
              <a:rPr sz="1150" b="1" spc="-35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Universitario</a:t>
            </a:r>
            <a:r>
              <a:rPr sz="1150" b="1" spc="-20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de</a:t>
            </a:r>
            <a:r>
              <a:rPr sz="1150" b="1" spc="-30" dirty="0">
                <a:latin typeface="Calibri"/>
                <a:cs typeface="Calibri"/>
              </a:rPr>
              <a:t> </a:t>
            </a:r>
            <a:r>
              <a:rPr sz="1150" b="1" spc="-10" dirty="0">
                <a:latin typeface="Calibri"/>
                <a:cs typeface="Calibri"/>
              </a:rPr>
              <a:t>Badajoz</a:t>
            </a:r>
            <a:endParaRPr sz="115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97379" y="1106424"/>
            <a:ext cx="7118984" cy="1312545"/>
            <a:chOff x="1897379" y="1106424"/>
            <a:chExt cx="7118984" cy="131254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7379" y="1106424"/>
              <a:ext cx="7118604" cy="13121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3015" y="1176528"/>
              <a:ext cx="6888480" cy="12207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945258" y="1134237"/>
              <a:ext cx="7028180" cy="1221105"/>
            </a:xfrm>
            <a:custGeom>
              <a:avLst/>
              <a:gdLst/>
              <a:ahLst/>
              <a:cxnLst/>
              <a:rect l="l" t="t" r="r" b="b"/>
              <a:pathLst>
                <a:path w="7028180" h="1221105">
                  <a:moveTo>
                    <a:pt x="6824345" y="0"/>
                  </a:moveTo>
                  <a:lnTo>
                    <a:pt x="203454" y="0"/>
                  </a:lnTo>
                  <a:lnTo>
                    <a:pt x="156794" y="5378"/>
                  </a:lnTo>
                  <a:lnTo>
                    <a:pt x="113966" y="20699"/>
                  </a:lnTo>
                  <a:lnTo>
                    <a:pt x="76191" y="44736"/>
                  </a:lnTo>
                  <a:lnTo>
                    <a:pt x="44686" y="76268"/>
                  </a:lnTo>
                  <a:lnTo>
                    <a:pt x="20673" y="114068"/>
                  </a:lnTo>
                  <a:lnTo>
                    <a:pt x="5371" y="156914"/>
                  </a:lnTo>
                  <a:lnTo>
                    <a:pt x="0" y="203580"/>
                  </a:lnTo>
                  <a:lnTo>
                    <a:pt x="0" y="1017396"/>
                  </a:lnTo>
                  <a:lnTo>
                    <a:pt x="5371" y="1064056"/>
                  </a:lnTo>
                  <a:lnTo>
                    <a:pt x="20673" y="1106884"/>
                  </a:lnTo>
                  <a:lnTo>
                    <a:pt x="44686" y="1144659"/>
                  </a:lnTo>
                  <a:lnTo>
                    <a:pt x="76191" y="1176164"/>
                  </a:lnTo>
                  <a:lnTo>
                    <a:pt x="113966" y="1200177"/>
                  </a:lnTo>
                  <a:lnTo>
                    <a:pt x="156794" y="1215479"/>
                  </a:lnTo>
                  <a:lnTo>
                    <a:pt x="203454" y="1220851"/>
                  </a:lnTo>
                  <a:lnTo>
                    <a:pt x="6824345" y="1220851"/>
                  </a:lnTo>
                  <a:lnTo>
                    <a:pt x="6871004" y="1215479"/>
                  </a:lnTo>
                  <a:lnTo>
                    <a:pt x="6913832" y="1200177"/>
                  </a:lnTo>
                  <a:lnTo>
                    <a:pt x="6951607" y="1176164"/>
                  </a:lnTo>
                  <a:lnTo>
                    <a:pt x="6983112" y="1144659"/>
                  </a:lnTo>
                  <a:lnTo>
                    <a:pt x="7007125" y="1106884"/>
                  </a:lnTo>
                  <a:lnTo>
                    <a:pt x="7022427" y="1064056"/>
                  </a:lnTo>
                  <a:lnTo>
                    <a:pt x="7027799" y="1017396"/>
                  </a:lnTo>
                  <a:lnTo>
                    <a:pt x="7027799" y="203580"/>
                  </a:lnTo>
                  <a:lnTo>
                    <a:pt x="7022427" y="156914"/>
                  </a:lnTo>
                  <a:lnTo>
                    <a:pt x="7007125" y="114068"/>
                  </a:lnTo>
                  <a:lnTo>
                    <a:pt x="6983112" y="76268"/>
                  </a:lnTo>
                  <a:lnTo>
                    <a:pt x="6951607" y="44736"/>
                  </a:lnTo>
                  <a:lnTo>
                    <a:pt x="6913832" y="20699"/>
                  </a:lnTo>
                  <a:lnTo>
                    <a:pt x="6871004" y="5378"/>
                  </a:lnTo>
                  <a:lnTo>
                    <a:pt x="682434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45258" y="1134237"/>
              <a:ext cx="7028180" cy="1221105"/>
            </a:xfrm>
            <a:custGeom>
              <a:avLst/>
              <a:gdLst/>
              <a:ahLst/>
              <a:cxnLst/>
              <a:rect l="l" t="t" r="r" b="b"/>
              <a:pathLst>
                <a:path w="7028180" h="1221105">
                  <a:moveTo>
                    <a:pt x="0" y="203580"/>
                  </a:moveTo>
                  <a:lnTo>
                    <a:pt x="5371" y="156914"/>
                  </a:lnTo>
                  <a:lnTo>
                    <a:pt x="20673" y="114068"/>
                  </a:lnTo>
                  <a:lnTo>
                    <a:pt x="44686" y="76268"/>
                  </a:lnTo>
                  <a:lnTo>
                    <a:pt x="76191" y="44736"/>
                  </a:lnTo>
                  <a:lnTo>
                    <a:pt x="113966" y="20699"/>
                  </a:lnTo>
                  <a:lnTo>
                    <a:pt x="156794" y="5378"/>
                  </a:lnTo>
                  <a:lnTo>
                    <a:pt x="203454" y="0"/>
                  </a:lnTo>
                  <a:lnTo>
                    <a:pt x="6824345" y="0"/>
                  </a:lnTo>
                  <a:lnTo>
                    <a:pt x="6871004" y="5378"/>
                  </a:lnTo>
                  <a:lnTo>
                    <a:pt x="6913832" y="20699"/>
                  </a:lnTo>
                  <a:lnTo>
                    <a:pt x="6951607" y="44736"/>
                  </a:lnTo>
                  <a:lnTo>
                    <a:pt x="6983112" y="76268"/>
                  </a:lnTo>
                  <a:lnTo>
                    <a:pt x="7007125" y="114068"/>
                  </a:lnTo>
                  <a:lnTo>
                    <a:pt x="7022427" y="156914"/>
                  </a:lnTo>
                  <a:lnTo>
                    <a:pt x="7027799" y="203580"/>
                  </a:lnTo>
                  <a:lnTo>
                    <a:pt x="7027799" y="1017396"/>
                  </a:lnTo>
                  <a:lnTo>
                    <a:pt x="7022427" y="1064056"/>
                  </a:lnTo>
                  <a:lnTo>
                    <a:pt x="7007125" y="1106884"/>
                  </a:lnTo>
                  <a:lnTo>
                    <a:pt x="6983112" y="1144659"/>
                  </a:lnTo>
                  <a:lnTo>
                    <a:pt x="6951607" y="1176164"/>
                  </a:lnTo>
                  <a:lnTo>
                    <a:pt x="6913832" y="1200177"/>
                  </a:lnTo>
                  <a:lnTo>
                    <a:pt x="6871004" y="1215479"/>
                  </a:lnTo>
                  <a:lnTo>
                    <a:pt x="6824345" y="1220851"/>
                  </a:lnTo>
                  <a:lnTo>
                    <a:pt x="203454" y="1220851"/>
                  </a:lnTo>
                  <a:lnTo>
                    <a:pt x="156794" y="1215479"/>
                  </a:lnTo>
                  <a:lnTo>
                    <a:pt x="113966" y="1200177"/>
                  </a:lnTo>
                  <a:lnTo>
                    <a:pt x="76191" y="1176164"/>
                  </a:lnTo>
                  <a:lnTo>
                    <a:pt x="44686" y="1144659"/>
                  </a:lnTo>
                  <a:lnTo>
                    <a:pt x="20673" y="1106884"/>
                  </a:lnTo>
                  <a:lnTo>
                    <a:pt x="5371" y="1064056"/>
                  </a:lnTo>
                  <a:lnTo>
                    <a:pt x="0" y="1017396"/>
                  </a:lnTo>
                  <a:lnTo>
                    <a:pt x="0" y="203580"/>
                  </a:lnTo>
                  <a:close/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162301" y="1226007"/>
            <a:ext cx="6590030" cy="101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" marR="24765" indent="-635" algn="ctr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latin typeface="Calibri"/>
                <a:cs typeface="Calibri"/>
              </a:rPr>
              <a:t>Estudios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previos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han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encontrado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una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prevalencia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infarto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pulmonar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(IP)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en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pacientes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con </a:t>
            </a:r>
            <a:r>
              <a:rPr sz="1300" dirty="0">
                <a:latin typeface="Calibri"/>
                <a:cs typeface="Calibri"/>
              </a:rPr>
              <a:t>embolismo pulmonar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(EP)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que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oscila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entre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el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16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y</a:t>
            </a:r>
            <a:r>
              <a:rPr sz="1300" b="1" spc="-3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el</a:t>
            </a:r>
            <a:r>
              <a:rPr sz="1300" b="1" spc="-1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31%,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asociándose a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pacientes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más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jóvenes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50" dirty="0">
                <a:latin typeface="Calibri"/>
                <a:cs typeface="Calibri"/>
              </a:rPr>
              <a:t>y </a:t>
            </a:r>
            <a:r>
              <a:rPr sz="1300" dirty="0">
                <a:latin typeface="Calibri"/>
                <a:cs typeface="Calibri"/>
              </a:rPr>
              <a:t>con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ciertos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hallazgos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clínicos.</a:t>
            </a:r>
            <a:endParaRPr sz="1300" dirty="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13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OBJETIVO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2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conocer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la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prevalencia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IP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en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una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amplia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serie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pacientes con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EP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qué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factores </a:t>
            </a:r>
            <a:r>
              <a:rPr sz="1300" spc="-25" dirty="0">
                <a:latin typeface="Calibri"/>
                <a:cs typeface="Calibri"/>
              </a:rPr>
              <a:t>se </a:t>
            </a:r>
            <a:r>
              <a:rPr sz="1300" dirty="0">
                <a:latin typeface="Calibri"/>
                <a:cs typeface="Calibri"/>
              </a:rPr>
              <a:t>relacionan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con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su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aparición.</a:t>
            </a:r>
            <a:endParaRPr sz="13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1261872"/>
            <a:ext cx="9144000" cy="3793490"/>
            <a:chOff x="0" y="1261872"/>
            <a:chExt cx="9144000" cy="379349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67" y="3034296"/>
              <a:ext cx="6044184" cy="19766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492" y="3128772"/>
              <a:ext cx="5861304" cy="18333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7873" y="3062351"/>
              <a:ext cx="5954395" cy="1885950"/>
            </a:xfrm>
            <a:custGeom>
              <a:avLst/>
              <a:gdLst/>
              <a:ahLst/>
              <a:cxnLst/>
              <a:rect l="l" t="t" r="r" b="b"/>
              <a:pathLst>
                <a:path w="5954395" h="1885950">
                  <a:moveTo>
                    <a:pt x="5639981" y="0"/>
                  </a:moveTo>
                  <a:lnTo>
                    <a:pt x="314274" y="0"/>
                  </a:lnTo>
                  <a:lnTo>
                    <a:pt x="267832" y="3407"/>
                  </a:lnTo>
                  <a:lnTo>
                    <a:pt x="223506" y="13307"/>
                  </a:lnTo>
                  <a:lnTo>
                    <a:pt x="181783" y="29212"/>
                  </a:lnTo>
                  <a:lnTo>
                    <a:pt x="143147" y="50636"/>
                  </a:lnTo>
                  <a:lnTo>
                    <a:pt x="108086" y="77094"/>
                  </a:lnTo>
                  <a:lnTo>
                    <a:pt x="77085" y="108099"/>
                  </a:lnTo>
                  <a:lnTo>
                    <a:pt x="50630" y="143166"/>
                  </a:lnTo>
                  <a:lnTo>
                    <a:pt x="29209" y="181808"/>
                  </a:lnTo>
                  <a:lnTo>
                    <a:pt x="13305" y="223539"/>
                  </a:lnTo>
                  <a:lnTo>
                    <a:pt x="3407" y="267873"/>
                  </a:lnTo>
                  <a:lnTo>
                    <a:pt x="0" y="314325"/>
                  </a:lnTo>
                  <a:lnTo>
                    <a:pt x="0" y="1571383"/>
                  </a:lnTo>
                  <a:lnTo>
                    <a:pt x="3407" y="1617825"/>
                  </a:lnTo>
                  <a:lnTo>
                    <a:pt x="13305" y="1662150"/>
                  </a:lnTo>
                  <a:lnTo>
                    <a:pt x="29209" y="1703874"/>
                  </a:lnTo>
                  <a:lnTo>
                    <a:pt x="50630" y="1742510"/>
                  </a:lnTo>
                  <a:lnTo>
                    <a:pt x="77085" y="1777571"/>
                  </a:lnTo>
                  <a:lnTo>
                    <a:pt x="108086" y="1808572"/>
                  </a:lnTo>
                  <a:lnTo>
                    <a:pt x="143147" y="1835026"/>
                  </a:lnTo>
                  <a:lnTo>
                    <a:pt x="181783" y="1856448"/>
                  </a:lnTo>
                  <a:lnTo>
                    <a:pt x="223506" y="1872352"/>
                  </a:lnTo>
                  <a:lnTo>
                    <a:pt x="267832" y="1882250"/>
                  </a:lnTo>
                  <a:lnTo>
                    <a:pt x="314274" y="1885657"/>
                  </a:lnTo>
                  <a:lnTo>
                    <a:pt x="5639981" y="1885657"/>
                  </a:lnTo>
                  <a:lnTo>
                    <a:pt x="5686432" y="1882250"/>
                  </a:lnTo>
                  <a:lnTo>
                    <a:pt x="5730766" y="1872352"/>
                  </a:lnTo>
                  <a:lnTo>
                    <a:pt x="5772497" y="1856448"/>
                  </a:lnTo>
                  <a:lnTo>
                    <a:pt x="5811139" y="1835026"/>
                  </a:lnTo>
                  <a:lnTo>
                    <a:pt x="5846206" y="1808572"/>
                  </a:lnTo>
                  <a:lnTo>
                    <a:pt x="5877211" y="1777571"/>
                  </a:lnTo>
                  <a:lnTo>
                    <a:pt x="5903669" y="1742510"/>
                  </a:lnTo>
                  <a:lnTo>
                    <a:pt x="5925093" y="1703874"/>
                  </a:lnTo>
                  <a:lnTo>
                    <a:pt x="5940998" y="1662150"/>
                  </a:lnTo>
                  <a:lnTo>
                    <a:pt x="5950898" y="1617825"/>
                  </a:lnTo>
                  <a:lnTo>
                    <a:pt x="5954306" y="1571383"/>
                  </a:lnTo>
                  <a:lnTo>
                    <a:pt x="5954306" y="314325"/>
                  </a:lnTo>
                  <a:lnTo>
                    <a:pt x="5950898" y="267873"/>
                  </a:lnTo>
                  <a:lnTo>
                    <a:pt x="5940998" y="223539"/>
                  </a:lnTo>
                  <a:lnTo>
                    <a:pt x="5925093" y="181808"/>
                  </a:lnTo>
                  <a:lnTo>
                    <a:pt x="5903669" y="143166"/>
                  </a:lnTo>
                  <a:lnTo>
                    <a:pt x="5877211" y="108099"/>
                  </a:lnTo>
                  <a:lnTo>
                    <a:pt x="5846206" y="77094"/>
                  </a:lnTo>
                  <a:lnTo>
                    <a:pt x="5811139" y="50636"/>
                  </a:lnTo>
                  <a:lnTo>
                    <a:pt x="5772497" y="29212"/>
                  </a:lnTo>
                  <a:lnTo>
                    <a:pt x="5730766" y="13307"/>
                  </a:lnTo>
                  <a:lnTo>
                    <a:pt x="5686432" y="3407"/>
                  </a:lnTo>
                  <a:lnTo>
                    <a:pt x="563998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873" y="3062351"/>
              <a:ext cx="5954395" cy="1885950"/>
            </a:xfrm>
            <a:custGeom>
              <a:avLst/>
              <a:gdLst/>
              <a:ahLst/>
              <a:cxnLst/>
              <a:rect l="l" t="t" r="r" b="b"/>
              <a:pathLst>
                <a:path w="5954395" h="1885950">
                  <a:moveTo>
                    <a:pt x="0" y="314325"/>
                  </a:moveTo>
                  <a:lnTo>
                    <a:pt x="3407" y="267873"/>
                  </a:lnTo>
                  <a:lnTo>
                    <a:pt x="13305" y="223539"/>
                  </a:lnTo>
                  <a:lnTo>
                    <a:pt x="29209" y="181808"/>
                  </a:lnTo>
                  <a:lnTo>
                    <a:pt x="50630" y="143166"/>
                  </a:lnTo>
                  <a:lnTo>
                    <a:pt x="77085" y="108099"/>
                  </a:lnTo>
                  <a:lnTo>
                    <a:pt x="108086" y="77094"/>
                  </a:lnTo>
                  <a:lnTo>
                    <a:pt x="143147" y="50636"/>
                  </a:lnTo>
                  <a:lnTo>
                    <a:pt x="181783" y="29212"/>
                  </a:lnTo>
                  <a:lnTo>
                    <a:pt x="223506" y="13307"/>
                  </a:lnTo>
                  <a:lnTo>
                    <a:pt x="267832" y="3407"/>
                  </a:lnTo>
                  <a:lnTo>
                    <a:pt x="314274" y="0"/>
                  </a:lnTo>
                  <a:lnTo>
                    <a:pt x="5639981" y="0"/>
                  </a:lnTo>
                  <a:lnTo>
                    <a:pt x="5686432" y="3407"/>
                  </a:lnTo>
                  <a:lnTo>
                    <a:pt x="5730766" y="13307"/>
                  </a:lnTo>
                  <a:lnTo>
                    <a:pt x="5772497" y="29212"/>
                  </a:lnTo>
                  <a:lnTo>
                    <a:pt x="5811139" y="50636"/>
                  </a:lnTo>
                  <a:lnTo>
                    <a:pt x="5846206" y="77094"/>
                  </a:lnTo>
                  <a:lnTo>
                    <a:pt x="5877211" y="108099"/>
                  </a:lnTo>
                  <a:lnTo>
                    <a:pt x="5903669" y="143166"/>
                  </a:lnTo>
                  <a:lnTo>
                    <a:pt x="5925093" y="181808"/>
                  </a:lnTo>
                  <a:lnTo>
                    <a:pt x="5940998" y="223539"/>
                  </a:lnTo>
                  <a:lnTo>
                    <a:pt x="5950898" y="267873"/>
                  </a:lnTo>
                  <a:lnTo>
                    <a:pt x="5954306" y="314325"/>
                  </a:lnTo>
                  <a:lnTo>
                    <a:pt x="5954306" y="1571383"/>
                  </a:lnTo>
                  <a:lnTo>
                    <a:pt x="5950898" y="1617825"/>
                  </a:lnTo>
                  <a:lnTo>
                    <a:pt x="5940998" y="1662150"/>
                  </a:lnTo>
                  <a:lnTo>
                    <a:pt x="5925093" y="1703874"/>
                  </a:lnTo>
                  <a:lnTo>
                    <a:pt x="5903669" y="1742510"/>
                  </a:lnTo>
                  <a:lnTo>
                    <a:pt x="5877211" y="1777571"/>
                  </a:lnTo>
                  <a:lnTo>
                    <a:pt x="5846206" y="1808572"/>
                  </a:lnTo>
                  <a:lnTo>
                    <a:pt x="5811139" y="1835026"/>
                  </a:lnTo>
                  <a:lnTo>
                    <a:pt x="5772497" y="1856448"/>
                  </a:lnTo>
                  <a:lnTo>
                    <a:pt x="5730766" y="1872352"/>
                  </a:lnTo>
                  <a:lnTo>
                    <a:pt x="5686432" y="1882250"/>
                  </a:lnTo>
                  <a:lnTo>
                    <a:pt x="5639981" y="1885657"/>
                  </a:lnTo>
                  <a:lnTo>
                    <a:pt x="314274" y="1885657"/>
                  </a:lnTo>
                  <a:lnTo>
                    <a:pt x="267832" y="1882250"/>
                  </a:lnTo>
                  <a:lnTo>
                    <a:pt x="223506" y="1872352"/>
                  </a:lnTo>
                  <a:lnTo>
                    <a:pt x="181783" y="1856448"/>
                  </a:lnTo>
                  <a:lnTo>
                    <a:pt x="143147" y="1835026"/>
                  </a:lnTo>
                  <a:lnTo>
                    <a:pt x="108086" y="1808572"/>
                  </a:lnTo>
                  <a:lnTo>
                    <a:pt x="77085" y="1777571"/>
                  </a:lnTo>
                  <a:lnTo>
                    <a:pt x="50630" y="1742510"/>
                  </a:lnTo>
                  <a:lnTo>
                    <a:pt x="29209" y="1703874"/>
                  </a:lnTo>
                  <a:lnTo>
                    <a:pt x="13305" y="1662150"/>
                  </a:lnTo>
                  <a:lnTo>
                    <a:pt x="3407" y="1617825"/>
                  </a:lnTo>
                  <a:lnTo>
                    <a:pt x="0" y="1571383"/>
                  </a:lnTo>
                  <a:lnTo>
                    <a:pt x="0" y="314325"/>
                  </a:lnTo>
                  <a:close/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13703" y="2452072"/>
              <a:ext cx="3130296" cy="260311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09284" y="2647708"/>
              <a:ext cx="2588133" cy="203327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1261872"/>
              <a:ext cx="2118233" cy="168414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562" y="1457325"/>
              <a:ext cx="1656080" cy="111442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964" y="1290840"/>
              <a:ext cx="925830" cy="511289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229615" y="1344548"/>
            <a:ext cx="646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7375E"/>
                </a:solidFill>
                <a:latin typeface="Calibri"/>
                <a:cs typeface="Calibri"/>
              </a:rPr>
              <a:t>56,2</a:t>
            </a:r>
            <a:r>
              <a:rPr sz="1800" spc="-3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17375E"/>
                </a:solidFill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70203" y="1271028"/>
            <a:ext cx="925830" cy="511289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006855" y="1324736"/>
            <a:ext cx="646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943735"/>
                </a:solidFill>
                <a:latin typeface="Calibri"/>
                <a:cs typeface="Calibri"/>
              </a:rPr>
              <a:t>43,8</a:t>
            </a:r>
            <a:r>
              <a:rPr sz="1800" spc="-3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943735"/>
                </a:solidFill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89040" y="2373630"/>
            <a:ext cx="25755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5F497A"/>
                </a:solidFill>
                <a:latin typeface="Calibri"/>
                <a:cs typeface="Calibri"/>
              </a:rPr>
              <a:t>IP</a:t>
            </a:r>
            <a:r>
              <a:rPr sz="1400" b="1" spc="-2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Wingdings"/>
                <a:cs typeface="Wingdings"/>
              </a:rPr>
              <a:t></a:t>
            </a:r>
            <a:r>
              <a:rPr sz="1400" spc="-75" dirty="0">
                <a:solidFill>
                  <a:srgbClr val="5F497A"/>
                </a:solidFill>
                <a:latin typeface="Times New Roman"/>
                <a:cs typeface="Times New Roman"/>
              </a:rPr>
              <a:t> </a:t>
            </a:r>
            <a:r>
              <a:rPr lang="es-ES" sz="1400" b="1" dirty="0">
                <a:solidFill>
                  <a:srgbClr val="5F497A"/>
                </a:solidFill>
                <a:latin typeface="Calibri"/>
                <a:cs typeface="Calibri"/>
              </a:rPr>
              <a:t>20</a:t>
            </a:r>
            <a:r>
              <a:rPr sz="1400" b="1" dirty="0">
                <a:solidFill>
                  <a:srgbClr val="5F497A"/>
                </a:solidFill>
                <a:latin typeface="Calibri"/>
                <a:cs typeface="Calibri"/>
              </a:rPr>
              <a:t>%</a:t>
            </a:r>
            <a:r>
              <a:rPr sz="1400" b="1" spc="-1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lang="es-ES" sz="1400" b="1" spc="-10" dirty="0">
                <a:solidFill>
                  <a:srgbClr val="5F497A"/>
                </a:solidFill>
                <a:latin typeface="Calibri"/>
                <a:cs typeface="Calibri"/>
              </a:rPr>
              <a:t>IP</a:t>
            </a:r>
            <a:r>
              <a:rPr sz="1400" b="1" spc="24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F497A"/>
                </a:solidFill>
                <a:latin typeface="Calibri"/>
                <a:cs typeface="Calibri"/>
              </a:rPr>
              <a:t>33.3%</a:t>
            </a:r>
            <a:r>
              <a:rPr sz="1400" b="1" spc="-1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F497A"/>
                </a:solidFill>
                <a:latin typeface="Calibri"/>
                <a:cs typeface="Calibri"/>
              </a:rPr>
              <a:t>múltiples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873" y="2679954"/>
            <a:ext cx="6158927" cy="19364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5F497A"/>
                </a:solidFill>
                <a:latin typeface="Calibri"/>
                <a:cs typeface="Calibri"/>
              </a:rPr>
              <a:t>edad</a:t>
            </a:r>
            <a:r>
              <a:rPr sz="1400" b="1" spc="-4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F497A"/>
                </a:solidFill>
                <a:latin typeface="Calibri"/>
                <a:cs typeface="Calibri"/>
              </a:rPr>
              <a:t>media:</a:t>
            </a:r>
            <a:r>
              <a:rPr sz="1400" b="1" spc="-4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F497A"/>
                </a:solidFill>
                <a:latin typeface="Calibri"/>
                <a:cs typeface="Calibri"/>
              </a:rPr>
              <a:t>64.5±</a:t>
            </a:r>
            <a:r>
              <a:rPr sz="1400" b="1" spc="-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5F497A"/>
                </a:solidFill>
                <a:latin typeface="Calibri"/>
                <a:cs typeface="Calibri"/>
              </a:rPr>
              <a:t>años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1400" dirty="0">
              <a:latin typeface="Calibri"/>
              <a:cs typeface="Calibri"/>
            </a:endParaRPr>
          </a:p>
          <a:p>
            <a:pPr marL="2362835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Metodología:</a:t>
            </a:r>
            <a:endParaRPr sz="1400" dirty="0">
              <a:latin typeface="Calibri"/>
              <a:cs typeface="Calibri"/>
            </a:endParaRPr>
          </a:p>
          <a:p>
            <a:pPr marL="467995" indent="-2101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67995" algn="l"/>
              </a:tabLst>
            </a:pPr>
            <a:r>
              <a:rPr sz="1300" b="1" dirty="0">
                <a:latin typeface="Calibri"/>
                <a:cs typeface="Calibri"/>
              </a:rPr>
              <a:t>587</a:t>
            </a:r>
            <a:r>
              <a:rPr sz="1300" b="1" spc="-3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pacientes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ingresados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en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nuestro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servicio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con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diagnóstico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EP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(2007-2021).</a:t>
            </a:r>
            <a:endParaRPr lang="es-ES" sz="1300" spc="-10" dirty="0">
              <a:latin typeface="Calibri"/>
              <a:cs typeface="Calibri"/>
            </a:endParaRPr>
          </a:p>
          <a:p>
            <a:pPr marL="467995" indent="-2101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67995" algn="l"/>
              </a:tabLst>
            </a:pPr>
            <a:r>
              <a:rPr lang="es-ES" sz="1300" spc="-10" dirty="0">
                <a:latin typeface="Calibri"/>
                <a:cs typeface="Calibri"/>
              </a:rPr>
              <a:t>56.2% hombres, edad media 64.5±15.8 a</a:t>
            </a:r>
            <a:endParaRPr sz="1300" dirty="0">
              <a:latin typeface="Calibri"/>
              <a:cs typeface="Calibri"/>
            </a:endParaRPr>
          </a:p>
          <a:p>
            <a:pPr marL="261620" indent="-171450">
              <a:lnSpc>
                <a:spcPct val="100000"/>
              </a:lnSpc>
              <a:buFont typeface="Arial MT"/>
              <a:buChar char="•"/>
              <a:tabLst>
                <a:tab pos="261620" algn="l"/>
              </a:tabLst>
            </a:pPr>
            <a:r>
              <a:rPr sz="1300" dirty="0">
                <a:latin typeface="Calibri"/>
                <a:cs typeface="Calibri"/>
              </a:rPr>
              <a:t>Se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valoró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la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presencia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infarto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pulmonar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(IP)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mediante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los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hallazgos</a:t>
            </a:r>
            <a:r>
              <a:rPr sz="1300" b="1" spc="-3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del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b="1" spc="-10" dirty="0" err="1">
                <a:latin typeface="Calibri"/>
                <a:cs typeface="Calibri"/>
              </a:rPr>
              <a:t>Angio</a:t>
            </a:r>
            <a:r>
              <a:rPr sz="1300" b="1" spc="-20" dirty="0" err="1">
                <a:latin typeface="Calibri"/>
                <a:cs typeface="Calibri"/>
              </a:rPr>
              <a:t>TAC</a:t>
            </a:r>
            <a:r>
              <a:rPr sz="1300" spc="-20" dirty="0">
                <a:latin typeface="Calibri"/>
                <a:cs typeface="Calibri"/>
              </a:rPr>
              <a:t>.</a:t>
            </a:r>
            <a:endParaRPr sz="1300" dirty="0">
              <a:latin typeface="Calibri"/>
              <a:cs typeface="Calibri"/>
            </a:endParaRPr>
          </a:p>
          <a:p>
            <a:pPr marL="260350" indent="-171450">
              <a:lnSpc>
                <a:spcPct val="100000"/>
              </a:lnSpc>
              <a:buFont typeface="Arial MT"/>
              <a:buChar char="•"/>
              <a:tabLst>
                <a:tab pos="260350" algn="l"/>
              </a:tabLst>
            </a:pPr>
            <a:r>
              <a:rPr sz="1300" dirty="0">
                <a:latin typeface="Calibri"/>
                <a:cs typeface="Calibri"/>
              </a:rPr>
              <a:t>Se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realizó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un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estudio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comparativo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(chi-cuadrado,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t-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Student)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entre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los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pacientes</a:t>
            </a:r>
            <a:endParaRPr sz="1300" dirty="0">
              <a:latin typeface="Calibri"/>
              <a:cs typeface="Calibri"/>
            </a:endParaRPr>
          </a:p>
          <a:p>
            <a:pPr marL="1689100" marR="95250" indent="-1338580">
              <a:lnSpc>
                <a:spcPct val="100000"/>
              </a:lnSpc>
              <a:spcBef>
                <a:spcPts val="5"/>
              </a:spcBef>
            </a:pPr>
            <a:r>
              <a:rPr sz="1300" dirty="0">
                <a:latin typeface="Calibri"/>
                <a:cs typeface="Calibri"/>
              </a:rPr>
              <a:t>con/sin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IP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en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función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los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antecedentes,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presentación,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manejo</a:t>
            </a:r>
            <a:r>
              <a:rPr sz="1300" spc="-10" dirty="0">
                <a:latin typeface="Calibri"/>
                <a:cs typeface="Calibri"/>
              </a:rPr>
              <a:t> diagnóstico- terapéutico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evolución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corto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plazo.</a:t>
            </a:r>
            <a:endParaRPr sz="1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23884" y="4430919"/>
            <a:ext cx="868680" cy="686435"/>
            <a:chOff x="8223884" y="4430919"/>
            <a:chExt cx="868680" cy="686435"/>
          </a:xfrm>
        </p:grpSpPr>
        <p:sp>
          <p:nvSpPr>
            <p:cNvPr id="3" name="object 3"/>
            <p:cNvSpPr/>
            <p:nvPr/>
          </p:nvSpPr>
          <p:spPr>
            <a:xfrm>
              <a:off x="8236584" y="4443619"/>
              <a:ext cx="843280" cy="661035"/>
            </a:xfrm>
            <a:custGeom>
              <a:avLst/>
              <a:gdLst/>
              <a:ahLst/>
              <a:cxnLst/>
              <a:rect l="l" t="t" r="r" b="b"/>
              <a:pathLst>
                <a:path w="843279" h="661035">
                  <a:moveTo>
                    <a:pt x="843165" y="0"/>
                  </a:moveTo>
                  <a:lnTo>
                    <a:pt x="0" y="0"/>
                  </a:lnTo>
                  <a:lnTo>
                    <a:pt x="0" y="660577"/>
                  </a:lnTo>
                  <a:lnTo>
                    <a:pt x="843165" y="660577"/>
                  </a:lnTo>
                  <a:lnTo>
                    <a:pt x="8431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236584" y="4443619"/>
              <a:ext cx="843280" cy="661035"/>
            </a:xfrm>
            <a:custGeom>
              <a:avLst/>
              <a:gdLst/>
              <a:ahLst/>
              <a:cxnLst/>
              <a:rect l="l" t="t" r="r" b="b"/>
              <a:pathLst>
                <a:path w="843279" h="661035">
                  <a:moveTo>
                    <a:pt x="0" y="660577"/>
                  </a:moveTo>
                  <a:lnTo>
                    <a:pt x="843165" y="660577"/>
                  </a:lnTo>
                  <a:lnTo>
                    <a:pt x="843165" y="0"/>
                  </a:lnTo>
                  <a:lnTo>
                    <a:pt x="0" y="0"/>
                  </a:lnTo>
                  <a:lnTo>
                    <a:pt x="0" y="66057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28955" y="1857755"/>
            <a:ext cx="4196080" cy="1466215"/>
            <a:chOff x="28955" y="1857755"/>
            <a:chExt cx="4196080" cy="14662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55" y="1857755"/>
              <a:ext cx="4195572" cy="14630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83" y="2098535"/>
              <a:ext cx="4096512" cy="12253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395" y="1885314"/>
              <a:ext cx="4105275" cy="1372870"/>
            </a:xfrm>
            <a:custGeom>
              <a:avLst/>
              <a:gdLst/>
              <a:ahLst/>
              <a:cxnLst/>
              <a:rect l="l" t="t" r="r" b="b"/>
              <a:pathLst>
                <a:path w="4105275" h="1372870">
                  <a:moveTo>
                    <a:pt x="3875844" y="0"/>
                  </a:moveTo>
                  <a:lnTo>
                    <a:pt x="228836" y="0"/>
                  </a:lnTo>
                  <a:lnTo>
                    <a:pt x="182719" y="4645"/>
                  </a:lnTo>
                  <a:lnTo>
                    <a:pt x="139764" y="17968"/>
                  </a:lnTo>
                  <a:lnTo>
                    <a:pt x="100893" y="39051"/>
                  </a:lnTo>
                  <a:lnTo>
                    <a:pt x="67026" y="66976"/>
                  </a:lnTo>
                  <a:lnTo>
                    <a:pt x="39082" y="100824"/>
                  </a:lnTo>
                  <a:lnTo>
                    <a:pt x="17983" y="139678"/>
                  </a:lnTo>
                  <a:lnTo>
                    <a:pt x="4649" y="182618"/>
                  </a:lnTo>
                  <a:lnTo>
                    <a:pt x="0" y="228727"/>
                  </a:lnTo>
                  <a:lnTo>
                    <a:pt x="0" y="1144143"/>
                  </a:lnTo>
                  <a:lnTo>
                    <a:pt x="4649" y="1190251"/>
                  </a:lnTo>
                  <a:lnTo>
                    <a:pt x="17983" y="1233191"/>
                  </a:lnTo>
                  <a:lnTo>
                    <a:pt x="39082" y="1272045"/>
                  </a:lnTo>
                  <a:lnTo>
                    <a:pt x="67026" y="1305893"/>
                  </a:lnTo>
                  <a:lnTo>
                    <a:pt x="100893" y="1333818"/>
                  </a:lnTo>
                  <a:lnTo>
                    <a:pt x="139764" y="1354901"/>
                  </a:lnTo>
                  <a:lnTo>
                    <a:pt x="182719" y="1368224"/>
                  </a:lnTo>
                  <a:lnTo>
                    <a:pt x="228836" y="1372870"/>
                  </a:lnTo>
                  <a:lnTo>
                    <a:pt x="3875844" y="1372870"/>
                  </a:lnTo>
                  <a:lnTo>
                    <a:pt x="3921958" y="1368224"/>
                  </a:lnTo>
                  <a:lnTo>
                    <a:pt x="3964913" y="1354901"/>
                  </a:lnTo>
                  <a:lnTo>
                    <a:pt x="4003786" y="1333818"/>
                  </a:lnTo>
                  <a:lnTo>
                    <a:pt x="4037658" y="1305893"/>
                  </a:lnTo>
                  <a:lnTo>
                    <a:pt x="4065606" y="1272045"/>
                  </a:lnTo>
                  <a:lnTo>
                    <a:pt x="4086710" y="1233191"/>
                  </a:lnTo>
                  <a:lnTo>
                    <a:pt x="4100047" y="1190251"/>
                  </a:lnTo>
                  <a:lnTo>
                    <a:pt x="4104698" y="1144143"/>
                  </a:lnTo>
                  <a:lnTo>
                    <a:pt x="4104698" y="228727"/>
                  </a:lnTo>
                  <a:lnTo>
                    <a:pt x="4100047" y="182618"/>
                  </a:lnTo>
                  <a:lnTo>
                    <a:pt x="4086710" y="139678"/>
                  </a:lnTo>
                  <a:lnTo>
                    <a:pt x="4065606" y="100824"/>
                  </a:lnTo>
                  <a:lnTo>
                    <a:pt x="4037658" y="66976"/>
                  </a:lnTo>
                  <a:lnTo>
                    <a:pt x="4003786" y="39051"/>
                  </a:lnTo>
                  <a:lnTo>
                    <a:pt x="3964913" y="17968"/>
                  </a:lnTo>
                  <a:lnTo>
                    <a:pt x="3921958" y="4645"/>
                  </a:lnTo>
                  <a:lnTo>
                    <a:pt x="38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395" y="1885314"/>
              <a:ext cx="4105275" cy="1372870"/>
            </a:xfrm>
            <a:custGeom>
              <a:avLst/>
              <a:gdLst/>
              <a:ahLst/>
              <a:cxnLst/>
              <a:rect l="l" t="t" r="r" b="b"/>
              <a:pathLst>
                <a:path w="4105275" h="1372870">
                  <a:moveTo>
                    <a:pt x="0" y="228727"/>
                  </a:moveTo>
                  <a:lnTo>
                    <a:pt x="4649" y="182618"/>
                  </a:lnTo>
                  <a:lnTo>
                    <a:pt x="17983" y="139678"/>
                  </a:lnTo>
                  <a:lnTo>
                    <a:pt x="39082" y="100824"/>
                  </a:lnTo>
                  <a:lnTo>
                    <a:pt x="67026" y="66976"/>
                  </a:lnTo>
                  <a:lnTo>
                    <a:pt x="100893" y="39051"/>
                  </a:lnTo>
                  <a:lnTo>
                    <a:pt x="139764" y="17968"/>
                  </a:lnTo>
                  <a:lnTo>
                    <a:pt x="182719" y="4645"/>
                  </a:lnTo>
                  <a:lnTo>
                    <a:pt x="228836" y="0"/>
                  </a:lnTo>
                  <a:lnTo>
                    <a:pt x="3875844" y="0"/>
                  </a:lnTo>
                  <a:lnTo>
                    <a:pt x="3921958" y="4645"/>
                  </a:lnTo>
                  <a:lnTo>
                    <a:pt x="3964913" y="17968"/>
                  </a:lnTo>
                  <a:lnTo>
                    <a:pt x="4003786" y="39051"/>
                  </a:lnTo>
                  <a:lnTo>
                    <a:pt x="4037658" y="66976"/>
                  </a:lnTo>
                  <a:lnTo>
                    <a:pt x="4065606" y="100824"/>
                  </a:lnTo>
                  <a:lnTo>
                    <a:pt x="4086710" y="139678"/>
                  </a:lnTo>
                  <a:lnTo>
                    <a:pt x="4100047" y="182618"/>
                  </a:lnTo>
                  <a:lnTo>
                    <a:pt x="4104698" y="228727"/>
                  </a:lnTo>
                  <a:lnTo>
                    <a:pt x="4104698" y="1144143"/>
                  </a:lnTo>
                  <a:lnTo>
                    <a:pt x="4100047" y="1190251"/>
                  </a:lnTo>
                  <a:lnTo>
                    <a:pt x="4086710" y="1233191"/>
                  </a:lnTo>
                  <a:lnTo>
                    <a:pt x="4065606" y="1272045"/>
                  </a:lnTo>
                  <a:lnTo>
                    <a:pt x="4037658" y="1305893"/>
                  </a:lnTo>
                  <a:lnTo>
                    <a:pt x="4003786" y="1333818"/>
                  </a:lnTo>
                  <a:lnTo>
                    <a:pt x="3964913" y="1354901"/>
                  </a:lnTo>
                  <a:lnTo>
                    <a:pt x="3921958" y="1368224"/>
                  </a:lnTo>
                  <a:lnTo>
                    <a:pt x="3875844" y="1372870"/>
                  </a:lnTo>
                  <a:lnTo>
                    <a:pt x="228836" y="1372870"/>
                  </a:lnTo>
                  <a:lnTo>
                    <a:pt x="182719" y="1368224"/>
                  </a:lnTo>
                  <a:lnTo>
                    <a:pt x="139764" y="1354901"/>
                  </a:lnTo>
                  <a:lnTo>
                    <a:pt x="100893" y="1333818"/>
                  </a:lnTo>
                  <a:lnTo>
                    <a:pt x="67026" y="1305893"/>
                  </a:lnTo>
                  <a:lnTo>
                    <a:pt x="39082" y="1272045"/>
                  </a:lnTo>
                  <a:lnTo>
                    <a:pt x="17983" y="1233191"/>
                  </a:lnTo>
                  <a:lnTo>
                    <a:pt x="4649" y="1190251"/>
                  </a:lnTo>
                  <a:lnTo>
                    <a:pt x="0" y="1144143"/>
                  </a:lnTo>
                  <a:lnTo>
                    <a:pt x="0" y="228727"/>
                  </a:lnTo>
                  <a:close/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9453" y="2154427"/>
            <a:ext cx="3917315" cy="2787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904" marR="167005" indent="-171450">
              <a:lnSpc>
                <a:spcPct val="99600"/>
              </a:lnSpc>
              <a:spcBef>
                <a:spcPts val="100"/>
              </a:spcBef>
              <a:buFont typeface="Arial MT"/>
              <a:buChar char="•"/>
              <a:tabLst>
                <a:tab pos="257175" algn="l"/>
              </a:tabLst>
            </a:pPr>
            <a:r>
              <a:rPr sz="1300" b="1" dirty="0">
                <a:latin typeface="Calibri"/>
                <a:cs typeface="Calibri"/>
              </a:rPr>
              <a:t>No</a:t>
            </a:r>
            <a:r>
              <a:rPr sz="1300" b="1" spc="-3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DS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dirty="0">
                <a:latin typeface="Wingdings"/>
                <a:cs typeface="Wingdings"/>
              </a:rPr>
              <a:t></a:t>
            </a:r>
            <a:r>
              <a:rPr sz="1300" spc="-6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Calibri"/>
                <a:cs typeface="Calibri"/>
              </a:rPr>
              <a:t>demora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diagnóstica,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grado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disnea</a:t>
            </a:r>
            <a:r>
              <a:rPr sz="1300" dirty="0">
                <a:latin typeface="Calibri"/>
                <a:cs typeface="Calibri"/>
              </a:rPr>
              <a:t>,</a:t>
            </a:r>
            <a:r>
              <a:rPr lang="es-ES" sz="1300" dirty="0">
                <a:latin typeface="Calibri"/>
                <a:cs typeface="Calibri"/>
              </a:rPr>
              <a:t> ingreso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spc="-20" dirty="0" err="1">
                <a:latin typeface="Calibri"/>
                <a:cs typeface="Calibri"/>
              </a:rPr>
              <a:t>UCI,</a:t>
            </a:r>
            <a:r>
              <a:rPr sz="1300" dirty="0" err="1">
                <a:latin typeface="Calibri"/>
                <a:cs typeface="Calibri"/>
              </a:rPr>
              <a:t>fibrinólisis</a:t>
            </a:r>
            <a:r>
              <a:rPr sz="1300" dirty="0">
                <a:latin typeface="Calibri"/>
                <a:cs typeface="Calibri"/>
              </a:rPr>
              <a:t>, </a:t>
            </a:r>
            <a:r>
              <a:rPr sz="1300" spc="-10" dirty="0">
                <a:latin typeface="Calibri"/>
                <a:cs typeface="Calibri"/>
              </a:rPr>
              <a:t>complicaciones</a:t>
            </a:r>
            <a:r>
              <a:rPr sz="1300" dirty="0">
                <a:latin typeface="Calibri"/>
                <a:cs typeface="Calibri"/>
              </a:rPr>
              <a:t> agudas o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estancia 	hospitalaria.</a:t>
            </a:r>
            <a:endParaRPr sz="1300" dirty="0">
              <a:latin typeface="Calibri"/>
              <a:cs typeface="Calibri"/>
            </a:endParaRPr>
          </a:p>
          <a:p>
            <a:pPr marL="256540" indent="-171450">
              <a:lnSpc>
                <a:spcPct val="100000"/>
              </a:lnSpc>
              <a:buFont typeface="Arial MT"/>
              <a:buChar char="•"/>
              <a:tabLst>
                <a:tab pos="256540" algn="l"/>
              </a:tabLst>
            </a:pPr>
            <a:r>
              <a:rPr sz="1300" dirty="0">
                <a:latin typeface="Calibri"/>
                <a:cs typeface="Calibri"/>
              </a:rPr>
              <a:t>La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mortalidad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los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30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días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los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3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meses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fue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similar</a:t>
            </a:r>
            <a:endParaRPr sz="1300" dirty="0">
              <a:latin typeface="Calibri"/>
              <a:cs typeface="Calibri"/>
            </a:endParaRPr>
          </a:p>
          <a:p>
            <a:pPr marL="257175">
              <a:lnSpc>
                <a:spcPct val="100000"/>
              </a:lnSpc>
            </a:pPr>
            <a:r>
              <a:rPr sz="1300" dirty="0">
                <a:latin typeface="Calibri"/>
                <a:cs typeface="Calibri"/>
              </a:rPr>
              <a:t>en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ambos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grupos.</a:t>
            </a:r>
            <a:endParaRPr sz="1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5F497A"/>
                </a:solidFill>
                <a:latin typeface="Calibri"/>
                <a:cs typeface="Calibri"/>
              </a:rPr>
              <a:t>CONCLUSIONES…</a:t>
            </a:r>
            <a:endParaRPr sz="1800" dirty="0">
              <a:latin typeface="Calibri"/>
              <a:cs typeface="Calibri"/>
            </a:endParaRPr>
          </a:p>
          <a:p>
            <a:pPr marL="220979" marR="5080" indent="-160020" algn="just">
              <a:lnSpc>
                <a:spcPct val="100000"/>
              </a:lnSpc>
              <a:spcBef>
                <a:spcPts val="1710"/>
              </a:spcBef>
              <a:buFont typeface="Arial MT"/>
              <a:buChar char="•"/>
              <a:tabLst>
                <a:tab pos="220979" algn="l"/>
                <a:tab pos="232410" algn="l"/>
              </a:tabLst>
            </a:pP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	En</a:t>
            </a:r>
            <a:r>
              <a:rPr sz="1400" spc="-1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F497A"/>
                </a:solidFill>
                <a:latin typeface="Calibri"/>
                <a:cs typeface="Calibri"/>
              </a:rPr>
              <a:t>nuestra experiencia,</a:t>
            </a:r>
            <a:r>
              <a:rPr sz="1400" spc="-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la</a:t>
            </a:r>
            <a:r>
              <a:rPr sz="1400" spc="-10" dirty="0">
                <a:solidFill>
                  <a:srgbClr val="5F497A"/>
                </a:solidFill>
                <a:latin typeface="Calibri"/>
                <a:cs typeface="Calibri"/>
              </a:rPr>
              <a:t> prevalencia</a:t>
            </a:r>
            <a:r>
              <a:rPr sz="1400" spc="1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de</a:t>
            </a:r>
            <a:r>
              <a:rPr sz="1400" spc="-1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IP</a:t>
            </a:r>
            <a:r>
              <a:rPr sz="1400" spc="-3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fue</a:t>
            </a:r>
            <a:r>
              <a:rPr sz="1400" spc="-2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5F497A"/>
                </a:solidFill>
                <a:latin typeface="Calibri"/>
                <a:cs typeface="Calibri"/>
              </a:rPr>
              <a:t>del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19.9%,</a:t>
            </a:r>
            <a:r>
              <a:rPr sz="1400" spc="-3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siendo</a:t>
            </a:r>
            <a:r>
              <a:rPr sz="1400" spc="-3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más</a:t>
            </a:r>
            <a:r>
              <a:rPr sz="1400" spc="-3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F497A"/>
                </a:solidFill>
                <a:latin typeface="Calibri"/>
                <a:cs typeface="Calibri"/>
              </a:rPr>
              <a:t>frecuente</a:t>
            </a:r>
            <a:r>
              <a:rPr sz="1400" spc="-2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en</a:t>
            </a:r>
            <a:r>
              <a:rPr sz="1400" spc="-3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F497A"/>
                </a:solidFill>
                <a:latin typeface="Calibri"/>
                <a:cs typeface="Calibri"/>
              </a:rPr>
              <a:t>pacientes</a:t>
            </a:r>
            <a:r>
              <a:rPr sz="1400" spc="-1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F497A"/>
                </a:solidFill>
                <a:latin typeface="Calibri"/>
                <a:cs typeface="Calibri"/>
              </a:rPr>
              <a:t>jóvenes,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con</a:t>
            </a:r>
            <a:r>
              <a:rPr sz="1400" spc="-3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menos</a:t>
            </a:r>
            <a:r>
              <a:rPr sz="1400" spc="-2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F497A"/>
                </a:solidFill>
                <a:latin typeface="Calibri"/>
                <a:cs typeface="Calibri"/>
              </a:rPr>
              <a:t>severidad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y</a:t>
            </a:r>
            <a:r>
              <a:rPr sz="1400" spc="-3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se</a:t>
            </a:r>
            <a:r>
              <a:rPr sz="1400" spc="-2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asoció</a:t>
            </a:r>
            <a:r>
              <a:rPr sz="1400" spc="-3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a</a:t>
            </a:r>
            <a:r>
              <a:rPr sz="1400" spc="-2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F497A"/>
                </a:solidFill>
                <a:latin typeface="Calibri"/>
                <a:cs typeface="Calibri"/>
              </a:rPr>
              <a:t>manifestaciones</a:t>
            </a:r>
            <a:endParaRPr sz="1400" dirty="0">
              <a:latin typeface="Calibri"/>
              <a:cs typeface="Calibri"/>
            </a:endParaRPr>
          </a:p>
          <a:p>
            <a:pPr marL="1370330" algn="just">
              <a:lnSpc>
                <a:spcPct val="100000"/>
              </a:lnSpc>
            </a:pP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clínicas</a:t>
            </a:r>
            <a:r>
              <a:rPr sz="1400" spc="-6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F497A"/>
                </a:solidFill>
                <a:latin typeface="Calibri"/>
                <a:cs typeface="Calibri"/>
              </a:rPr>
              <a:t>específicas.</a:t>
            </a:r>
            <a:endParaRPr sz="1400" dirty="0">
              <a:latin typeface="Calibri"/>
              <a:cs typeface="Calibri"/>
            </a:endParaRPr>
          </a:p>
          <a:p>
            <a:pPr marL="315595" indent="-210185" algn="just">
              <a:lnSpc>
                <a:spcPct val="100000"/>
              </a:lnSpc>
              <a:buFont typeface="Arial MT"/>
              <a:buChar char="•"/>
              <a:tabLst>
                <a:tab pos="315595" algn="l"/>
              </a:tabLst>
            </a:pP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El</a:t>
            </a:r>
            <a:r>
              <a:rPr sz="1400" spc="-3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manejo</a:t>
            </a:r>
            <a:r>
              <a:rPr sz="1400" spc="-3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y</a:t>
            </a:r>
            <a:r>
              <a:rPr sz="1400" spc="-3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la</a:t>
            </a:r>
            <a:r>
              <a:rPr sz="1400" spc="-3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evolución</a:t>
            </a:r>
            <a:r>
              <a:rPr sz="1400" spc="-2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a</a:t>
            </a:r>
            <a:r>
              <a:rPr sz="1400" spc="-35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corto</a:t>
            </a:r>
            <a:r>
              <a:rPr sz="1400" spc="-3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plazo</a:t>
            </a:r>
            <a:r>
              <a:rPr sz="1400" spc="-3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F497A"/>
                </a:solidFill>
                <a:latin typeface="Calibri"/>
                <a:cs typeface="Calibri"/>
              </a:rPr>
              <a:t>fue</a:t>
            </a:r>
            <a:r>
              <a:rPr sz="1400" spc="-40" dirty="0">
                <a:solidFill>
                  <a:srgbClr val="5F497A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F497A"/>
                </a:solidFill>
                <a:latin typeface="Calibri"/>
                <a:cs typeface="Calibri"/>
              </a:rPr>
              <a:t>similar.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68577" y="52552"/>
            <a:ext cx="3527425" cy="1775460"/>
            <a:chOff x="1954276" y="38100"/>
            <a:chExt cx="3527425" cy="1775460"/>
          </a:xfrm>
        </p:grpSpPr>
        <p:sp>
          <p:nvSpPr>
            <p:cNvPr id="12" name="object 12"/>
            <p:cNvSpPr/>
            <p:nvPr/>
          </p:nvSpPr>
          <p:spPr>
            <a:xfrm>
              <a:off x="1979676" y="50800"/>
              <a:ext cx="3475990" cy="1737360"/>
            </a:xfrm>
            <a:custGeom>
              <a:avLst/>
              <a:gdLst/>
              <a:ahLst/>
              <a:cxnLst/>
              <a:rect l="l" t="t" r="r" b="b"/>
              <a:pathLst>
                <a:path w="3475990" h="1737360">
                  <a:moveTo>
                    <a:pt x="3475990" y="0"/>
                  </a:moveTo>
                  <a:lnTo>
                    <a:pt x="0" y="0"/>
                  </a:lnTo>
                  <a:lnTo>
                    <a:pt x="0" y="1737360"/>
                  </a:lnTo>
                  <a:lnTo>
                    <a:pt x="3475990" y="1737360"/>
                  </a:lnTo>
                  <a:lnTo>
                    <a:pt x="3475990" y="0"/>
                  </a:lnTo>
                  <a:close/>
                </a:path>
              </a:pathLst>
            </a:custGeom>
            <a:solidFill>
              <a:srgbClr val="E6DF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73326" y="44450"/>
              <a:ext cx="3489325" cy="1762760"/>
            </a:xfrm>
            <a:custGeom>
              <a:avLst/>
              <a:gdLst/>
              <a:ahLst/>
              <a:cxnLst/>
              <a:rect l="l" t="t" r="r" b="b"/>
              <a:pathLst>
                <a:path w="3489325" h="1762760">
                  <a:moveTo>
                    <a:pt x="6350" y="0"/>
                  </a:moveTo>
                  <a:lnTo>
                    <a:pt x="6350" y="1762760"/>
                  </a:lnTo>
                </a:path>
                <a:path w="3489325" h="1762760">
                  <a:moveTo>
                    <a:pt x="3482466" y="0"/>
                  </a:moveTo>
                  <a:lnTo>
                    <a:pt x="3482466" y="1762760"/>
                  </a:lnTo>
                </a:path>
                <a:path w="3489325" h="1762760">
                  <a:moveTo>
                    <a:pt x="0" y="6350"/>
                  </a:moveTo>
                  <a:lnTo>
                    <a:pt x="3488816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73326" y="1788160"/>
              <a:ext cx="3489325" cy="0"/>
            </a:xfrm>
            <a:custGeom>
              <a:avLst/>
              <a:gdLst/>
              <a:ahLst/>
              <a:cxnLst/>
              <a:rect l="l" t="t" r="r" b="b"/>
              <a:pathLst>
                <a:path w="3489325">
                  <a:moveTo>
                    <a:pt x="0" y="0"/>
                  </a:moveTo>
                  <a:lnTo>
                    <a:pt x="3488816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58676" y="92969"/>
            <a:ext cx="292227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6140" marR="857250" indent="36576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Género </a:t>
            </a:r>
            <a:r>
              <a:rPr sz="1200" dirty="0">
                <a:latin typeface="Calibri"/>
                <a:cs typeface="Calibri"/>
              </a:rPr>
              <a:t>Índice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Charlson </a:t>
            </a:r>
            <a:r>
              <a:rPr sz="1200" dirty="0">
                <a:latin typeface="Calibri"/>
                <a:cs typeface="Calibri"/>
              </a:rPr>
              <a:t>Obesidad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(IMC&gt;30)</a:t>
            </a:r>
            <a:endParaRPr sz="1200" dirty="0">
              <a:latin typeface="Calibri"/>
              <a:cs typeface="Calibri"/>
            </a:endParaRPr>
          </a:p>
          <a:p>
            <a:pPr marL="937260" marR="494665" indent="-43624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Presencia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factores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riesgo </a:t>
            </a:r>
            <a:r>
              <a:rPr sz="1200" dirty="0">
                <a:latin typeface="Calibri"/>
                <a:cs typeface="Calibri"/>
              </a:rPr>
              <a:t>Neoplasia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previa Alteraciones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EKG</a:t>
            </a:r>
            <a:endParaRPr sz="1200" dirty="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Localización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grado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afectación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angiográfica Alteraciones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ecocardiográficas</a:t>
            </a:r>
            <a:endParaRPr sz="1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Evidencia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TVP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localización.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953000" y="70103"/>
            <a:ext cx="4128516" cy="661035"/>
            <a:chOff x="5554726" y="70103"/>
            <a:chExt cx="3526790" cy="1226820"/>
          </a:xfrm>
        </p:grpSpPr>
        <p:sp>
          <p:nvSpPr>
            <p:cNvPr id="18" name="object 18"/>
            <p:cNvSpPr/>
            <p:nvPr/>
          </p:nvSpPr>
          <p:spPr>
            <a:xfrm>
              <a:off x="5580126" y="82803"/>
              <a:ext cx="3475990" cy="1188720"/>
            </a:xfrm>
            <a:custGeom>
              <a:avLst/>
              <a:gdLst/>
              <a:ahLst/>
              <a:cxnLst/>
              <a:rect l="l" t="t" r="r" b="b"/>
              <a:pathLst>
                <a:path w="3475990" h="1188720">
                  <a:moveTo>
                    <a:pt x="3475989" y="0"/>
                  </a:moveTo>
                  <a:lnTo>
                    <a:pt x="0" y="0"/>
                  </a:lnTo>
                  <a:lnTo>
                    <a:pt x="0" y="1188720"/>
                  </a:lnTo>
                  <a:lnTo>
                    <a:pt x="3475989" y="1188720"/>
                  </a:lnTo>
                  <a:lnTo>
                    <a:pt x="3475989" y="0"/>
                  </a:lnTo>
                  <a:close/>
                </a:path>
              </a:pathLst>
            </a:custGeom>
            <a:solidFill>
              <a:srgbClr val="E6DF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73776" y="76453"/>
              <a:ext cx="3488690" cy="1214120"/>
            </a:xfrm>
            <a:custGeom>
              <a:avLst/>
              <a:gdLst/>
              <a:ahLst/>
              <a:cxnLst/>
              <a:rect l="l" t="t" r="r" b="b"/>
              <a:pathLst>
                <a:path w="3488690" h="1214120">
                  <a:moveTo>
                    <a:pt x="6350" y="0"/>
                  </a:moveTo>
                  <a:lnTo>
                    <a:pt x="6350" y="1214120"/>
                  </a:lnTo>
                </a:path>
                <a:path w="3488690" h="1214120">
                  <a:moveTo>
                    <a:pt x="3482340" y="0"/>
                  </a:moveTo>
                  <a:lnTo>
                    <a:pt x="3482340" y="1214120"/>
                  </a:lnTo>
                </a:path>
                <a:path w="3488690" h="1214120">
                  <a:moveTo>
                    <a:pt x="0" y="6350"/>
                  </a:moveTo>
                  <a:lnTo>
                    <a:pt x="3488690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73776" y="1271523"/>
              <a:ext cx="3488690" cy="0"/>
            </a:xfrm>
            <a:custGeom>
              <a:avLst/>
              <a:gdLst/>
              <a:ahLst/>
              <a:cxnLst/>
              <a:rect l="l" t="t" r="r" b="b"/>
              <a:pathLst>
                <a:path w="3488690">
                  <a:moveTo>
                    <a:pt x="0" y="0"/>
                  </a:moveTo>
                  <a:lnTo>
                    <a:pt x="348869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571213" y="106807"/>
            <a:ext cx="349760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 marR="358775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Edad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 +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jóvenes</a:t>
            </a:r>
            <a:r>
              <a:rPr sz="1200" spc="-10" dirty="0">
                <a:latin typeface="Calibri"/>
                <a:cs typeface="Calibri"/>
              </a:rPr>
              <a:t>)</a:t>
            </a:r>
            <a:r>
              <a:rPr lang="es-ES" sz="1200" spc="-10" dirty="0">
                <a:latin typeface="Calibri"/>
                <a:cs typeface="Calibri"/>
              </a:rPr>
              <a:t>:  58.5%±±19 vs  66.1±14.7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PESI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menor</a:t>
            </a:r>
            <a:r>
              <a:rPr lang="es-ES" sz="1200" spc="-10" dirty="0">
                <a:latin typeface="Calibri"/>
                <a:cs typeface="Calibri"/>
              </a:rPr>
              <a:t>: 85.4±35.6 vs  91.4±26.9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080642" y="40213"/>
            <a:ext cx="4329558" cy="711923"/>
            <a:chOff x="1751202" y="40170"/>
            <a:chExt cx="4385514" cy="711923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5793" y="52552"/>
              <a:ext cx="680923" cy="69954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1202" y="40170"/>
              <a:ext cx="551903" cy="551903"/>
            </a:xfrm>
            <a:prstGeom prst="rect">
              <a:avLst/>
            </a:prstGeom>
          </p:spPr>
        </p:pic>
      </p:grp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DBE3E7FC-23B8-5DFB-D5D5-6369839C8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668027"/>
              </p:ext>
            </p:extLst>
          </p:nvPr>
        </p:nvGraphicFramePr>
        <p:xfrm>
          <a:off x="4343400" y="786819"/>
          <a:ext cx="4811776" cy="3986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3646937816"/>
                    </a:ext>
                  </a:extLst>
                </a:gridCol>
                <a:gridCol w="1090522">
                  <a:extLst>
                    <a:ext uri="{9D8B030D-6E8A-4147-A177-3AD203B41FA5}">
                      <a16:colId xmlns:a16="http://schemas.microsoft.com/office/drawing/2014/main" val="1090043204"/>
                    </a:ext>
                  </a:extLst>
                </a:gridCol>
                <a:gridCol w="1174827">
                  <a:extLst>
                    <a:ext uri="{9D8B030D-6E8A-4147-A177-3AD203B41FA5}">
                      <a16:colId xmlns:a16="http://schemas.microsoft.com/office/drawing/2014/main" val="2099233229"/>
                    </a:ext>
                  </a:extLst>
                </a:gridCol>
                <a:gridCol w="1174827">
                  <a:extLst>
                    <a:ext uri="{9D8B030D-6E8A-4147-A177-3AD203B41FA5}">
                      <a16:colId xmlns:a16="http://schemas.microsoft.com/office/drawing/2014/main" val="2796116195"/>
                    </a:ext>
                  </a:extLst>
                </a:gridCol>
              </a:tblGrid>
              <a:tr h="119259">
                <a:tc>
                  <a:txBody>
                    <a:bodyPr/>
                    <a:lstStyle/>
                    <a:p>
                      <a:r>
                        <a:rPr lang="es-ES" sz="12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No 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51154"/>
                  </a:ext>
                </a:extLst>
              </a:tr>
              <a:tr h="346127">
                <a:tc>
                  <a:txBody>
                    <a:bodyPr/>
                    <a:lstStyle/>
                    <a:p>
                      <a:r>
                        <a:rPr lang="es-ES" sz="1200" dirty="0"/>
                        <a:t>Cardiopatía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14.4%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21.3%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85.6%</a:t>
                      </a:r>
                    </a:p>
                    <a:p>
                      <a:r>
                        <a:rPr lang="es-ES" sz="1200" dirty="0"/>
                        <a:t>78.7%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06206"/>
                  </a:ext>
                </a:extLst>
              </a:tr>
              <a:tr h="346127">
                <a:tc>
                  <a:txBody>
                    <a:bodyPr/>
                    <a:lstStyle/>
                    <a:p>
                      <a:r>
                        <a:rPr lang="es-ES" sz="1200" dirty="0"/>
                        <a:t>HTA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13.8%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25.8%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86.2%</a:t>
                      </a:r>
                    </a:p>
                    <a:p>
                      <a:r>
                        <a:rPr lang="es-ES" sz="1200" dirty="0"/>
                        <a:t>74.2%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618789"/>
                  </a:ext>
                </a:extLst>
              </a:tr>
              <a:tr h="512079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No neo o curada</a:t>
                      </a:r>
                    </a:p>
                    <a:p>
                      <a:r>
                        <a:rPr lang="es-ES" sz="1200" dirty="0"/>
                        <a:t>En </a:t>
                      </a:r>
                      <a:r>
                        <a:rPr lang="es-ES" sz="1200" dirty="0" err="1"/>
                        <a:t>tto</a:t>
                      </a:r>
                      <a:r>
                        <a:rPr lang="es-ES" sz="1200" dirty="0"/>
                        <a:t>, </a:t>
                      </a:r>
                      <a:r>
                        <a:rPr lang="es-ES" sz="1200" dirty="0" err="1"/>
                        <a:t>progresion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22.1%</a:t>
                      </a:r>
                    </a:p>
                    <a:p>
                      <a:r>
                        <a:rPr lang="es-ES" sz="1200" dirty="0"/>
                        <a:t>13.9%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77.9%</a:t>
                      </a:r>
                    </a:p>
                    <a:p>
                      <a:r>
                        <a:rPr lang="es-ES" sz="1200" dirty="0"/>
                        <a:t>86.1%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190414"/>
                  </a:ext>
                </a:extLst>
              </a:tr>
              <a:tr h="346127">
                <a:tc>
                  <a:txBody>
                    <a:bodyPr/>
                    <a:lstStyle/>
                    <a:p>
                      <a:r>
                        <a:rPr lang="es-ES" sz="1200" dirty="0"/>
                        <a:t>TEP previo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7.8%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21.1%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92.2%</a:t>
                      </a:r>
                    </a:p>
                    <a:p>
                      <a:r>
                        <a:rPr lang="es-ES" sz="1200" dirty="0"/>
                        <a:t>78.9%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95996"/>
                  </a:ext>
                </a:extLst>
              </a:tr>
              <a:tr h="346127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Dolor </a:t>
                      </a:r>
                    </a:p>
                    <a:p>
                      <a:r>
                        <a:rPr lang="es-E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27.8%</a:t>
                      </a:r>
                    </a:p>
                    <a:p>
                      <a:r>
                        <a:rPr lang="es-ES" sz="1200" dirty="0"/>
                        <a:t>12.7%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72.2%</a:t>
                      </a:r>
                    </a:p>
                    <a:p>
                      <a:r>
                        <a:rPr lang="es-ES" sz="1200" dirty="0"/>
                        <a:t>87.3%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372675"/>
                  </a:ext>
                </a:extLst>
              </a:tr>
              <a:tr h="346127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Clínica infarto</a:t>
                      </a:r>
                    </a:p>
                    <a:p>
                      <a:r>
                        <a:rPr lang="es-E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42.3%</a:t>
                      </a:r>
                    </a:p>
                    <a:p>
                      <a:r>
                        <a:rPr lang="es-ES" sz="1200" dirty="0"/>
                        <a:t>14.7%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57.7%</a:t>
                      </a:r>
                    </a:p>
                    <a:p>
                      <a:r>
                        <a:rPr lang="es-ES" sz="1200" dirty="0"/>
                        <a:t>85.3%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333892"/>
                  </a:ext>
                </a:extLst>
              </a:tr>
              <a:tr h="346127">
                <a:tc>
                  <a:txBody>
                    <a:bodyPr/>
                    <a:lstStyle/>
                    <a:p>
                      <a:r>
                        <a:rPr lang="es-ES" sz="1200" dirty="0"/>
                        <a:t>Asintomático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2.1%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21.5%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97.9%</a:t>
                      </a:r>
                    </a:p>
                    <a:p>
                      <a:r>
                        <a:rPr lang="es-ES" sz="1200" dirty="0"/>
                        <a:t>78.5%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902860"/>
                  </a:ext>
                </a:extLst>
              </a:tr>
              <a:tr h="346127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Alt RX</a:t>
                      </a:r>
                    </a:p>
                    <a:p>
                      <a:r>
                        <a:rPr lang="es-E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25.3%</a:t>
                      </a:r>
                    </a:p>
                    <a:p>
                      <a:r>
                        <a:rPr lang="es-ES" sz="1200" dirty="0"/>
                        <a:t>14.5%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74.7%</a:t>
                      </a:r>
                    </a:p>
                    <a:p>
                      <a:r>
                        <a:rPr lang="es-ES" sz="1200" dirty="0"/>
                        <a:t>85.5%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735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451</Words>
  <Application>Microsoft Office PowerPoint</Application>
  <PresentationFormat>Presentación en pantalla (16:9)</PresentationFormat>
  <Paragraphs>88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 MT</vt:lpstr>
      <vt:lpstr>Calibri</vt:lpstr>
      <vt:lpstr>Times New Roman</vt:lpstr>
      <vt:lpstr>Wingdings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jacinto hernandez borge</cp:lastModifiedBy>
  <cp:revision>2</cp:revision>
  <dcterms:created xsi:type="dcterms:W3CDTF">2025-02-23T11:45:25Z</dcterms:created>
  <dcterms:modified xsi:type="dcterms:W3CDTF">2025-02-23T19:42:02Z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2025-02-20T00:00:00Z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2025-02-23T00:00:00Z</vt:filetime>
  </property>
  <property fmtid="{D5CDD505-2E9C-101B-9397-08002B2CF9AE}" pid="5" name="Producer">
    <vt:lpwstr>Microsoft® PowerPoint® para Microsoft 365</vt:lpwstr>
  </property>
</Properties>
</file>