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46"/>
  </p:normalViewPr>
  <p:slideViewPr>
    <p:cSldViewPr>
      <p:cViewPr>
        <p:scale>
          <a:sx n="146" d="100"/>
          <a:sy n="146" d="100"/>
        </p:scale>
        <p:origin x="744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98-624B-97FF-3B7EECACDA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98-624B-97FF-3B7EECACDADA}"/>
              </c:ext>
            </c:extLst>
          </c:dPt>
          <c:cat>
            <c:strRef>
              <c:f>Hoja1!$A$1:$B$1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Hoja1!$A$2:$B$2</c:f>
              <c:numCache>
                <c:formatCode>General</c:formatCode>
                <c:ptCount val="2"/>
                <c:pt idx="0">
                  <c:v>52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98-624B-97FF-3B7EECACD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22/2/25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30622EF-65D0-EFEB-A559-12C149449240}"/>
              </a:ext>
            </a:extLst>
          </p:cNvPr>
          <p:cNvSpPr txBox="1"/>
          <p:nvPr/>
        </p:nvSpPr>
        <p:spPr>
          <a:xfrm>
            <a:off x="1835696" y="24175"/>
            <a:ext cx="66967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MANEJO DE LAS HEMORRAGIAS CLÍNICAMENTE RELEVANTES Y DE LA ENFERMEDAD TROMBOEMBÓLICA VENOSA (ETV) RECURRENTE EN PACIENTES CON ETV Y CÁNCER.</a:t>
            </a:r>
          </a:p>
          <a:p>
            <a:pPr algn="ctr"/>
            <a:r>
              <a:rPr lang="es-ES" sz="2000" dirty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ESTUDIO DE UNA COHORTE DE PACIENTES. </a:t>
            </a:r>
            <a:endParaRPr lang="es-ES" sz="2000" dirty="0">
              <a:solidFill>
                <a:schemeClr val="accent4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A6C44C8-4A2A-2C31-4689-87CD409895F7}"/>
              </a:ext>
            </a:extLst>
          </p:cNvPr>
          <p:cNvSpPr txBox="1"/>
          <p:nvPr/>
        </p:nvSpPr>
        <p:spPr>
          <a:xfrm>
            <a:off x="1" y="1226245"/>
            <a:ext cx="902605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u="sng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V. García García</a:t>
            </a:r>
            <a:r>
              <a:rPr lang="es-ES" sz="1100" u="sng" baseline="30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</a:t>
            </a:r>
            <a:r>
              <a:rPr lang="es-ES" sz="1100" u="sng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M. Barca Hernando</a:t>
            </a:r>
            <a:r>
              <a:rPr lang="es-ES" sz="1100" u="sng" baseline="30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</a:t>
            </a:r>
            <a:r>
              <a:rPr lang="es-ES" sz="1100" u="sng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C. Rosa Linares</a:t>
            </a:r>
            <a:r>
              <a:rPr lang="es-ES" sz="1100" u="sng" baseline="30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</a:t>
            </a:r>
            <a:r>
              <a:rPr lang="es-ES" sz="1100" u="sng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S. López Ruz</a:t>
            </a:r>
            <a:r>
              <a:rPr lang="es-ES" sz="1100" u="sng" baseline="30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</a:t>
            </a:r>
            <a:r>
              <a:rPr lang="es-ES" sz="1100" u="sng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D. Gutiérrez Campos</a:t>
            </a:r>
            <a:r>
              <a:rPr lang="es-ES" sz="1100" u="sng" baseline="30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</a:t>
            </a:r>
            <a:r>
              <a:rPr lang="es-ES" sz="1100" u="sng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L. Jara Palomares</a:t>
            </a:r>
            <a:r>
              <a:rPr lang="es-ES" sz="1100" u="sng" baseline="30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1,2</a:t>
            </a:r>
            <a:r>
              <a:rPr lang="es-ES" sz="1100" u="sng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  <a:b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1. </a:t>
            </a:r>
            <a:r>
              <a:rPr lang="es-ES" sz="1100" b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Unidad Médico-Quirúrgica de Enfermedades Respiratorias</a:t>
            </a:r>
            <a:r>
              <a:rPr lang="es-ES" sz="1100" dirty="0">
                <a:solidFill>
                  <a:srgbClr val="222222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Hospital Virgen del Rocío (Sevilla).  2. </a:t>
            </a:r>
            <a:r>
              <a:rPr lang="es-ES" sz="1100" dirty="0"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Centro de Investigación Biomédica en Red de Enfermedades Respiratorias, Instituto de Salud Carlos III (Madrid) </a:t>
            </a:r>
            <a:endParaRPr lang="es-ES" sz="11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n 7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0C52AF33-8415-248B-D27A-A7E21894B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22600"/>
            <a:ext cx="1414672" cy="600164"/>
          </a:xfrm>
          <a:prstGeom prst="rect">
            <a:avLst/>
          </a:prstGeom>
        </p:spPr>
      </p:pic>
      <p:pic>
        <p:nvPicPr>
          <p:cNvPr id="10" name="Imagen 9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DEFBD479-7519-3537-42FF-28C389E0B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139702"/>
            <a:ext cx="2004119" cy="60016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B22D296-44EE-41A4-B75E-DE4D56BDB64F}"/>
              </a:ext>
            </a:extLst>
          </p:cNvPr>
          <p:cNvSpPr txBox="1"/>
          <p:nvPr/>
        </p:nvSpPr>
        <p:spPr>
          <a:xfrm>
            <a:off x="467544" y="2740383"/>
            <a:ext cx="1414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Recurrencia de ETV</a:t>
            </a:r>
            <a:b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(</a:t>
            </a:r>
            <a:r>
              <a:rPr lang="es-ES" sz="1100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ETVr</a:t>
            </a:r>
            <a: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C05B755-E581-BB8E-5FE1-1DBE77186C46}"/>
              </a:ext>
            </a:extLst>
          </p:cNvPr>
          <p:cNvSpPr txBox="1"/>
          <p:nvPr/>
        </p:nvSpPr>
        <p:spPr>
          <a:xfrm>
            <a:off x="2049012" y="2736297"/>
            <a:ext cx="22975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Hemorragia clínicamente relevante</a:t>
            </a:r>
            <a:b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(HCR)</a:t>
            </a:r>
          </a:p>
        </p:txBody>
      </p:sp>
      <p:sp>
        <p:nvSpPr>
          <p:cNvPr id="13" name="Flecha derecha 12">
            <a:extLst>
              <a:ext uri="{FF2B5EF4-FFF2-40B4-BE49-F238E27FC236}">
                <a16:creationId xmlns:a16="http://schemas.microsoft.com/office/drawing/2014/main" id="{A19ECB0E-A440-1A50-7282-5358BC492723}"/>
              </a:ext>
            </a:extLst>
          </p:cNvPr>
          <p:cNvSpPr/>
          <p:nvPr/>
        </p:nvSpPr>
        <p:spPr>
          <a:xfrm>
            <a:off x="4444406" y="2570234"/>
            <a:ext cx="585388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E43FB00-BF8B-B8B5-E87D-4C6A5D3F0B96}"/>
              </a:ext>
            </a:extLst>
          </p:cNvPr>
          <p:cNvSpPr/>
          <p:nvPr/>
        </p:nvSpPr>
        <p:spPr>
          <a:xfrm>
            <a:off x="5274345" y="2139702"/>
            <a:ext cx="3546127" cy="2983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1) Describir el manejo de </a:t>
            </a:r>
            <a:r>
              <a:rPr lang="es-ES" sz="1200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ETVr</a:t>
            </a:r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y HCR en oncológicos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83C9BCF-1D8E-8102-1ADD-CD9A86FDD64B}"/>
              </a:ext>
            </a:extLst>
          </p:cNvPr>
          <p:cNvSpPr/>
          <p:nvPr/>
        </p:nvSpPr>
        <p:spPr>
          <a:xfrm>
            <a:off x="5274345" y="2557796"/>
            <a:ext cx="3546127" cy="298323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2) Analizar mortalidad a 7 y 30 días tras </a:t>
            </a:r>
            <a:r>
              <a:rPr lang="es-ES" sz="1200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ETVr</a:t>
            </a:r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y HCR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F277E0D-847B-4F7E-BF6F-59FE0C03EC97}"/>
              </a:ext>
            </a:extLst>
          </p:cNvPr>
          <p:cNvSpPr/>
          <p:nvPr/>
        </p:nvSpPr>
        <p:spPr>
          <a:xfrm>
            <a:off x="5274344" y="2974254"/>
            <a:ext cx="3546127" cy="29832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3) Analizar variables asociadas a mortalidad a 30 días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A3B3B8E4-4625-E1A8-E315-6EB9B810BB49}"/>
              </a:ext>
            </a:extLst>
          </p:cNvPr>
          <p:cNvCxnSpPr/>
          <p:nvPr/>
        </p:nvCxnSpPr>
        <p:spPr>
          <a:xfrm>
            <a:off x="467544" y="3147814"/>
            <a:ext cx="373231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83723C0-5EE4-C5E8-93BC-C7946EB9E706}"/>
              </a:ext>
            </a:extLst>
          </p:cNvPr>
          <p:cNvSpPr txBox="1"/>
          <p:nvPr/>
        </p:nvSpPr>
        <p:spPr>
          <a:xfrm>
            <a:off x="439017" y="3147814"/>
            <a:ext cx="37608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Escasa información sobre manejo en pacientes con cáncer</a:t>
            </a:r>
          </a:p>
        </p:txBody>
      </p:sp>
      <p:pic>
        <p:nvPicPr>
          <p:cNvPr id="23" name="Imagen 22" descr="Icono&#10;&#10;El contenido generado por IA puede ser incorrecto.">
            <a:extLst>
              <a:ext uri="{FF2B5EF4-FFF2-40B4-BE49-F238E27FC236}">
                <a16:creationId xmlns:a16="http://schemas.microsoft.com/office/drawing/2014/main" id="{5A01612A-5841-E560-EE6C-23ADEB249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239" y="4017932"/>
            <a:ext cx="677120" cy="731601"/>
          </a:xfrm>
          <a:prstGeom prst="rect">
            <a:avLst/>
          </a:prstGeom>
        </p:spPr>
      </p:pic>
      <p:pic>
        <p:nvPicPr>
          <p:cNvPr id="25" name="Imagen 24" descr="Icono&#10;&#10;El contenido generado por IA puede ser incorrecto.">
            <a:extLst>
              <a:ext uri="{FF2B5EF4-FFF2-40B4-BE49-F238E27FC236}">
                <a16:creationId xmlns:a16="http://schemas.microsoft.com/office/drawing/2014/main" id="{A5C8E662-5384-C08C-02A8-266DBCFE8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475" y="4006936"/>
            <a:ext cx="691840" cy="731601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2C6F9FFC-D784-A641-8E05-FF667D891DEC}"/>
              </a:ext>
            </a:extLst>
          </p:cNvPr>
          <p:cNvSpPr txBox="1"/>
          <p:nvPr/>
        </p:nvSpPr>
        <p:spPr>
          <a:xfrm>
            <a:off x="6062688" y="472269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2009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CF4BB89-A80F-28C6-1DEE-6BAAB067FCA8}"/>
              </a:ext>
            </a:extLst>
          </p:cNvPr>
          <p:cNvSpPr txBox="1"/>
          <p:nvPr/>
        </p:nvSpPr>
        <p:spPr>
          <a:xfrm>
            <a:off x="7409284" y="472269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2022</a:t>
            </a:r>
          </a:p>
        </p:txBody>
      </p:sp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C88334EF-BD81-C3B9-5AFF-B9CB96998EAF}"/>
              </a:ext>
            </a:extLst>
          </p:cNvPr>
          <p:cNvSpPr/>
          <p:nvPr/>
        </p:nvSpPr>
        <p:spPr>
          <a:xfrm>
            <a:off x="488016" y="1826223"/>
            <a:ext cx="2232248" cy="288031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INTRODUCCIÓN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CF5322BA-C676-9ACC-3C96-8840D845E3A0}"/>
              </a:ext>
            </a:extLst>
          </p:cNvPr>
          <p:cNvSpPr/>
          <p:nvPr/>
        </p:nvSpPr>
        <p:spPr>
          <a:xfrm>
            <a:off x="507106" y="3552388"/>
            <a:ext cx="2232248" cy="288031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MÉTODOS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A3CDA6C3-E148-4527-A031-4EC22B27FCA8}"/>
              </a:ext>
            </a:extLst>
          </p:cNvPr>
          <p:cNvCxnSpPr>
            <a:cxnSpLocks/>
          </p:cNvCxnSpPr>
          <p:nvPr/>
        </p:nvCxnSpPr>
        <p:spPr>
          <a:xfrm>
            <a:off x="6860319" y="4443085"/>
            <a:ext cx="576064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echa en U 15">
            <a:extLst>
              <a:ext uri="{FF2B5EF4-FFF2-40B4-BE49-F238E27FC236}">
                <a16:creationId xmlns:a16="http://schemas.microsoft.com/office/drawing/2014/main" id="{6765215C-59E0-7345-9475-636B6A6AD63D}"/>
              </a:ext>
            </a:extLst>
          </p:cNvPr>
          <p:cNvSpPr/>
          <p:nvPr/>
        </p:nvSpPr>
        <p:spPr>
          <a:xfrm rot="5400000">
            <a:off x="495674" y="4083002"/>
            <a:ext cx="764877" cy="677120"/>
          </a:xfrm>
          <a:prstGeom prst="utur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F7CC87F-43A2-4DF7-8B5C-34FA0236441D}"/>
              </a:ext>
            </a:extLst>
          </p:cNvPr>
          <p:cNvSpPr txBox="1"/>
          <p:nvPr/>
        </p:nvSpPr>
        <p:spPr>
          <a:xfrm>
            <a:off x="1259633" y="4242368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Estudio retrospectivo</a:t>
            </a:r>
          </a:p>
        </p:txBody>
      </p:sp>
      <p:pic>
        <p:nvPicPr>
          <p:cNvPr id="24" name="Imagen 23" descr="Icono&#10;&#10;El contenido generado por IA puede ser incorrecto.">
            <a:extLst>
              <a:ext uri="{FF2B5EF4-FFF2-40B4-BE49-F238E27FC236}">
                <a16:creationId xmlns:a16="http://schemas.microsoft.com/office/drawing/2014/main" id="{7A325F65-1312-1248-3722-FA8CF15238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348" y="4045319"/>
            <a:ext cx="984328" cy="673488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3C17DCF5-D216-7EC6-ED44-CF9C11A8BACB}"/>
              </a:ext>
            </a:extLst>
          </p:cNvPr>
          <p:cNvSpPr txBox="1"/>
          <p:nvPr/>
        </p:nvSpPr>
        <p:spPr>
          <a:xfrm>
            <a:off x="4217186" y="4019738"/>
            <a:ext cx="1211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Pacientes consecutivos con cáncer y trombosis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B7DFD3B-8BEC-82A7-0D0E-7946FB2F3F5B}"/>
              </a:ext>
            </a:extLst>
          </p:cNvPr>
          <p:cNvCxnSpPr/>
          <p:nvPr/>
        </p:nvCxnSpPr>
        <p:spPr>
          <a:xfrm>
            <a:off x="0" y="1347614"/>
            <a:ext cx="9144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E4933B0-899B-4219-2108-05A33A3F2878}"/>
              </a:ext>
            </a:extLst>
          </p:cNvPr>
          <p:cNvCxnSpPr/>
          <p:nvPr/>
        </p:nvCxnSpPr>
        <p:spPr>
          <a:xfrm>
            <a:off x="0" y="4371950"/>
            <a:ext cx="9144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9EB54DE3-2FAF-7453-5DB1-10D0BDB0E148}"/>
              </a:ext>
            </a:extLst>
          </p:cNvPr>
          <p:cNvCxnSpPr>
            <a:cxnSpLocks/>
          </p:cNvCxnSpPr>
          <p:nvPr/>
        </p:nvCxnSpPr>
        <p:spPr>
          <a:xfrm>
            <a:off x="4572000" y="1347614"/>
            <a:ext cx="0" cy="302433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5F93BC04-192B-F7CA-1344-38F8BEB5D478}"/>
              </a:ext>
            </a:extLst>
          </p:cNvPr>
          <p:cNvSpPr/>
          <p:nvPr/>
        </p:nvSpPr>
        <p:spPr>
          <a:xfrm>
            <a:off x="3455876" y="123478"/>
            <a:ext cx="2232248" cy="288031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RESULTADOS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BE6AE54-8F97-86A8-2180-4D51D1693E67}"/>
              </a:ext>
            </a:extLst>
          </p:cNvPr>
          <p:cNvSpPr txBox="1"/>
          <p:nvPr/>
        </p:nvSpPr>
        <p:spPr>
          <a:xfrm>
            <a:off x="1946395" y="628113"/>
            <a:ext cx="2232237" cy="43088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</a:rPr>
              <a:t>n = 1.276 </a:t>
            </a:r>
            <a:r>
              <a:rPr lang="es-ES" sz="11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Mediana seguimiento: 14,7 meses (</a:t>
            </a:r>
            <a:r>
              <a:rPr lang="es-ES_tradn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p25-p75: 6,4-28,1</a:t>
            </a:r>
            <a:r>
              <a:rPr lang="es-ES" sz="1100" dirty="0">
                <a:solidFill>
                  <a:srgbClr val="0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)</a:t>
            </a:r>
            <a:endParaRPr 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5C5DB956-F761-7654-69B3-A512A4521C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5744260"/>
              </p:ext>
            </p:extLst>
          </p:nvPr>
        </p:nvGraphicFramePr>
        <p:xfrm>
          <a:off x="4716016" y="339502"/>
          <a:ext cx="1586355" cy="1052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29451431-7602-17D5-D21C-58DFBE4B1261}"/>
              </a:ext>
            </a:extLst>
          </p:cNvPr>
          <p:cNvSpPr txBox="1"/>
          <p:nvPr/>
        </p:nvSpPr>
        <p:spPr>
          <a:xfrm>
            <a:off x="4499992" y="650536"/>
            <a:ext cx="720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chemeClr val="accent2"/>
                </a:solidFill>
              </a:rPr>
              <a:t>Mujeres</a:t>
            </a:r>
          </a:p>
          <a:p>
            <a:pPr algn="ctr"/>
            <a:r>
              <a:rPr lang="es-ES" sz="1100" dirty="0">
                <a:solidFill>
                  <a:schemeClr val="accent2"/>
                </a:solidFill>
              </a:rPr>
              <a:t>48%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0DC7E32-966B-44FB-3A9F-D70971023998}"/>
              </a:ext>
            </a:extLst>
          </p:cNvPr>
          <p:cNvSpPr txBox="1"/>
          <p:nvPr/>
        </p:nvSpPr>
        <p:spPr>
          <a:xfrm>
            <a:off x="5868155" y="650536"/>
            <a:ext cx="720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Hombres</a:t>
            </a:r>
          </a:p>
          <a:p>
            <a:pPr algn="ctr"/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52%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E05EC65-028E-3052-9311-95BDA831C5CF}"/>
              </a:ext>
            </a:extLst>
          </p:cNvPr>
          <p:cNvSpPr txBox="1"/>
          <p:nvPr/>
        </p:nvSpPr>
        <p:spPr>
          <a:xfrm>
            <a:off x="7454124" y="339502"/>
            <a:ext cx="12748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Metástasis: 52%</a:t>
            </a:r>
          </a:p>
          <a:p>
            <a:endParaRPr lang="es-ES" sz="1100" dirty="0"/>
          </a:p>
          <a:p>
            <a:endParaRPr lang="es-ES" sz="1100" dirty="0"/>
          </a:p>
          <a:p>
            <a:r>
              <a:rPr lang="es-ES" sz="1100" dirty="0"/>
              <a:t>ECOG 1 o 2: 84,6%</a:t>
            </a:r>
          </a:p>
        </p:txBody>
      </p:sp>
      <p:pic>
        <p:nvPicPr>
          <p:cNvPr id="17" name="Imagen 16" descr="Icono&#10;&#10;El contenido generado por IA puede ser incorrecto.">
            <a:extLst>
              <a:ext uri="{FF2B5EF4-FFF2-40B4-BE49-F238E27FC236}">
                <a16:creationId xmlns:a16="http://schemas.microsoft.com/office/drawing/2014/main" id="{19EDBD35-D144-046C-57BA-7BA0B2732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764268"/>
            <a:ext cx="576064" cy="511338"/>
          </a:xfrm>
          <a:prstGeom prst="rect">
            <a:avLst/>
          </a:prstGeom>
        </p:spPr>
      </p:pic>
      <p:pic>
        <p:nvPicPr>
          <p:cNvPr id="21" name="Imagen 20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9BBBDE2-1A8A-6923-69BC-517154898C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986" y="215068"/>
            <a:ext cx="450942" cy="556481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45C3C3DE-6B5D-D629-00CD-F6A6B3EC3942}"/>
              </a:ext>
            </a:extLst>
          </p:cNvPr>
          <p:cNvSpPr txBox="1"/>
          <p:nvPr/>
        </p:nvSpPr>
        <p:spPr>
          <a:xfrm>
            <a:off x="1043608" y="161380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solidFill>
                  <a:schemeClr val="accent1">
                    <a:lumMod val="75000"/>
                  </a:schemeClr>
                </a:solidFill>
              </a:rPr>
              <a:t>76 </a:t>
            </a:r>
            <a:r>
              <a:rPr lang="es-ES" u="sng" dirty="0" err="1">
                <a:solidFill>
                  <a:schemeClr val="accent1">
                    <a:lumMod val="75000"/>
                  </a:schemeClr>
                </a:solidFill>
              </a:rPr>
              <a:t>ETVr</a:t>
            </a:r>
            <a:endParaRPr lang="es-ES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BBDF59B-D976-32C1-7830-1D895AC67345}"/>
              </a:ext>
            </a:extLst>
          </p:cNvPr>
          <p:cNvSpPr txBox="1"/>
          <p:nvPr/>
        </p:nvSpPr>
        <p:spPr>
          <a:xfrm>
            <a:off x="2699792" y="1491631"/>
            <a:ext cx="1224136" cy="60016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Mortalidad…</a:t>
            </a:r>
          </a:p>
          <a:p>
            <a:r>
              <a:rPr lang="es-ES" sz="1100" dirty="0"/>
              <a:t>· a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es-ES" sz="1100" dirty="0"/>
              <a:t> días: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6,6%</a:t>
            </a:r>
          </a:p>
          <a:p>
            <a:r>
              <a:rPr lang="es-ES" sz="1100" dirty="0"/>
              <a:t>· a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30</a:t>
            </a:r>
            <a:r>
              <a:rPr lang="es-ES" sz="1100" dirty="0"/>
              <a:t> días: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11,8%</a:t>
            </a:r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58432036-96FC-05C2-68A8-6AE452212CAA}"/>
              </a:ext>
            </a:extLst>
          </p:cNvPr>
          <p:cNvCxnSpPr>
            <a:cxnSpLocks/>
            <a:stCxn id="23" idx="3"/>
            <a:endCxn id="24" idx="1"/>
          </p:cNvCxnSpPr>
          <p:nvPr/>
        </p:nvCxnSpPr>
        <p:spPr>
          <a:xfrm flipV="1">
            <a:off x="1979712" y="1791713"/>
            <a:ext cx="720080" cy="675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n 28" descr="Imagen que contiene Patrón de fondo&#10;&#10;El contenido generado por IA puede ser incorrecto.">
            <a:extLst>
              <a:ext uri="{FF2B5EF4-FFF2-40B4-BE49-F238E27FC236}">
                <a16:creationId xmlns:a16="http://schemas.microsoft.com/office/drawing/2014/main" id="{892D8C05-8C36-755B-B9FE-006D1B960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1" y="1646321"/>
            <a:ext cx="870567" cy="369332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811098F1-C913-96B5-3F43-843DF6B6CF31}"/>
              </a:ext>
            </a:extLst>
          </p:cNvPr>
          <p:cNvSpPr txBox="1"/>
          <p:nvPr/>
        </p:nvSpPr>
        <p:spPr>
          <a:xfrm>
            <a:off x="1187624" y="2714180"/>
            <a:ext cx="3168351" cy="108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Incremento de dosis </a:t>
            </a:r>
            <a:r>
              <a:rPr lang="es-ES" sz="1100" dirty="0"/>
              <a:t>del anticoagulante en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32,9%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Cambio</a:t>
            </a:r>
            <a:r>
              <a:rPr lang="es-ES" sz="1100" dirty="0"/>
              <a:t> de anticoagulante en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22,2%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Determinación de niveles de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anti-</a:t>
            </a:r>
            <a:r>
              <a:rPr lang="es-ES" sz="1100" dirty="0" err="1">
                <a:solidFill>
                  <a:schemeClr val="accent1">
                    <a:lumMod val="75000"/>
                  </a:schemeClr>
                </a:solidFill>
              </a:rPr>
              <a:t>Xa</a:t>
            </a:r>
            <a:r>
              <a:rPr lang="es-ES" sz="1100" dirty="0"/>
              <a:t> en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32,9%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Uso de tratamiento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fibrinolítico </a:t>
            </a:r>
            <a:r>
              <a:rPr lang="es-ES" sz="1100" dirty="0"/>
              <a:t>en </a:t>
            </a:r>
            <a:r>
              <a:rPr lang="es-ES" sz="1100" dirty="0">
                <a:solidFill>
                  <a:schemeClr val="accent1">
                    <a:lumMod val="75000"/>
                  </a:schemeClr>
                </a:solidFill>
              </a:rPr>
              <a:t>1 paciente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8EE987F-AB70-5DE1-4860-34748B52CA9F}"/>
              </a:ext>
            </a:extLst>
          </p:cNvPr>
          <p:cNvSpPr txBox="1"/>
          <p:nvPr/>
        </p:nvSpPr>
        <p:spPr>
          <a:xfrm>
            <a:off x="140273" y="2930204"/>
            <a:ext cx="8313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/>
              <a:t>Manejo de la </a:t>
            </a:r>
            <a:r>
              <a:rPr lang="es-ES" sz="1400" dirty="0" err="1"/>
              <a:t>ETVr</a:t>
            </a:r>
            <a:endParaRPr lang="es-ES" sz="1400" dirty="0"/>
          </a:p>
        </p:txBody>
      </p:sp>
      <p:sp>
        <p:nvSpPr>
          <p:cNvPr id="35" name="Abrir llave 34">
            <a:extLst>
              <a:ext uri="{FF2B5EF4-FFF2-40B4-BE49-F238E27FC236}">
                <a16:creationId xmlns:a16="http://schemas.microsoft.com/office/drawing/2014/main" id="{EA0859DC-AD7D-4C4A-81B2-B92EA8CC7EC3}"/>
              </a:ext>
            </a:extLst>
          </p:cNvPr>
          <p:cNvSpPr/>
          <p:nvPr/>
        </p:nvSpPr>
        <p:spPr>
          <a:xfrm>
            <a:off x="986991" y="2838230"/>
            <a:ext cx="165724" cy="9576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Imagen 38" descr="Imagen que contiene Flecha&#10;&#10;El contenido generado por IA puede ser incorrecto.">
            <a:extLst>
              <a:ext uri="{FF2B5EF4-FFF2-40B4-BE49-F238E27FC236}">
                <a16:creationId xmlns:a16="http://schemas.microsoft.com/office/drawing/2014/main" id="{7B4F7206-1E05-8E48-1E4F-CAC7B78644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91" y="2287588"/>
            <a:ext cx="812669" cy="356170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1F37065E-31CF-A751-66C1-52085133B92A}"/>
              </a:ext>
            </a:extLst>
          </p:cNvPr>
          <p:cNvSpPr txBox="1"/>
          <p:nvPr/>
        </p:nvSpPr>
        <p:spPr>
          <a:xfrm>
            <a:off x="395536" y="2342545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dirty="0"/>
              <a:t>42% TEP</a:t>
            </a:r>
          </a:p>
        </p:txBody>
      </p:sp>
      <p:pic>
        <p:nvPicPr>
          <p:cNvPr id="42" name="Imagen 41" descr="Icono&#10;&#10;El contenido generado por IA puede ser incorrecto.">
            <a:extLst>
              <a:ext uri="{FF2B5EF4-FFF2-40B4-BE49-F238E27FC236}">
                <a16:creationId xmlns:a16="http://schemas.microsoft.com/office/drawing/2014/main" id="{61E18D38-2DA9-4337-0216-6B1D777B85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19" y="2180779"/>
            <a:ext cx="445288" cy="534987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59858E24-1A70-B1C3-4CBA-8345863BD0EC}"/>
              </a:ext>
            </a:extLst>
          </p:cNvPr>
          <p:cNvSpPr txBox="1"/>
          <p:nvPr/>
        </p:nvSpPr>
        <p:spPr>
          <a:xfrm>
            <a:off x="3059832" y="2239705"/>
            <a:ext cx="9530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22,9% cáncer pulmón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0C6BC48D-38C6-6EF3-1628-7FC921A7ACCD}"/>
              </a:ext>
            </a:extLst>
          </p:cNvPr>
          <p:cNvSpPr/>
          <p:nvPr/>
        </p:nvSpPr>
        <p:spPr>
          <a:xfrm>
            <a:off x="467544" y="2161826"/>
            <a:ext cx="3528392" cy="552354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CF249E26-2A86-7B5A-DE4C-55420D6F9760}"/>
              </a:ext>
            </a:extLst>
          </p:cNvPr>
          <p:cNvSpPr/>
          <p:nvPr/>
        </p:nvSpPr>
        <p:spPr>
          <a:xfrm>
            <a:off x="179512" y="3852096"/>
            <a:ext cx="1728192" cy="4961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Factores asociados a mortalidad a 30 días:</a:t>
            </a: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BB8FF1DE-D0AD-0E0E-876D-7F05B25913CA}"/>
              </a:ext>
            </a:extLst>
          </p:cNvPr>
          <p:cNvSpPr/>
          <p:nvPr/>
        </p:nvSpPr>
        <p:spPr>
          <a:xfrm>
            <a:off x="1907704" y="3866308"/>
            <a:ext cx="2592288" cy="4579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accent1">
                    <a:lumMod val="75000"/>
                  </a:schemeClr>
                </a:solidFill>
              </a:rPr>
              <a:t>Cáncer de mama, ginecológico y pulmón, histología de pulmón no células pequeñas y sexo femenino</a:t>
            </a:r>
          </a:p>
        </p:txBody>
      </p:sp>
      <p:sp>
        <p:nvSpPr>
          <p:cNvPr id="58" name="Rectángulo redondeado 57">
            <a:extLst>
              <a:ext uri="{FF2B5EF4-FFF2-40B4-BE49-F238E27FC236}">
                <a16:creationId xmlns:a16="http://schemas.microsoft.com/office/drawing/2014/main" id="{A760FC54-8777-E72B-4DFE-7FDF92301F71}"/>
              </a:ext>
            </a:extLst>
          </p:cNvPr>
          <p:cNvSpPr/>
          <p:nvPr/>
        </p:nvSpPr>
        <p:spPr>
          <a:xfrm>
            <a:off x="163681" y="4590395"/>
            <a:ext cx="2232248" cy="288031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CONCLUSIÓN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B2A12338-6C55-E028-C737-AA094CDD4CB8}"/>
              </a:ext>
            </a:extLst>
          </p:cNvPr>
          <p:cNvSpPr/>
          <p:nvPr/>
        </p:nvSpPr>
        <p:spPr>
          <a:xfrm>
            <a:off x="4644008" y="3852096"/>
            <a:ext cx="1728192" cy="4958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Factores asociados a mortalidad a 30 días:</a:t>
            </a: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BCE4EB50-FF84-DF34-FD64-FFCEC1030B2A}"/>
              </a:ext>
            </a:extLst>
          </p:cNvPr>
          <p:cNvSpPr/>
          <p:nvPr/>
        </p:nvSpPr>
        <p:spPr>
          <a:xfrm>
            <a:off x="6372200" y="3866308"/>
            <a:ext cx="2592288" cy="45796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accent2"/>
                </a:solidFill>
              </a:rPr>
              <a:t>Peor ECOG, histología epidermoide, sangrado intracraneal, y neoplasia en pulmón, páncreas o región cabeza y cuello</a:t>
            </a:r>
          </a:p>
        </p:txBody>
      </p:sp>
      <p:pic>
        <p:nvPicPr>
          <p:cNvPr id="63" name="Imagen 6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8F24558B-1331-8740-1FFC-3186FB58E2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434" y="1449827"/>
            <a:ext cx="1780876" cy="533311"/>
          </a:xfrm>
          <a:prstGeom prst="rect">
            <a:avLst/>
          </a:prstGeom>
        </p:spPr>
      </p:pic>
      <p:sp>
        <p:nvSpPr>
          <p:cNvPr id="64" name="CuadroTexto 63">
            <a:extLst>
              <a:ext uri="{FF2B5EF4-FFF2-40B4-BE49-F238E27FC236}">
                <a16:creationId xmlns:a16="http://schemas.microsoft.com/office/drawing/2014/main" id="{62E7534C-FC62-425A-2AE9-2880F15D61CD}"/>
              </a:ext>
            </a:extLst>
          </p:cNvPr>
          <p:cNvSpPr txBox="1"/>
          <p:nvPr/>
        </p:nvSpPr>
        <p:spPr>
          <a:xfrm>
            <a:off x="5657974" y="2715766"/>
            <a:ext cx="3312955" cy="108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2"/>
                </a:solidFill>
              </a:rPr>
              <a:t>Reducción de dosis </a:t>
            </a:r>
            <a:r>
              <a:rPr lang="es-ES" sz="1100" dirty="0"/>
              <a:t>en </a:t>
            </a:r>
            <a:r>
              <a:rPr lang="es-ES" sz="1100" dirty="0">
                <a:solidFill>
                  <a:schemeClr val="accent2"/>
                </a:solidFill>
              </a:rPr>
              <a:t>24,6%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2"/>
                </a:solidFill>
              </a:rPr>
              <a:t>Suspensión definitiva o temporal</a:t>
            </a:r>
            <a:r>
              <a:rPr lang="es-ES" sz="1100" dirty="0"/>
              <a:t> en </a:t>
            </a:r>
            <a:r>
              <a:rPr lang="es-ES" sz="1100" dirty="0">
                <a:solidFill>
                  <a:schemeClr val="accent2"/>
                </a:solidFill>
              </a:rPr>
              <a:t>20,4% </a:t>
            </a:r>
            <a:r>
              <a:rPr lang="es-ES" sz="1100" dirty="0"/>
              <a:t>y </a:t>
            </a:r>
            <a:r>
              <a:rPr lang="es-ES" sz="1100" dirty="0">
                <a:solidFill>
                  <a:schemeClr val="accent2"/>
                </a:solidFill>
              </a:rPr>
              <a:t>16,2%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accent2"/>
                </a:solidFill>
              </a:rPr>
              <a:t>Cambio y reducción</a:t>
            </a:r>
            <a:r>
              <a:rPr lang="es-ES" sz="1100" dirty="0"/>
              <a:t> de anticoagulante en </a:t>
            </a:r>
            <a:r>
              <a:rPr lang="es-ES" sz="1100" dirty="0">
                <a:solidFill>
                  <a:schemeClr val="accent2"/>
                </a:solidFill>
              </a:rPr>
              <a:t>13,4%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100" dirty="0"/>
              <a:t>Determinación de niveles de </a:t>
            </a:r>
            <a:r>
              <a:rPr lang="es-ES" sz="1100" dirty="0">
                <a:solidFill>
                  <a:schemeClr val="accent2"/>
                </a:solidFill>
              </a:rPr>
              <a:t>anti-</a:t>
            </a:r>
            <a:r>
              <a:rPr lang="es-ES" sz="1100" dirty="0" err="1">
                <a:solidFill>
                  <a:schemeClr val="accent2"/>
                </a:solidFill>
              </a:rPr>
              <a:t>Xa</a:t>
            </a:r>
            <a:r>
              <a:rPr lang="es-ES" sz="1100" dirty="0"/>
              <a:t> en </a:t>
            </a:r>
            <a:r>
              <a:rPr lang="es-ES" sz="1100" dirty="0">
                <a:solidFill>
                  <a:schemeClr val="accent2"/>
                </a:solidFill>
              </a:rPr>
              <a:t>16,2%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83CAFDAB-9927-FCDC-20E8-154AEDE21D7C}"/>
              </a:ext>
            </a:extLst>
          </p:cNvPr>
          <p:cNvSpPr txBox="1"/>
          <p:nvPr/>
        </p:nvSpPr>
        <p:spPr>
          <a:xfrm>
            <a:off x="4644008" y="2915347"/>
            <a:ext cx="8313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/>
              <a:t>Manejo de la HCR</a:t>
            </a:r>
          </a:p>
        </p:txBody>
      </p:sp>
      <p:sp>
        <p:nvSpPr>
          <p:cNvPr id="68" name="Abrir llave 67">
            <a:extLst>
              <a:ext uri="{FF2B5EF4-FFF2-40B4-BE49-F238E27FC236}">
                <a16:creationId xmlns:a16="http://schemas.microsoft.com/office/drawing/2014/main" id="{B47869DC-0572-DFAA-9F0B-80AAD58DB9B5}"/>
              </a:ext>
            </a:extLst>
          </p:cNvPr>
          <p:cNvSpPr/>
          <p:nvPr/>
        </p:nvSpPr>
        <p:spPr>
          <a:xfrm>
            <a:off x="5490726" y="2823373"/>
            <a:ext cx="165724" cy="957656"/>
          </a:xfrm>
          <a:prstGeom prst="lef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9B9A344F-123D-70DD-CC07-AD65599514D5}"/>
              </a:ext>
            </a:extLst>
          </p:cNvPr>
          <p:cNvSpPr txBox="1"/>
          <p:nvPr/>
        </p:nvSpPr>
        <p:spPr>
          <a:xfrm>
            <a:off x="6389948" y="1346027"/>
            <a:ext cx="97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solidFill>
                  <a:schemeClr val="accent2"/>
                </a:solidFill>
              </a:rPr>
              <a:t>142 HCR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39360686-8ECF-7569-C9EE-386469F15D6C}"/>
              </a:ext>
            </a:extLst>
          </p:cNvPr>
          <p:cNvSpPr txBox="1"/>
          <p:nvPr/>
        </p:nvSpPr>
        <p:spPr>
          <a:xfrm>
            <a:off x="6228184" y="1635646"/>
            <a:ext cx="1152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dirty="0"/>
              <a:t>75 HCR</a:t>
            </a:r>
            <a:br>
              <a:rPr lang="es-ES" sz="1100" dirty="0"/>
            </a:br>
            <a:r>
              <a:rPr lang="es-ES" sz="1100" dirty="0"/>
              <a:t>mayores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F1562989-4AB7-8CCD-D4D1-0C65C8D81972}"/>
              </a:ext>
            </a:extLst>
          </p:cNvPr>
          <p:cNvSpPr txBox="1"/>
          <p:nvPr/>
        </p:nvSpPr>
        <p:spPr>
          <a:xfrm>
            <a:off x="7751620" y="1430733"/>
            <a:ext cx="1224136" cy="60016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/>
              <a:t>Mortalidad…</a:t>
            </a:r>
          </a:p>
          <a:p>
            <a:r>
              <a:rPr lang="es-ES" sz="1100" dirty="0"/>
              <a:t>· a </a:t>
            </a:r>
            <a:r>
              <a:rPr lang="es-ES" sz="1100" dirty="0">
                <a:solidFill>
                  <a:schemeClr val="accent2"/>
                </a:solidFill>
              </a:rPr>
              <a:t>7</a:t>
            </a:r>
            <a:r>
              <a:rPr lang="es-ES" sz="1100" dirty="0"/>
              <a:t> días: </a:t>
            </a:r>
            <a:r>
              <a:rPr lang="es-ES" sz="1100" dirty="0">
                <a:solidFill>
                  <a:schemeClr val="accent2"/>
                </a:solidFill>
              </a:rPr>
              <a:t>15,5%</a:t>
            </a:r>
          </a:p>
          <a:p>
            <a:r>
              <a:rPr lang="es-ES" sz="1100" dirty="0"/>
              <a:t>· a </a:t>
            </a:r>
            <a:r>
              <a:rPr lang="es-ES" sz="1100" dirty="0">
                <a:solidFill>
                  <a:schemeClr val="accent2"/>
                </a:solidFill>
              </a:rPr>
              <a:t>30</a:t>
            </a:r>
            <a:r>
              <a:rPr lang="es-ES" sz="1100" dirty="0"/>
              <a:t> días: </a:t>
            </a:r>
            <a:r>
              <a:rPr lang="es-ES" sz="1100" dirty="0">
                <a:solidFill>
                  <a:schemeClr val="accent2"/>
                </a:solidFill>
              </a:rPr>
              <a:t>21,8%</a:t>
            </a:r>
          </a:p>
        </p:txBody>
      </p:sp>
      <p:sp>
        <p:nvSpPr>
          <p:cNvPr id="72" name="Flecha en U 71">
            <a:extLst>
              <a:ext uri="{FF2B5EF4-FFF2-40B4-BE49-F238E27FC236}">
                <a16:creationId xmlns:a16="http://schemas.microsoft.com/office/drawing/2014/main" id="{760CC488-4C80-FB79-6E4E-EA4FD65199BB}"/>
              </a:ext>
            </a:extLst>
          </p:cNvPr>
          <p:cNvSpPr/>
          <p:nvPr/>
        </p:nvSpPr>
        <p:spPr>
          <a:xfrm rot="5400000">
            <a:off x="7213465" y="1625363"/>
            <a:ext cx="414687" cy="207037"/>
          </a:xfrm>
          <a:prstGeom prst="utur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76" name="Imagen 75" descr="Icono&#10;&#10;El contenido generado por IA puede ser incorrecto.">
            <a:extLst>
              <a:ext uri="{FF2B5EF4-FFF2-40B4-BE49-F238E27FC236}">
                <a16:creationId xmlns:a16="http://schemas.microsoft.com/office/drawing/2014/main" id="{C1E82EFC-397D-69A3-042B-793E6C54E8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960" y="2111789"/>
            <a:ext cx="620449" cy="603977"/>
          </a:xfrm>
          <a:prstGeom prst="rect">
            <a:avLst/>
          </a:prstGeom>
        </p:spPr>
      </p:pic>
      <p:sp>
        <p:nvSpPr>
          <p:cNvPr id="77" name="CuadroTexto 76">
            <a:extLst>
              <a:ext uri="{FF2B5EF4-FFF2-40B4-BE49-F238E27FC236}">
                <a16:creationId xmlns:a16="http://schemas.microsoft.com/office/drawing/2014/main" id="{DE9FA02D-5B17-9D44-A84B-96A7D2B92B7F}"/>
              </a:ext>
            </a:extLst>
          </p:cNvPr>
          <p:cNvSpPr txBox="1"/>
          <p:nvPr/>
        </p:nvSpPr>
        <p:spPr>
          <a:xfrm>
            <a:off x="5278031" y="2181858"/>
            <a:ext cx="10221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Tumor vesical </a:t>
            </a:r>
            <a:br>
              <a:rPr lang="es-ES" sz="1100" dirty="0"/>
            </a:br>
            <a:r>
              <a:rPr lang="es-ES" sz="1100" dirty="0"/>
              <a:t>(10,8%)</a:t>
            </a: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071F1C53-C1A5-D920-ED7F-9F84F476308B}"/>
              </a:ext>
            </a:extLst>
          </p:cNvPr>
          <p:cNvSpPr txBox="1"/>
          <p:nvPr/>
        </p:nvSpPr>
        <p:spPr>
          <a:xfrm>
            <a:off x="6444208" y="2103617"/>
            <a:ext cx="10779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dirty="0"/>
              <a:t>Localizaciones más comunes de sangrado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4DDE6E33-81F3-2B45-79E2-A49C41BEA428}"/>
              </a:ext>
            </a:extLst>
          </p:cNvPr>
          <p:cNvSpPr txBox="1"/>
          <p:nvPr/>
        </p:nvSpPr>
        <p:spPr>
          <a:xfrm>
            <a:off x="7452320" y="2108774"/>
            <a:ext cx="16536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· Hematuria </a:t>
            </a:r>
            <a:r>
              <a:rPr lang="es-ES" sz="1100" dirty="0">
                <a:sym typeface="Wingdings" pitchFamily="2" charset="2"/>
              </a:rPr>
              <a:t> 21,8%</a:t>
            </a:r>
          </a:p>
          <a:p>
            <a:endParaRPr lang="es-ES" sz="1100" dirty="0"/>
          </a:p>
          <a:p>
            <a:r>
              <a:rPr lang="es-ES" sz="1100" dirty="0"/>
              <a:t>· HDB </a:t>
            </a:r>
            <a:r>
              <a:rPr lang="es-ES" sz="1100" dirty="0">
                <a:sym typeface="Wingdings" pitchFamily="2" charset="2"/>
              </a:rPr>
              <a:t> 16,9%</a:t>
            </a:r>
            <a:endParaRPr lang="es-ES" sz="1100" dirty="0"/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20FD15E9-CA86-0C3E-6D14-DA96687563AB}"/>
              </a:ext>
            </a:extLst>
          </p:cNvPr>
          <p:cNvSpPr/>
          <p:nvPr/>
        </p:nvSpPr>
        <p:spPr>
          <a:xfrm>
            <a:off x="4716015" y="2070898"/>
            <a:ext cx="4254909" cy="652573"/>
          </a:xfrm>
          <a:prstGeom prst="rect">
            <a:avLst/>
          </a:prstGeom>
          <a:noFill/>
          <a:ln w="127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DA48620E-CD30-9FB6-0AF2-B6CB8222CC58}"/>
              </a:ext>
            </a:extLst>
          </p:cNvPr>
          <p:cNvCxnSpPr/>
          <p:nvPr/>
        </p:nvCxnSpPr>
        <p:spPr>
          <a:xfrm>
            <a:off x="7521783" y="2139702"/>
            <a:ext cx="0" cy="53340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8" name="CuadroTexto 87">
            <a:extLst>
              <a:ext uri="{FF2B5EF4-FFF2-40B4-BE49-F238E27FC236}">
                <a16:creationId xmlns:a16="http://schemas.microsoft.com/office/drawing/2014/main" id="{DB0BF2BC-D6D9-A333-5A15-BED130C11395}"/>
              </a:ext>
            </a:extLst>
          </p:cNvPr>
          <p:cNvSpPr txBox="1"/>
          <p:nvPr/>
        </p:nvSpPr>
        <p:spPr>
          <a:xfrm>
            <a:off x="2382150" y="4390903"/>
            <a:ext cx="5934266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ES_tradn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· El manejo de las </a:t>
            </a:r>
            <a:r>
              <a:rPr lang="es-ES_tradnl" sz="1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ETVr</a:t>
            </a:r>
            <a:r>
              <a:rPr lang="es-ES_tradn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las HCR es </a:t>
            </a:r>
            <a:r>
              <a:rPr lang="es-ES_tradnl" sz="1100" dirty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heterogéneo</a:t>
            </a:r>
            <a:r>
              <a:rPr lang="es-ES_tradn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se asocia con una </a:t>
            </a:r>
            <a:r>
              <a:rPr lang="es-ES_tradnl" sz="1100" dirty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mortalidad a 30 días elevada</a:t>
            </a:r>
            <a:r>
              <a:rPr lang="es-ES_tradn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siendo </a:t>
            </a:r>
            <a:r>
              <a:rPr lang="es-ES_tradnl" sz="1100" dirty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superior en las HCR.</a:t>
            </a:r>
          </a:p>
          <a:p>
            <a:pPr algn="just"/>
            <a:r>
              <a:rPr lang="es-ES_tradnl" sz="1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· </a:t>
            </a:r>
            <a:r>
              <a:rPr lang="es-ES_tradnl" sz="1100" dirty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identificación de variables asociadas a mortalidad nos puede ayudar a tomar decisiones</a:t>
            </a:r>
            <a:r>
              <a:rPr lang="es-ES_tradnl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sobre la intensidad de la anticoagulación y la valoración de otros tratamientos alternativos</a:t>
            </a:r>
            <a:r>
              <a:rPr lang="es-E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s-ES" sz="11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445</Words>
  <Application>Microsoft Macintosh PowerPoint</Application>
  <PresentationFormat>Presentación en pantalla (16:9)</PresentationFormat>
  <Paragraphs>58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Victor Garcia</cp:lastModifiedBy>
  <cp:revision>40</cp:revision>
  <dcterms:created xsi:type="dcterms:W3CDTF">2024-02-05T13:08:18Z</dcterms:created>
  <dcterms:modified xsi:type="dcterms:W3CDTF">2025-02-23T15:30:51Z</dcterms:modified>
</cp:coreProperties>
</file>