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88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37"/>
  </p:normalViewPr>
  <p:slideViewPr>
    <p:cSldViewPr>
      <p:cViewPr varScale="1">
        <p:scale>
          <a:sx n="103" d="100"/>
          <a:sy n="103" d="100"/>
        </p:scale>
        <p:origin x="874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Hoja1!$B$2</c:f>
              <c:strCache>
                <c:ptCount val="1"/>
                <c:pt idx="0">
                  <c:v>TEP ambulatorios</c:v>
                </c:pt>
              </c:strCache>
            </c:strRef>
          </c:tx>
          <c:spPr>
            <a:solidFill>
              <a:schemeClr val="tx2">
                <a:lumMod val="25000"/>
                <a:lumOff val="75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Hoja1!$A$3:$A$7</c:f>
              <c:strCache>
                <c:ptCount val="5"/>
                <c:pt idx="0">
                  <c:v>Cáncer</c:v>
                </c:pt>
                <c:pt idx="1">
                  <c:v>TEP alto riesgo</c:v>
                </c:pt>
                <c:pt idx="2">
                  <c:v>TEP riesgo intermedio - bajo</c:v>
                </c:pt>
                <c:pt idx="3">
                  <c:v>UCI</c:v>
                </c:pt>
                <c:pt idx="4">
                  <c:v>Mortalidad intrahospitalaria</c:v>
                </c:pt>
              </c:strCache>
            </c:strRef>
          </c:cat>
          <c:val>
            <c:numRef>
              <c:f>Hoja1!$B$3:$B$7</c:f>
              <c:numCache>
                <c:formatCode>0.00%</c:formatCode>
                <c:ptCount val="5"/>
                <c:pt idx="0">
                  <c:v>0.27900000000000003</c:v>
                </c:pt>
                <c:pt idx="1">
                  <c:v>5.1999999999999998E-2</c:v>
                </c:pt>
                <c:pt idx="2">
                  <c:v>0.56899999999999995</c:v>
                </c:pt>
                <c:pt idx="3">
                  <c:v>0.11799999999999999</c:v>
                </c:pt>
                <c:pt idx="4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BE-4758-A1B1-7DE464C40DB3}"/>
            </c:ext>
          </c:extLst>
        </c:ser>
        <c:ser>
          <c:idx val="1"/>
          <c:order val="1"/>
          <c:tx>
            <c:strRef>
              <c:f>Hoja1!$C$2</c:f>
              <c:strCache>
                <c:ptCount val="1"/>
                <c:pt idx="0">
                  <c:v>TEP hospitalarios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Hoja1!$A$3:$A$7</c:f>
              <c:strCache>
                <c:ptCount val="5"/>
                <c:pt idx="0">
                  <c:v>Cáncer</c:v>
                </c:pt>
                <c:pt idx="1">
                  <c:v>TEP alto riesgo</c:v>
                </c:pt>
                <c:pt idx="2">
                  <c:v>TEP riesgo intermedio - bajo</c:v>
                </c:pt>
                <c:pt idx="3">
                  <c:v>UCI</c:v>
                </c:pt>
                <c:pt idx="4">
                  <c:v>Mortalidad intrahospitalaria</c:v>
                </c:pt>
              </c:strCache>
            </c:strRef>
          </c:cat>
          <c:val>
            <c:numRef>
              <c:f>Hoja1!$C$3:$C$7</c:f>
              <c:numCache>
                <c:formatCode>0.00%</c:formatCode>
                <c:ptCount val="5"/>
                <c:pt idx="0">
                  <c:v>0.372</c:v>
                </c:pt>
                <c:pt idx="1">
                  <c:v>8.8999999999999996E-2</c:v>
                </c:pt>
                <c:pt idx="2">
                  <c:v>0.70599999999999996</c:v>
                </c:pt>
                <c:pt idx="3">
                  <c:v>0.245</c:v>
                </c:pt>
                <c:pt idx="4" formatCode="0%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BE-4758-A1B1-7DE464C40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6114416"/>
        <c:axId val="96114896"/>
      </c:barChart>
      <c:catAx>
        <c:axId val="96114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6114896"/>
        <c:crosses val="autoZero"/>
        <c:auto val="1"/>
        <c:lblAlgn val="ctr"/>
        <c:lblOffset val="100"/>
        <c:noMultiLvlLbl val="0"/>
      </c:catAx>
      <c:valAx>
        <c:axId val="96114896"/>
        <c:scaling>
          <c:orientation val="minMax"/>
        </c:scaling>
        <c:delete val="0"/>
        <c:axPos val="b"/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9611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0C27B0-62C9-4F88-B79C-BE8628A2CD6E}" type="datetimeFigureOut">
              <a:rPr lang="es-ES" smtClean="0"/>
              <a:t>20/02/2025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7954E-D618-4AC2-8C96-7A648E5B95F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8457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20/02/2025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E60A66F3-B442-44FE-C62E-488F1C92DE21}"/>
              </a:ext>
            </a:extLst>
          </p:cNvPr>
          <p:cNvSpPr/>
          <p:nvPr/>
        </p:nvSpPr>
        <p:spPr>
          <a:xfrm>
            <a:off x="1835696" y="0"/>
            <a:ext cx="7308304" cy="127560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8CF6FA3-60E2-2050-ECE6-CAAE4084FB6D}"/>
              </a:ext>
            </a:extLst>
          </p:cNvPr>
          <p:cNvSpPr txBox="1"/>
          <p:nvPr/>
        </p:nvSpPr>
        <p:spPr>
          <a:xfrm>
            <a:off x="1547664" y="-11543"/>
            <a:ext cx="7524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Validación de algoritmos de la 10ª Clasificación Internacional de Enfermedades (CIE-10) para la identificación precisa del tromboembolismo pulmonar.</a:t>
            </a:r>
            <a:endParaRPr lang="es-ES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DA6F7CE-7532-E0E4-35E9-0E2C28CDFF56}"/>
              </a:ext>
            </a:extLst>
          </p:cNvPr>
          <p:cNvSpPr txBox="1"/>
          <p:nvPr/>
        </p:nvSpPr>
        <p:spPr>
          <a:xfrm>
            <a:off x="1818599" y="784829"/>
            <a:ext cx="5909695" cy="8079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5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C. Rosa Linares</a:t>
            </a:r>
            <a:r>
              <a:rPr lang="es-ES" sz="950" i="1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95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 López Ruz</a:t>
            </a:r>
            <a:r>
              <a:rPr lang="es-ES" sz="950" i="1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95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M. Barca Hernando</a:t>
            </a:r>
            <a:r>
              <a:rPr lang="es-ES" sz="950" i="1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95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V. García García</a:t>
            </a:r>
            <a:r>
              <a:rPr lang="es-ES" sz="950" i="1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95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David Gutiérrez Campos</a:t>
            </a:r>
            <a:r>
              <a:rPr lang="es-ES" sz="950" i="1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s-ES" sz="95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L. Jara Palomares</a:t>
            </a:r>
            <a:r>
              <a:rPr lang="es-ES" sz="950" i="1" kern="100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1,2</a:t>
            </a:r>
            <a:endParaRPr lang="es-ES" sz="95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95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Unidad Médico-Quirúrgica de Enfermedades Respiratorias, Hospital Virgen del Rocío (Sevilla).</a:t>
            </a:r>
            <a:endParaRPr lang="es-ES" sz="95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950" i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Centro de Investigación Biomédica en Red de Enfermedades Respiratorias, Instituto de Salud Carlos III (Madrid).</a:t>
            </a:r>
            <a:r>
              <a:rPr lang="es-ES" sz="950" i="1" kern="100" dirty="0">
                <a:solidFill>
                  <a:schemeClr val="bg1"/>
                </a:solidFill>
                <a:effectLst/>
                <a:latin typeface="PalatinoLinotype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sz="95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dirty="0"/>
          </a:p>
        </p:txBody>
      </p:sp>
      <p:pic>
        <p:nvPicPr>
          <p:cNvPr id="9" name="Imagen 8" descr="Imagen que contiene objeto, reloj&#10;&#10;El contenido generado por IA puede ser incorrecto.">
            <a:extLst>
              <a:ext uri="{FF2B5EF4-FFF2-40B4-BE49-F238E27FC236}">
                <a16:creationId xmlns:a16="http://schemas.microsoft.com/office/drawing/2014/main" id="{3CB7C7C3-93CF-42C0-8BE4-36AB11D1FA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89" y="467693"/>
            <a:ext cx="1090301" cy="807913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76CAC9E-11E6-D61B-2691-95A190557C0D}"/>
              </a:ext>
            </a:extLst>
          </p:cNvPr>
          <p:cNvSpPr/>
          <p:nvPr/>
        </p:nvSpPr>
        <p:spPr>
          <a:xfrm>
            <a:off x="0" y="1275606"/>
            <a:ext cx="9144000" cy="122413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D53C651-AB2B-C87B-4F7D-4C6877FBDD94}"/>
              </a:ext>
            </a:extLst>
          </p:cNvPr>
          <p:cNvSpPr txBox="1"/>
          <p:nvPr/>
        </p:nvSpPr>
        <p:spPr>
          <a:xfrm>
            <a:off x="-23543" y="1220144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0870E94-87F4-37F0-1981-15C3006308AF}"/>
              </a:ext>
            </a:extLst>
          </p:cNvPr>
          <p:cNvSpPr txBox="1"/>
          <p:nvPr/>
        </p:nvSpPr>
        <p:spPr>
          <a:xfrm>
            <a:off x="107504" y="1529521"/>
            <a:ext cx="89644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Muchas investigaciones sobre el tromboembolismo pulmonar (TEP) utilizan los códigos de la Clasificación Internacional de Enfermedades, 10ª Revisión (CIE-10) para analizar bases de datos electrónicas. </a:t>
            </a:r>
          </a:p>
          <a:p>
            <a:pPr algn="just"/>
            <a:r>
              <a:rPr lang="es-E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Sin embargo, su validez sigue siendo incierta, especialmente en la diferenciación entre TEP diagnosticado durante la hospitalización (diagnóstico secundario) y TEP como motivo principal de ingreso (diagnóstico primario).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E572DD7-5BE3-CA09-5E76-D679AE33811A}"/>
              </a:ext>
            </a:extLst>
          </p:cNvPr>
          <p:cNvSpPr txBox="1"/>
          <p:nvPr/>
        </p:nvSpPr>
        <p:spPr>
          <a:xfrm>
            <a:off x="0" y="2527114"/>
            <a:ext cx="13539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  <a:endParaRPr lang="es-E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2C035A9-D2ED-FCBB-50DC-3C9CB179D270}"/>
              </a:ext>
            </a:extLst>
          </p:cNvPr>
          <p:cNvSpPr txBox="1"/>
          <p:nvPr/>
        </p:nvSpPr>
        <p:spPr>
          <a:xfrm>
            <a:off x="88571" y="2913680"/>
            <a:ext cx="43204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s-ES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alidar el algoritmo de adjudicación de TEP en nuestro centro de acuerdo con</a:t>
            </a:r>
            <a:r>
              <a:rPr lang="es-ES" sz="1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CIE-10</a:t>
            </a:r>
            <a:r>
              <a:rPr lang="es-ES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indent="-342900" algn="just">
              <a:buAutoNum type="arabicParenR"/>
            </a:pPr>
            <a:r>
              <a:rPr lang="es-ES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Identificar eficientemente el TEP.</a:t>
            </a:r>
          </a:p>
          <a:p>
            <a:pPr marL="342900" indent="-342900" algn="just">
              <a:buAutoNum type="arabicParenR" startAt="2"/>
            </a:pPr>
            <a:r>
              <a:rPr lang="es-ES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Analizar la capacidad del algoritmo de discernir </a:t>
            </a:r>
          </a:p>
          <a:p>
            <a:pPr algn="ctr"/>
            <a:r>
              <a:rPr lang="es-ES" sz="1400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TEP ambulatorio </a:t>
            </a:r>
            <a:r>
              <a:rPr lang="es-ES" sz="14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vs. </a:t>
            </a:r>
            <a:r>
              <a:rPr lang="es-ES" sz="1400" kern="1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TEP durante la hospitalización</a:t>
            </a:r>
            <a:r>
              <a:rPr lang="es-ES" sz="14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400" kern="1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es-ES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es-ES" sz="1400" kern="1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Comparar </a:t>
            </a:r>
            <a:r>
              <a:rPr lang="es-ES" sz="1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las características demográficas, clínicas y mortalidad intrahospitalaria en ambos grupos de pacientes. </a:t>
            </a:r>
            <a:endParaRPr lang="es-ES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7B6602E-7FA0-5023-6D02-32CC0B58DCCE}"/>
              </a:ext>
            </a:extLst>
          </p:cNvPr>
          <p:cNvSpPr txBox="1"/>
          <p:nvPr/>
        </p:nvSpPr>
        <p:spPr>
          <a:xfrm>
            <a:off x="4578118" y="2517666"/>
            <a:ext cx="12293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MÉTODOS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A2FE215-4A8E-5195-0370-05AB3DA5FB83}"/>
              </a:ext>
            </a:extLst>
          </p:cNvPr>
          <p:cNvSpPr txBox="1"/>
          <p:nvPr/>
        </p:nvSpPr>
        <p:spPr>
          <a:xfrm>
            <a:off x="4573188" y="2794527"/>
            <a:ext cx="450747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Estudio retrospectivo </a:t>
            </a:r>
            <a:endParaRPr lang="es-ES" sz="14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s-E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Protocolo predefinido con </a:t>
            </a:r>
            <a:r>
              <a:rPr lang="es-ES" sz="1400" b="1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códigos CIE-10</a:t>
            </a:r>
            <a:r>
              <a:rPr lang="es-ES" sz="1400" dirty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E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para </a:t>
            </a:r>
          </a:p>
          <a:p>
            <a:pPr algn="ctr"/>
            <a:r>
              <a:rPr lang="es-ES" sz="1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TEP principal y secundario</a:t>
            </a:r>
            <a:endParaRPr lang="es-ES" sz="1400" i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1" name="Gráfico 52" descr="Calendario con relleno sólido">
            <a:extLst>
              <a:ext uri="{FF2B5EF4-FFF2-40B4-BE49-F238E27FC236}">
                <a16:creationId xmlns:a16="http://schemas.microsoft.com/office/drawing/2014/main" id="{0821ECD0-A70B-98B2-F61F-E6EB1C23FB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25410" y="3408247"/>
            <a:ext cx="494117" cy="494117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2452A801-186C-789D-F399-A04AAF8D6877}"/>
              </a:ext>
            </a:extLst>
          </p:cNvPr>
          <p:cNvSpPr txBox="1"/>
          <p:nvPr/>
        </p:nvSpPr>
        <p:spPr>
          <a:xfrm>
            <a:off x="5512332" y="3520691"/>
            <a:ext cx="20113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>
                <a:latin typeface="Abadi Extra Light" panose="020B0204020104020204" pitchFamily="34" charset="0"/>
              </a:rPr>
              <a:t>junio 2021 – enero 2024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F4789B32-9C5F-79C3-2A7D-C65CFA3422F3}"/>
              </a:ext>
            </a:extLst>
          </p:cNvPr>
          <p:cNvSpPr txBox="1"/>
          <p:nvPr/>
        </p:nvSpPr>
        <p:spPr>
          <a:xfrm>
            <a:off x="4688129" y="3777302"/>
            <a:ext cx="44959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s-ES" sz="1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La p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recisión de los códigos CIE-10 se comparó con la adjudicación realizada tras la revisión de todos los casos por facultativos independientes</a:t>
            </a:r>
            <a:endParaRPr lang="es-E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EE88D41-7937-54A4-DEEF-97548B0D27BC}"/>
              </a:ext>
            </a:extLst>
          </p:cNvPr>
          <p:cNvSpPr txBox="1"/>
          <p:nvPr/>
        </p:nvSpPr>
        <p:spPr>
          <a:xfrm>
            <a:off x="5309828" y="4507714"/>
            <a:ext cx="4233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latin typeface="Abadi Extra Light" panose="020B0204020104020204" pitchFamily="34" charset="0"/>
              </a:rPr>
              <a:t>Sensibilidad (S)     Valor predictivo positivo (VPP) </a:t>
            </a:r>
          </a:p>
          <a:p>
            <a:pPr algn="just"/>
            <a:r>
              <a:rPr lang="es-ES" sz="1400" dirty="0">
                <a:latin typeface="Abadi Extra Light" panose="020B0204020104020204" pitchFamily="34" charset="0"/>
              </a:rPr>
              <a:t>Especificidad (E)   Valor predictivo negativo (VPN)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7B57DA09-4949-611B-FEC7-543787EB26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829" y="4522803"/>
            <a:ext cx="494117" cy="494117"/>
          </a:xfrm>
          <a:prstGeom prst="rect">
            <a:avLst/>
          </a:prstGeom>
        </p:spPr>
      </p:pic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673170F4-3249-F1D5-FF1B-8E760656D642}"/>
              </a:ext>
            </a:extLst>
          </p:cNvPr>
          <p:cNvCxnSpPr/>
          <p:nvPr/>
        </p:nvCxnSpPr>
        <p:spPr>
          <a:xfrm>
            <a:off x="4555441" y="2499742"/>
            <a:ext cx="0" cy="2643758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496EC986-15DF-FBDF-706B-B0EE79CA828F}"/>
              </a:ext>
            </a:extLst>
          </p:cNvPr>
          <p:cNvSpPr txBox="1"/>
          <p:nvPr/>
        </p:nvSpPr>
        <p:spPr>
          <a:xfrm>
            <a:off x="3767849" y="401579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endParaRPr lang="es-E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CD6C286-4299-AAF3-A258-48F7AC22551E}"/>
              </a:ext>
            </a:extLst>
          </p:cNvPr>
          <p:cNvSpPr txBox="1"/>
          <p:nvPr/>
        </p:nvSpPr>
        <p:spPr>
          <a:xfrm>
            <a:off x="649580" y="4355293"/>
            <a:ext cx="7669360" cy="7386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 forma global, los códigos CIE de TEP muestran un </a:t>
            </a:r>
            <a:r>
              <a:rPr lang="es-E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VPP excelente </a:t>
            </a:r>
            <a:r>
              <a:rPr lang="es-E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y una </a:t>
            </a:r>
            <a:r>
              <a:rPr lang="es-ES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elevada S</a:t>
            </a:r>
            <a:r>
              <a:rPr lang="es-ES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con valores similares para identificar TEP durante la hospitalización. Sin embargo, la S para identificar TEP ambulatorios es baja.</a:t>
            </a:r>
            <a:endParaRPr lang="es-ES" sz="140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409E216-92ED-FC95-09B7-9966FCBC2A55}"/>
              </a:ext>
            </a:extLst>
          </p:cNvPr>
          <p:cNvSpPr txBox="1"/>
          <p:nvPr/>
        </p:nvSpPr>
        <p:spPr>
          <a:xfrm>
            <a:off x="3712029" y="676195"/>
            <a:ext cx="1710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065AA6E-3981-2410-9391-D7545FD20E80}"/>
              </a:ext>
            </a:extLst>
          </p:cNvPr>
          <p:cNvSpPr txBox="1"/>
          <p:nvPr/>
        </p:nvSpPr>
        <p:spPr>
          <a:xfrm>
            <a:off x="1259632" y="0"/>
            <a:ext cx="79125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bg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Validación de algoritmos de la 10ª Clasificación Internacional de Enfermedades (CIE-10) para la identificación precisa del tromboembolismo pulmonar</a:t>
            </a:r>
            <a:r>
              <a:rPr lang="es-ES" sz="1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s-ES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" name="Imagen 12" descr="Imagen que contiene objeto, reloj&#10;&#10;El contenido generado por IA puede ser incorrecto.">
            <a:extLst>
              <a:ext uri="{FF2B5EF4-FFF2-40B4-BE49-F238E27FC236}">
                <a16:creationId xmlns:a16="http://schemas.microsoft.com/office/drawing/2014/main" id="{ABC73649-6E31-D4DC-52B6-4FB86788AB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102" y="3962290"/>
            <a:ext cx="879108" cy="651419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6C69AFC0-2274-50B5-1FE3-A0803F5BF24C}"/>
              </a:ext>
            </a:extLst>
          </p:cNvPr>
          <p:cNvSpPr txBox="1"/>
          <p:nvPr/>
        </p:nvSpPr>
        <p:spPr>
          <a:xfrm>
            <a:off x="96608" y="1315472"/>
            <a:ext cx="61926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Código I-26 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(embolia pulmonar) 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1055 pacientes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s-ES" dirty="0"/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DA8FAAE5-940B-DCC7-7D41-FA803A1ED1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105462"/>
              </p:ext>
            </p:extLst>
          </p:nvPr>
        </p:nvGraphicFramePr>
        <p:xfrm>
          <a:off x="187447" y="2001476"/>
          <a:ext cx="4218780" cy="13127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8681">
                  <a:extLst>
                    <a:ext uri="{9D8B030D-6E8A-4147-A177-3AD203B41FA5}">
                      <a16:colId xmlns:a16="http://schemas.microsoft.com/office/drawing/2014/main" val="348544989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81891118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317963555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3119289471"/>
                    </a:ext>
                  </a:extLst>
                </a:gridCol>
                <a:gridCol w="725883">
                  <a:extLst>
                    <a:ext uri="{9D8B030D-6E8A-4147-A177-3AD203B41FA5}">
                      <a16:colId xmlns:a16="http://schemas.microsoft.com/office/drawing/2014/main" val="2760594189"/>
                    </a:ext>
                  </a:extLst>
                </a:gridCol>
              </a:tblGrid>
              <a:tr h="124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u="none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S, %</a:t>
                      </a:r>
                      <a:endParaRPr lang="es-ES" sz="1200" u="none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u="none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E, %</a:t>
                      </a:r>
                      <a:endParaRPr lang="es-ES" sz="1200" u="none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u="none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VPP, %</a:t>
                      </a:r>
                      <a:endParaRPr lang="es-ES" sz="1200" u="none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u="none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VPN, 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u="none" strike="noStrike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u="none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5972692"/>
                  </a:ext>
                </a:extLst>
              </a:tr>
              <a:tr h="3942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TEP ambulatorio (1º) 466 (49,2%)</a:t>
                      </a:r>
                      <a:endParaRPr lang="es-ES" sz="12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77,9%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89,1%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92,5%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70,2%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003238"/>
                  </a:ext>
                </a:extLst>
              </a:tr>
              <a:tr h="3942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TEP hospitalario (2º)  311 (32,8%)</a:t>
                      </a:r>
                      <a:endParaRPr lang="es-ES" sz="12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89,1%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77,9%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70,2%</a:t>
                      </a:r>
                      <a:endParaRPr lang="es-E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s-ES" sz="1200" kern="10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92,5%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135577"/>
                  </a:ext>
                </a:extLst>
              </a:tr>
            </a:tbl>
          </a:graphicData>
        </a:graphic>
      </p:graphicFrame>
      <p:pic>
        <p:nvPicPr>
          <p:cNvPr id="16" name="Gráfico 1080" descr="Niños contorno">
            <a:extLst>
              <a:ext uri="{FF2B5EF4-FFF2-40B4-BE49-F238E27FC236}">
                <a16:creationId xmlns:a16="http://schemas.microsoft.com/office/drawing/2014/main" id="{AFA30B19-734B-2901-BFFE-CEC18AB3D6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7488" y="1251066"/>
            <a:ext cx="432048" cy="432048"/>
          </a:xfrm>
          <a:prstGeom prst="rect">
            <a:avLst/>
          </a:prstGeom>
        </p:spPr>
      </p:pic>
      <p:sp>
        <p:nvSpPr>
          <p:cNvPr id="17" name="55 CuadroTexto">
            <a:extLst>
              <a:ext uri="{FF2B5EF4-FFF2-40B4-BE49-F238E27FC236}">
                <a16:creationId xmlns:a16="http://schemas.microsoft.com/office/drawing/2014/main" id="{53B19B5C-299D-B0DD-2E87-6DACE95514B2}"/>
              </a:ext>
            </a:extLst>
          </p:cNvPr>
          <p:cNvSpPr txBox="1"/>
          <p:nvPr/>
        </p:nvSpPr>
        <p:spPr>
          <a:xfrm>
            <a:off x="4986480" y="1205984"/>
            <a:ext cx="237626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Edad mediana 68 años </a:t>
            </a:r>
          </a:p>
          <a:p>
            <a:r>
              <a:rPr lang="es-ES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51,2% hombres</a:t>
            </a:r>
            <a:endParaRPr lang="es-E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A8870E3B-51D8-9F83-10B5-6D1487DF36C0}"/>
              </a:ext>
            </a:extLst>
          </p:cNvPr>
          <p:cNvCxnSpPr>
            <a:cxnSpLocks/>
          </p:cNvCxnSpPr>
          <p:nvPr/>
        </p:nvCxnSpPr>
        <p:spPr>
          <a:xfrm>
            <a:off x="6682920" y="1435989"/>
            <a:ext cx="556529" cy="0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134E3090-6835-E41A-FD8B-2546FDE32E4C}"/>
              </a:ext>
            </a:extLst>
          </p:cNvPr>
          <p:cNvSpPr txBox="1"/>
          <p:nvPr/>
        </p:nvSpPr>
        <p:spPr>
          <a:xfrm>
            <a:off x="7661784" y="1175206"/>
            <a:ext cx="129651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TEP</a:t>
            </a:r>
            <a:r>
              <a:rPr lang="es-E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947 (89,8%)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29E58FD9-072B-B6A2-68D9-E45F99E03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9888" y="1187965"/>
            <a:ext cx="494184" cy="494184"/>
          </a:xfrm>
          <a:prstGeom prst="rect">
            <a:avLst/>
          </a:prstGeom>
        </p:spPr>
      </p:pic>
      <p:graphicFrame>
        <p:nvGraphicFramePr>
          <p:cNvPr id="28" name="Gráfico 27">
            <a:extLst>
              <a:ext uri="{FF2B5EF4-FFF2-40B4-BE49-F238E27FC236}">
                <a16:creationId xmlns:a16="http://schemas.microsoft.com/office/drawing/2014/main" id="{39732B98-5197-E2F4-6065-F6F9FA20B9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308710"/>
              </p:ext>
            </p:extLst>
          </p:nvPr>
        </p:nvGraphicFramePr>
        <p:xfrm>
          <a:off x="4567488" y="1712556"/>
          <a:ext cx="4248472" cy="2310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34" name="28 Imagen" descr="logolargovacio.png">
            <a:extLst>
              <a:ext uri="{FF2B5EF4-FFF2-40B4-BE49-F238E27FC236}">
                <a16:creationId xmlns:a16="http://schemas.microsoft.com/office/drawing/2014/main" id="{5B1770AD-73BA-E7DE-6298-84FBB30C367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78539" y="146764"/>
            <a:ext cx="5783375" cy="5565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399</Words>
  <Application>Microsoft Office PowerPoint</Application>
  <PresentationFormat>Presentación en pantalla (16:9)</PresentationFormat>
  <Paragraphs>46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Abadi Extra Light</vt:lpstr>
      <vt:lpstr>Aptos</vt:lpstr>
      <vt:lpstr>Arial</vt:lpstr>
      <vt:lpstr>Calibri</vt:lpstr>
      <vt:lpstr>PalatinoLinotype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Carmen Rosa Linares</cp:lastModifiedBy>
  <cp:revision>21</cp:revision>
  <dcterms:created xsi:type="dcterms:W3CDTF">2024-02-05T13:08:18Z</dcterms:created>
  <dcterms:modified xsi:type="dcterms:W3CDTF">2025-02-20T18:03:10Z</dcterms:modified>
</cp:coreProperties>
</file>