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E88F"/>
    <a:srgbClr val="F3F5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39593E-1530-4830-BCF7-0DDDFF5A3EAB}" v="32" dt="2025-03-01T15:40:45.93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1134" autoAdjust="0"/>
    <p:restoredTop sz="94660"/>
  </p:normalViewPr>
  <p:slideViewPr>
    <p:cSldViewPr>
      <p:cViewPr varScale="1">
        <p:scale>
          <a:sx n="69" d="100"/>
          <a:sy n="69" d="100"/>
        </p:scale>
        <p:origin x="82" y="55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ía Simón Alonso" userId="e0a5fb243f5950dd" providerId="Windows Live" clId="Web-{C1A7F3DF-2351-279A-C1F8-FFA46F5BF186}"/>
    <pc:docChg chg="modSld">
      <pc:chgData name="Lucía Simón Alonso" userId="e0a5fb243f5950dd" providerId="Windows Live" clId="Web-{C1A7F3DF-2351-279A-C1F8-FFA46F5BF186}" dt="2025-02-27T12:27:15.202" v="792"/>
      <pc:docMkLst>
        <pc:docMk/>
      </pc:docMkLst>
      <pc:sldChg chg="modSp">
        <pc:chgData name="Lucía Simón Alonso" userId="e0a5fb243f5950dd" providerId="Windows Live" clId="Web-{C1A7F3DF-2351-279A-C1F8-FFA46F5BF186}" dt="2025-02-27T12:27:04.264" v="790"/>
        <pc:sldMkLst>
          <pc:docMk/>
          <pc:sldMk cId="0" sldId="256"/>
        </pc:sldMkLst>
        <pc:spChg chg="mod">
          <ac:chgData name="Lucía Simón Alonso" userId="e0a5fb243f5950dd" providerId="Windows Live" clId="Web-{C1A7F3DF-2351-279A-C1F8-FFA46F5BF186}" dt="2025-02-27T12:19:41.702" v="714" actId="14100"/>
          <ac:spMkLst>
            <pc:docMk/>
            <pc:sldMk cId="0" sldId="256"/>
            <ac:spMk id="2" creationId="{00000000-0000-0000-0000-000000000000}"/>
          </ac:spMkLst>
        </pc:spChg>
        <pc:spChg chg="mod">
          <ac:chgData name="Lucía Simón Alonso" userId="e0a5fb243f5950dd" providerId="Windows Live" clId="Web-{C1A7F3DF-2351-279A-C1F8-FFA46F5BF186}" dt="2025-02-27T12:26:48.654" v="786"/>
          <ac:spMkLst>
            <pc:docMk/>
            <pc:sldMk cId="0" sldId="256"/>
            <ac:spMk id="3" creationId="{00000000-0000-0000-0000-000000000000}"/>
          </ac:spMkLst>
        </pc:spChg>
        <pc:spChg chg="mod">
          <ac:chgData name="Lucía Simón Alonso" userId="e0a5fb243f5950dd" providerId="Windows Live" clId="Web-{C1A7F3DF-2351-279A-C1F8-FFA46F5BF186}" dt="2025-02-27T12:27:04.264" v="790"/>
          <ac:spMkLst>
            <pc:docMk/>
            <pc:sldMk cId="0" sldId="256"/>
            <ac:spMk id="4" creationId="{B22AF2D8-A3B2-7CEF-CB18-A9C7E23C3121}"/>
          </ac:spMkLst>
        </pc:spChg>
        <pc:spChg chg="mod">
          <ac:chgData name="Lucía Simón Alonso" userId="e0a5fb243f5950dd" providerId="Windows Live" clId="Web-{C1A7F3DF-2351-279A-C1F8-FFA46F5BF186}" dt="2025-02-27T12:19:59.609" v="719" actId="1076"/>
          <ac:spMkLst>
            <pc:docMk/>
            <pc:sldMk cId="0" sldId="256"/>
            <ac:spMk id="6" creationId="{433F69F1-AF25-4300-9D33-0C6A58CE47B0}"/>
          </ac:spMkLst>
        </pc:spChg>
        <pc:spChg chg="mod">
          <ac:chgData name="Lucía Simón Alonso" userId="e0a5fb243f5950dd" providerId="Windows Live" clId="Web-{C1A7F3DF-2351-279A-C1F8-FFA46F5BF186}" dt="2025-02-27T12:26:56.842" v="788"/>
          <ac:spMkLst>
            <pc:docMk/>
            <pc:sldMk cId="0" sldId="256"/>
            <ac:spMk id="8" creationId="{5AB53FC4-7B01-E4D7-F438-C60CCFFD2126}"/>
          </ac:spMkLst>
        </pc:spChg>
      </pc:sldChg>
      <pc:sldChg chg="addSp delSp modSp">
        <pc:chgData name="Lucía Simón Alonso" userId="e0a5fb243f5950dd" providerId="Windows Live" clId="Web-{C1A7F3DF-2351-279A-C1F8-FFA46F5BF186}" dt="2025-02-27T12:27:15.202" v="792"/>
        <pc:sldMkLst>
          <pc:docMk/>
          <pc:sldMk cId="0" sldId="257"/>
        </pc:sldMkLst>
        <pc:spChg chg="mod">
          <ac:chgData name="Lucía Simón Alonso" userId="e0a5fb243f5950dd" providerId="Windows Live" clId="Web-{C1A7F3DF-2351-279A-C1F8-FFA46F5BF186}" dt="2025-02-27T12:27:15.202" v="792"/>
          <ac:spMkLst>
            <pc:docMk/>
            <pc:sldMk cId="0" sldId="257"/>
            <ac:spMk id="3" creationId="{00000000-0000-0000-0000-000000000000}"/>
          </ac:spMkLst>
        </pc:spChg>
        <pc:spChg chg="mod">
          <ac:chgData name="Lucía Simón Alonso" userId="e0a5fb243f5950dd" providerId="Windows Live" clId="Web-{C1A7F3DF-2351-279A-C1F8-FFA46F5BF186}" dt="2025-02-27T12:25:57.902" v="782" actId="1076"/>
          <ac:spMkLst>
            <pc:docMk/>
            <pc:sldMk cId="0" sldId="257"/>
            <ac:spMk id="6" creationId="{07E99FDA-B18C-F3CE-7206-37B2FADDA7EC}"/>
          </ac:spMkLst>
        </pc:spChg>
        <pc:graphicFrameChg chg="add mod modGraphic">
          <ac:chgData name="Lucía Simón Alonso" userId="e0a5fb243f5950dd" providerId="Windows Live" clId="Web-{C1A7F3DF-2351-279A-C1F8-FFA46F5BF186}" dt="2025-02-27T12:26:02.668" v="783" actId="1076"/>
          <ac:graphicFrameMkLst>
            <pc:docMk/>
            <pc:sldMk cId="0" sldId="257"/>
            <ac:graphicFrameMk id="2" creationId="{4696908C-27FD-C2E1-B1AE-EE1068C5C243}"/>
          </ac:graphicFrameMkLst>
        </pc:graphicFrameChg>
      </pc:sldChg>
    </pc:docChg>
  </pc:docChgLst>
  <pc:docChgLst>
    <pc:chgData name="Lucía Simón Alonso" userId="e0a5fb243f5950dd" providerId="LiveId" clId="{ED39593E-1530-4830-BCF7-0DDDFF5A3EAB}"/>
    <pc:docChg chg="undo redo custSel modSld">
      <pc:chgData name="Lucía Simón Alonso" userId="e0a5fb243f5950dd" providerId="LiveId" clId="{ED39593E-1530-4830-BCF7-0DDDFF5A3EAB}" dt="2025-03-01T16:23:50.384" v="392" actId="20577"/>
      <pc:docMkLst>
        <pc:docMk/>
      </pc:docMkLst>
      <pc:sldChg chg="addSp modSp mod">
        <pc:chgData name="Lucía Simón Alonso" userId="e0a5fb243f5950dd" providerId="LiveId" clId="{ED39593E-1530-4830-BCF7-0DDDFF5A3EAB}" dt="2025-03-01T15:30:47.830" v="325" actId="20577"/>
        <pc:sldMkLst>
          <pc:docMk/>
          <pc:sldMk cId="0" sldId="256"/>
        </pc:sldMkLst>
        <pc:spChg chg="mod">
          <ac:chgData name="Lucía Simón Alonso" userId="e0a5fb243f5950dd" providerId="LiveId" clId="{ED39593E-1530-4830-BCF7-0DDDFF5A3EAB}" dt="2025-02-27T17:39:26.614" v="271" actId="14100"/>
          <ac:spMkLst>
            <pc:docMk/>
            <pc:sldMk cId="0" sldId="256"/>
            <ac:spMk id="2" creationId="{00000000-0000-0000-0000-000000000000}"/>
          </ac:spMkLst>
        </pc:spChg>
        <pc:spChg chg="mod">
          <ac:chgData name="Lucía Simón Alonso" userId="e0a5fb243f5950dd" providerId="LiveId" clId="{ED39593E-1530-4830-BCF7-0DDDFF5A3EAB}" dt="2025-03-01T15:24:08.797" v="276" actId="115"/>
          <ac:spMkLst>
            <pc:docMk/>
            <pc:sldMk cId="0" sldId="256"/>
            <ac:spMk id="3" creationId="{00000000-0000-0000-0000-000000000000}"/>
          </ac:spMkLst>
        </pc:spChg>
        <pc:spChg chg="add mod">
          <ac:chgData name="Lucía Simón Alonso" userId="e0a5fb243f5950dd" providerId="LiveId" clId="{ED39593E-1530-4830-BCF7-0DDDFF5A3EAB}" dt="2025-03-01T15:30:47.830" v="325" actId="20577"/>
          <ac:spMkLst>
            <pc:docMk/>
            <pc:sldMk cId="0" sldId="256"/>
            <ac:spMk id="4" creationId="{B22AF2D8-A3B2-7CEF-CB18-A9C7E23C3121}"/>
          </ac:spMkLst>
        </pc:spChg>
        <pc:spChg chg="add mod">
          <ac:chgData name="Lucía Simón Alonso" userId="e0a5fb243f5950dd" providerId="LiveId" clId="{ED39593E-1530-4830-BCF7-0DDDFF5A3EAB}" dt="2025-02-27T17:39:32.118" v="272" actId="1076"/>
          <ac:spMkLst>
            <pc:docMk/>
            <pc:sldMk cId="0" sldId="256"/>
            <ac:spMk id="6" creationId="{433F69F1-AF25-4300-9D33-0C6A58CE47B0}"/>
          </ac:spMkLst>
        </pc:spChg>
        <pc:spChg chg="add mod">
          <ac:chgData name="Lucía Simón Alonso" userId="e0a5fb243f5950dd" providerId="LiveId" clId="{ED39593E-1530-4830-BCF7-0DDDFF5A3EAB}" dt="2025-03-01T15:29:03.283" v="317" actId="20577"/>
          <ac:spMkLst>
            <pc:docMk/>
            <pc:sldMk cId="0" sldId="256"/>
            <ac:spMk id="8" creationId="{5AB53FC4-7B01-E4D7-F438-C60CCFFD2126}"/>
          </ac:spMkLst>
        </pc:spChg>
      </pc:sldChg>
      <pc:sldChg chg="addSp delSp modSp mod">
        <pc:chgData name="Lucía Simón Alonso" userId="e0a5fb243f5950dd" providerId="LiveId" clId="{ED39593E-1530-4830-BCF7-0DDDFF5A3EAB}" dt="2025-03-01T16:23:50.384" v="392" actId="20577"/>
        <pc:sldMkLst>
          <pc:docMk/>
          <pc:sldMk cId="0" sldId="257"/>
        </pc:sldMkLst>
        <pc:spChg chg="mod">
          <ac:chgData name="Lucía Simón Alonso" userId="e0a5fb243f5950dd" providerId="LiveId" clId="{ED39593E-1530-4830-BCF7-0DDDFF5A3EAB}" dt="2025-03-01T15:41:09.968" v="373" actId="113"/>
          <ac:spMkLst>
            <pc:docMk/>
            <pc:sldMk cId="0" sldId="257"/>
            <ac:spMk id="3" creationId="{00000000-0000-0000-0000-000000000000}"/>
          </ac:spMkLst>
        </pc:spChg>
        <pc:spChg chg="add mod">
          <ac:chgData name="Lucía Simón Alonso" userId="e0a5fb243f5950dd" providerId="LiveId" clId="{ED39593E-1530-4830-BCF7-0DDDFF5A3EAB}" dt="2025-03-01T15:35:29.025" v="342" actId="1076"/>
          <ac:spMkLst>
            <pc:docMk/>
            <pc:sldMk cId="0" sldId="257"/>
            <ac:spMk id="6" creationId="{07E99FDA-B18C-F3CE-7206-37B2FADDA7EC}"/>
          </ac:spMkLst>
        </pc:spChg>
        <pc:graphicFrameChg chg="mod modGraphic">
          <ac:chgData name="Lucía Simón Alonso" userId="e0a5fb243f5950dd" providerId="LiveId" clId="{ED39593E-1530-4830-BCF7-0DDDFF5A3EAB}" dt="2025-03-01T16:23:50.384" v="392" actId="20577"/>
          <ac:graphicFrameMkLst>
            <pc:docMk/>
            <pc:sldMk cId="0" sldId="257"/>
            <ac:graphicFrameMk id="2" creationId="{4696908C-27FD-C2E1-B1AE-EE1068C5C243}"/>
          </ac:graphicFrameMkLst>
        </pc:graphicFrameChg>
        <pc:graphicFrameChg chg="add mod">
          <ac:chgData name="Lucía Simón Alonso" userId="e0a5fb243f5950dd" providerId="LiveId" clId="{ED39593E-1530-4830-BCF7-0DDDFF5A3EAB}" dt="2025-03-01T15:38:55.438" v="357"/>
          <ac:graphicFrameMkLst>
            <pc:docMk/>
            <pc:sldMk cId="0" sldId="257"/>
            <ac:graphicFrameMk id="4" creationId="{F2F533D2-CA2F-6C74-0A56-6F677236E0B5}"/>
          </ac:graphicFrameMkLst>
        </pc:graphicFrameChg>
        <pc:graphicFrameChg chg="add mod">
          <ac:chgData name="Lucía Simón Alonso" userId="e0a5fb243f5950dd" providerId="LiveId" clId="{ED39593E-1530-4830-BCF7-0DDDFF5A3EAB}" dt="2025-03-01T15:39:38.596" v="361"/>
          <ac:graphicFrameMkLst>
            <pc:docMk/>
            <pc:sldMk cId="0" sldId="257"/>
            <ac:graphicFrameMk id="5" creationId="{6935D963-CAEF-2BE1-5F1D-857CF33262AC}"/>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07704" y="97209"/>
            <a:ext cx="7128792" cy="1194697"/>
          </a:xfrm>
          <a:solidFill>
            <a:schemeClr val="accent5">
              <a:lumMod val="20000"/>
              <a:lumOff val="80000"/>
            </a:schemeClr>
          </a:solidFill>
          <a:ln>
            <a:solidFill>
              <a:schemeClr val="accent5"/>
            </a:solidFill>
          </a:ln>
        </p:spPr>
        <p:txBody>
          <a:bodyPr>
            <a:noAutofit/>
          </a:bodyPr>
          <a:lstStyle/>
          <a:p>
            <a:r>
              <a:rPr lang="es-ES" sz="1800" dirty="0">
                <a:effectLst/>
                <a:latin typeface="Arial"/>
                <a:ea typeface="Aptos" panose="020B0004020202020204" pitchFamily="34" charset="0"/>
                <a:cs typeface="Times New Roman"/>
              </a:rPr>
              <a:t>PREVALENCIA DE TABAQUISMO EN PACIENTES AGUDIZADORES QUE PRECISAN HOSPITALIZACIÓN POR SÍNDROME DE AGUDIZACIÓN DE EPOC GRAVE</a:t>
            </a:r>
            <a:endParaRPr lang="es-ES" sz="1800" dirty="0">
              <a:latin typeface="Arial"/>
              <a:cs typeface="Times New Roman"/>
            </a:endParaRPr>
          </a:p>
        </p:txBody>
      </p:sp>
      <p:sp>
        <p:nvSpPr>
          <p:cNvPr id="3" name="2 Subtítulo"/>
          <p:cNvSpPr>
            <a:spLocks noGrp="1"/>
          </p:cNvSpPr>
          <p:nvPr>
            <p:ph type="subTitle" idx="1"/>
          </p:nvPr>
        </p:nvSpPr>
        <p:spPr>
          <a:xfrm>
            <a:off x="162654" y="1893840"/>
            <a:ext cx="4342920" cy="1595677"/>
          </a:xfrm>
          <a:noFill/>
          <a:ln w="12700">
            <a:solidFill>
              <a:schemeClr val="accent6"/>
            </a:solidFill>
          </a:ln>
        </p:spPr>
        <p:txBody>
          <a:bodyPr>
            <a:normAutofit fontScale="92500"/>
          </a:bodyPr>
          <a:lstStyle/>
          <a:p>
            <a:pPr>
              <a:lnSpc>
                <a:spcPct val="107000"/>
              </a:lnSpc>
              <a:spcAft>
                <a:spcPts val="800"/>
              </a:spcAft>
            </a:pPr>
            <a:r>
              <a:rPr lang="es-ES" sz="1500" u="sng" kern="100" dirty="0">
                <a:solidFill>
                  <a:schemeClr val="tx1"/>
                </a:solidFill>
                <a:effectLst/>
                <a:latin typeface="Arial"/>
                <a:ea typeface="Aptos" panose="020B0004020202020204" pitchFamily="34" charset="0"/>
                <a:cs typeface="Arial"/>
              </a:rPr>
              <a:t>INTRODUCCIÓN</a:t>
            </a:r>
            <a:endParaRPr lang="es-ES" sz="1400" u="sng" kern="100" dirty="0">
              <a:solidFill>
                <a:schemeClr val="tx1"/>
              </a:solidFill>
              <a:effectLst/>
              <a:latin typeface="Arial"/>
              <a:ea typeface="Aptos" panose="020B0004020202020204" pitchFamily="34" charset="0"/>
              <a:cs typeface="Arial"/>
            </a:endParaRPr>
          </a:p>
          <a:p>
            <a:pPr algn="just">
              <a:lnSpc>
                <a:spcPct val="107000"/>
              </a:lnSpc>
              <a:spcAft>
                <a:spcPts val="800"/>
              </a:spcAft>
            </a:pPr>
            <a:r>
              <a:rPr lang="es-ES" sz="1500" kern="100" dirty="0">
                <a:solidFill>
                  <a:schemeClr val="tx1"/>
                </a:solidFill>
                <a:effectLst/>
                <a:latin typeface="Arial"/>
                <a:ea typeface="Aptos" panose="020B0004020202020204" pitchFamily="34" charset="0"/>
                <a:cs typeface="Arial"/>
              </a:rPr>
              <a:t>El tabaquismo es el factor etiológico más importante para el desarrollo de EPOC. Se asocia a peor pronóstico y mayor número de exacerbaciones. Una de las situaciones idóneas en las que intervenir este hábito es durante el ingreso hospitalario. </a:t>
            </a:r>
          </a:p>
        </p:txBody>
      </p:sp>
      <p:sp>
        <p:nvSpPr>
          <p:cNvPr id="4" name="CuadroTexto 3">
            <a:extLst>
              <a:ext uri="{FF2B5EF4-FFF2-40B4-BE49-F238E27FC236}">
                <a16:creationId xmlns:a16="http://schemas.microsoft.com/office/drawing/2014/main" id="{B22AF2D8-A3B2-7CEF-CB18-A9C7E23C3121}"/>
              </a:ext>
            </a:extLst>
          </p:cNvPr>
          <p:cNvSpPr txBox="1"/>
          <p:nvPr/>
        </p:nvSpPr>
        <p:spPr>
          <a:xfrm>
            <a:off x="4716016" y="2283718"/>
            <a:ext cx="4154012" cy="1805623"/>
          </a:xfrm>
          <a:prstGeom prst="rect">
            <a:avLst/>
          </a:prstGeom>
          <a:noFill/>
          <a:ln w="12700">
            <a:solidFill>
              <a:schemeClr val="accent1"/>
            </a:solidFill>
          </a:ln>
        </p:spPr>
        <p:txBody>
          <a:bodyPr wrap="square" lIns="91440" tIns="45720" rIns="91440" bIns="45720" rtlCol="0" anchor="t">
            <a:spAutoFit/>
          </a:bodyPr>
          <a:lstStyle/>
          <a:p>
            <a:pPr algn="ctr">
              <a:spcAft>
                <a:spcPts val="800"/>
              </a:spcAft>
            </a:pPr>
            <a:r>
              <a:rPr lang="es-ES" sz="1400" u="sng" kern="100" dirty="0">
                <a:solidFill>
                  <a:srgbClr val="000000"/>
                </a:solidFill>
                <a:effectLst/>
                <a:latin typeface="Arial"/>
                <a:ea typeface="Aptos" panose="020B0004020202020204" pitchFamily="34" charset="0"/>
                <a:cs typeface="Arial"/>
              </a:rPr>
              <a:t>MATERIAL Y MÉTODOS</a:t>
            </a:r>
            <a:endParaRPr lang="es-ES" sz="1400" u="sng" kern="100" dirty="0">
              <a:effectLst/>
              <a:latin typeface="Arial"/>
              <a:ea typeface="Aptos" panose="020B0004020202020204" pitchFamily="34" charset="0"/>
              <a:cs typeface="Arial"/>
            </a:endParaRPr>
          </a:p>
          <a:p>
            <a:pPr algn="just">
              <a:spcAft>
                <a:spcPts val="800"/>
              </a:spcAft>
            </a:pPr>
            <a:r>
              <a:rPr lang="es-ES" sz="1400" kern="100" dirty="0">
                <a:solidFill>
                  <a:srgbClr val="000000"/>
                </a:solidFill>
                <a:latin typeface="Arial"/>
                <a:ea typeface="Aptos" panose="020B0004020202020204" pitchFamily="34" charset="0"/>
                <a:cs typeface="Arial"/>
              </a:rPr>
              <a:t>Estudio de corte transversal en pacientes incluidos en la cohorte “EPOC agudiza” tras una primera hospitalización por SAE grave. </a:t>
            </a:r>
          </a:p>
          <a:p>
            <a:pPr algn="just">
              <a:spcAft>
                <a:spcPts val="800"/>
              </a:spcAft>
            </a:pPr>
            <a:r>
              <a:rPr lang="es-ES" sz="1400" kern="100" dirty="0">
                <a:solidFill>
                  <a:srgbClr val="000000"/>
                </a:solidFill>
                <a:latin typeface="Arial"/>
                <a:ea typeface="Aptos" panose="020B0004020202020204" pitchFamily="34" charset="0"/>
                <a:cs typeface="Arial"/>
              </a:rPr>
              <a:t>Se recogen variables epidemiológicas y de prevalencia de tabaquismo de los pacientes que ingresan durante 3 años del periodo 2022-2024.</a:t>
            </a:r>
            <a:endParaRPr lang="es-ES" sz="1400" kern="100" dirty="0">
              <a:latin typeface="Arial"/>
              <a:ea typeface="Aptos" panose="020B0004020202020204" pitchFamily="34" charset="0"/>
              <a:cs typeface="Arial"/>
            </a:endParaRPr>
          </a:p>
        </p:txBody>
      </p:sp>
      <p:sp>
        <p:nvSpPr>
          <p:cNvPr id="6" name="CuadroTexto 5">
            <a:extLst>
              <a:ext uri="{FF2B5EF4-FFF2-40B4-BE49-F238E27FC236}">
                <a16:creationId xmlns:a16="http://schemas.microsoft.com/office/drawing/2014/main" id="{433F69F1-AF25-4300-9D33-0C6A58CE47B0}"/>
              </a:ext>
            </a:extLst>
          </p:cNvPr>
          <p:cNvSpPr txBox="1"/>
          <p:nvPr/>
        </p:nvSpPr>
        <p:spPr>
          <a:xfrm>
            <a:off x="1871700" y="1291906"/>
            <a:ext cx="7200800" cy="430887"/>
          </a:xfrm>
          <a:prstGeom prst="rect">
            <a:avLst/>
          </a:prstGeom>
          <a:noFill/>
        </p:spPr>
        <p:txBody>
          <a:bodyPr wrap="square">
            <a:spAutoFit/>
          </a:bodyPr>
          <a:lstStyle/>
          <a:p>
            <a:pPr algn="ctr"/>
            <a:r>
              <a:rPr lang="es-ES" sz="1050" dirty="0">
                <a:latin typeface="Arial"/>
                <a:cs typeface="Arial"/>
              </a:rPr>
              <a:t>L. Simón Alonso, M. Dávila Cabanillas, C. P. Batres Erazo, M. Sanz Flores, Z. F. Donoso Correa, J. A. Riesco Miranda</a:t>
            </a:r>
          </a:p>
          <a:p>
            <a:pPr algn="ctr"/>
            <a:r>
              <a:rPr lang="es-ES" sz="1050" kern="0" dirty="0">
                <a:solidFill>
                  <a:srgbClr val="1D2228"/>
                </a:solidFill>
                <a:effectLst/>
                <a:latin typeface="Arial"/>
                <a:ea typeface="Times New Roman" panose="02020603050405020304" pitchFamily="18" charset="0"/>
                <a:cs typeface="Arial"/>
              </a:rPr>
              <a:t>Servicio de Neumología</a:t>
            </a:r>
            <a:r>
              <a:rPr lang="es-HN" sz="1050" kern="0" dirty="0">
                <a:solidFill>
                  <a:srgbClr val="1D2228"/>
                </a:solidFill>
                <a:effectLst/>
                <a:latin typeface="Arial"/>
                <a:ea typeface="Times New Roman" panose="02020603050405020304" pitchFamily="18" charset="0"/>
                <a:cs typeface="Arial"/>
              </a:rPr>
              <a:t>. </a:t>
            </a:r>
            <a:r>
              <a:rPr lang="es-HN" sz="1050" kern="0" dirty="0">
                <a:solidFill>
                  <a:srgbClr val="1D2228"/>
                </a:solidFill>
                <a:latin typeface="Arial"/>
                <a:ea typeface="Times New Roman" panose="02020603050405020304" pitchFamily="18" charset="0"/>
                <a:cs typeface="Arial"/>
              </a:rPr>
              <a:t>Complejo Hospitalario Universitario de Cáceres </a:t>
            </a:r>
            <a:endParaRPr lang="es-HN" sz="1050" dirty="0">
              <a:latin typeface="Arial"/>
              <a:cs typeface="Arial"/>
            </a:endParaRPr>
          </a:p>
        </p:txBody>
      </p:sp>
      <p:sp>
        <p:nvSpPr>
          <p:cNvPr id="8" name="CuadroTexto 7">
            <a:extLst>
              <a:ext uri="{FF2B5EF4-FFF2-40B4-BE49-F238E27FC236}">
                <a16:creationId xmlns:a16="http://schemas.microsoft.com/office/drawing/2014/main" id="{5AB53FC4-7B01-E4D7-F438-C60CCFFD2126}"/>
              </a:ext>
            </a:extLst>
          </p:cNvPr>
          <p:cNvSpPr txBox="1"/>
          <p:nvPr/>
        </p:nvSpPr>
        <p:spPr>
          <a:xfrm>
            <a:off x="162654" y="3669930"/>
            <a:ext cx="4342920" cy="1100238"/>
          </a:xfrm>
          <a:prstGeom prst="rect">
            <a:avLst/>
          </a:prstGeom>
          <a:noFill/>
          <a:ln w="12700">
            <a:solidFill>
              <a:schemeClr val="accent3"/>
            </a:solidFill>
          </a:ln>
        </p:spPr>
        <p:txBody>
          <a:bodyPr wrap="square">
            <a:spAutoFit/>
          </a:bodyPr>
          <a:lstStyle/>
          <a:p>
            <a:pPr algn="ctr">
              <a:lnSpc>
                <a:spcPct val="107000"/>
              </a:lnSpc>
              <a:spcAft>
                <a:spcPts val="800"/>
              </a:spcAft>
            </a:pPr>
            <a:r>
              <a:rPr lang="es-ES" sz="1400" u="sng" kern="100" dirty="0">
                <a:solidFill>
                  <a:schemeClr val="tx1"/>
                </a:solidFill>
                <a:effectLst/>
                <a:latin typeface="Arial"/>
                <a:ea typeface="Aptos" panose="020B0004020202020204" pitchFamily="34" charset="0"/>
                <a:cs typeface="Arial"/>
              </a:rPr>
              <a:t>OBJETIVO</a:t>
            </a:r>
          </a:p>
          <a:p>
            <a:pPr algn="just">
              <a:lnSpc>
                <a:spcPct val="107000"/>
              </a:lnSpc>
              <a:spcAft>
                <a:spcPts val="800"/>
              </a:spcAft>
            </a:pPr>
            <a:r>
              <a:rPr lang="es-ES" sz="1400" kern="100" dirty="0">
                <a:solidFill>
                  <a:schemeClr val="tx1"/>
                </a:solidFill>
                <a:effectLst/>
                <a:latin typeface="Arial"/>
                <a:ea typeface="Aptos" panose="020B0004020202020204" pitchFamily="34" charset="0"/>
                <a:cs typeface="Arial"/>
              </a:rPr>
              <a:t>Analizar la prevalencia de tabaquismo asociada a la necesidad de ingreso por SAE grave en pacientes con hospitalizaciones previas.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51520" y="3008967"/>
            <a:ext cx="8234831" cy="1944421"/>
          </a:xfrm>
          <a:solidFill>
            <a:schemeClr val="accent6">
              <a:lumMod val="20000"/>
              <a:lumOff val="80000"/>
            </a:schemeClr>
          </a:solidFill>
          <a:ln w="12700">
            <a:solidFill>
              <a:schemeClr val="accent6">
                <a:lumMod val="75000"/>
              </a:schemeClr>
            </a:solidFill>
          </a:ln>
        </p:spPr>
        <p:txBody>
          <a:bodyPr>
            <a:normAutofit fontScale="92500" lnSpcReduction="10000"/>
          </a:bodyPr>
          <a:lstStyle/>
          <a:p>
            <a:pPr algn="just">
              <a:lnSpc>
                <a:spcPct val="107000"/>
              </a:lnSpc>
              <a:spcAft>
                <a:spcPts val="800"/>
              </a:spcAft>
            </a:pPr>
            <a:r>
              <a:rPr lang="es-ES" sz="1400" u="sng" kern="100" dirty="0">
                <a:solidFill>
                  <a:schemeClr val="tx1"/>
                </a:solidFill>
                <a:effectLst/>
                <a:latin typeface="Arial"/>
                <a:ea typeface="Aptos" panose="020B0004020202020204" pitchFamily="34" charset="0"/>
                <a:cs typeface="Arial"/>
              </a:rPr>
              <a:t>CONCLUSIONES</a:t>
            </a:r>
          </a:p>
          <a:p>
            <a:pPr marL="271463" lvl="0" indent="-185738" algn="just">
              <a:lnSpc>
                <a:spcPct val="107000"/>
              </a:lnSpc>
              <a:buFont typeface="+mj-lt"/>
              <a:buAutoNum type="arabicPeriod"/>
            </a:pPr>
            <a:r>
              <a:rPr lang="es-ES" sz="1400" kern="100" dirty="0">
                <a:solidFill>
                  <a:schemeClr val="tx1"/>
                </a:solidFill>
                <a:effectLst/>
                <a:latin typeface="Arial"/>
                <a:ea typeface="Aptos" panose="020B0004020202020204" pitchFamily="34" charset="0"/>
                <a:cs typeface="Arial"/>
              </a:rPr>
              <a:t>Se observa una alta prevalencia de tabaquismo activo asociado al paciente EPOC que precisa ingreso hospitalario por SAE grave. </a:t>
            </a:r>
          </a:p>
          <a:p>
            <a:pPr marL="271463" lvl="0" indent="-185738" algn="just">
              <a:lnSpc>
                <a:spcPct val="107000"/>
              </a:lnSpc>
              <a:buFont typeface="+mj-lt"/>
              <a:buAutoNum type="arabicPeriod"/>
            </a:pPr>
            <a:r>
              <a:rPr lang="es-ES" sz="1400" kern="100" dirty="0">
                <a:solidFill>
                  <a:schemeClr val="tx1"/>
                </a:solidFill>
                <a:effectLst/>
                <a:latin typeface="Arial"/>
                <a:ea typeface="Aptos" panose="020B0004020202020204" pitchFamily="34" charset="0"/>
                <a:cs typeface="Arial"/>
              </a:rPr>
              <a:t>Tras un primer ingreso, desciende de forma importante la prevalencia de tabaquismo activo entre estos pacientes, que contrasta con un nuevo incremento de dicha prevalencia en los ingresos observados durante el segundo año de seguimiento.</a:t>
            </a:r>
          </a:p>
          <a:p>
            <a:pPr marL="271463" lvl="0" indent="-185738" algn="just">
              <a:lnSpc>
                <a:spcPct val="107000"/>
              </a:lnSpc>
              <a:spcAft>
                <a:spcPts val="800"/>
              </a:spcAft>
              <a:buFont typeface="+mj-lt"/>
              <a:buAutoNum type="arabicPeriod"/>
            </a:pPr>
            <a:r>
              <a:rPr lang="es-ES" sz="1400" kern="100" dirty="0">
                <a:solidFill>
                  <a:schemeClr val="tx1"/>
                </a:solidFill>
                <a:effectLst/>
                <a:latin typeface="Arial"/>
                <a:ea typeface="Aptos" panose="020B0004020202020204" pitchFamily="34" charset="0"/>
                <a:cs typeface="Arial"/>
              </a:rPr>
              <a:t>En base a las conclusiones previas, el impacto del ingreso hospitalario debe ir acompañado de intervención intensiva sobre la prevención de recaídas.</a:t>
            </a:r>
          </a:p>
        </p:txBody>
      </p:sp>
      <p:sp>
        <p:nvSpPr>
          <p:cNvPr id="6" name="CuadroTexto 5">
            <a:extLst>
              <a:ext uri="{FF2B5EF4-FFF2-40B4-BE49-F238E27FC236}">
                <a16:creationId xmlns:a16="http://schemas.microsoft.com/office/drawing/2014/main" id="{07E99FDA-B18C-F3CE-7206-37B2FADDA7EC}"/>
              </a:ext>
            </a:extLst>
          </p:cNvPr>
          <p:cNvSpPr txBox="1"/>
          <p:nvPr/>
        </p:nvSpPr>
        <p:spPr>
          <a:xfrm>
            <a:off x="4283968" y="131134"/>
            <a:ext cx="1872208" cy="336631"/>
          </a:xfrm>
          <a:prstGeom prst="rect">
            <a:avLst/>
          </a:prstGeom>
          <a:noFill/>
          <a:ln w="12700">
            <a:solidFill>
              <a:schemeClr val="tx2"/>
            </a:solidFill>
          </a:ln>
        </p:spPr>
        <p:txBody>
          <a:bodyPr wrap="square" lIns="91440" tIns="45720" rIns="91440" bIns="45720" rtlCol="0" anchor="t">
            <a:spAutoFit/>
          </a:bodyPr>
          <a:lstStyle/>
          <a:p>
            <a:pPr algn="ctr">
              <a:lnSpc>
                <a:spcPct val="107000"/>
              </a:lnSpc>
              <a:spcAft>
                <a:spcPts val="800"/>
              </a:spcAft>
            </a:pPr>
            <a:r>
              <a:rPr lang="es-ES" sz="1600" kern="100" dirty="0">
                <a:solidFill>
                  <a:srgbClr val="000000"/>
                </a:solidFill>
                <a:effectLst/>
                <a:latin typeface="Arial"/>
                <a:ea typeface="Aptos" panose="020B0004020202020204" pitchFamily="34" charset="0"/>
                <a:cs typeface="Aptos" panose="020B0004020202020204" pitchFamily="34" charset="0"/>
              </a:rPr>
              <a:t>RESULTADOS</a:t>
            </a:r>
            <a:endParaRPr lang="es-ES" sz="1600" kern="100" dirty="0">
              <a:effectLst/>
              <a:latin typeface="Arial"/>
              <a:ea typeface="Aptos" panose="020B0004020202020204" pitchFamily="34" charset="0"/>
              <a:cs typeface="Times New Roman" panose="02020603050405020304" pitchFamily="18" charset="0"/>
            </a:endParaRPr>
          </a:p>
        </p:txBody>
      </p:sp>
      <p:graphicFrame>
        <p:nvGraphicFramePr>
          <p:cNvPr id="2" name="Tabla 1">
            <a:extLst>
              <a:ext uri="{FF2B5EF4-FFF2-40B4-BE49-F238E27FC236}">
                <a16:creationId xmlns:a16="http://schemas.microsoft.com/office/drawing/2014/main" id="{4696908C-27FD-C2E1-B1AE-EE1068C5C243}"/>
              </a:ext>
            </a:extLst>
          </p:cNvPr>
          <p:cNvGraphicFramePr>
            <a:graphicFrameLocks noGrp="1"/>
          </p:cNvGraphicFramePr>
          <p:nvPr>
            <p:extLst>
              <p:ext uri="{D42A27DB-BD31-4B8C-83A1-F6EECF244321}">
                <p14:modId xmlns:p14="http://schemas.microsoft.com/office/powerpoint/2010/main" val="307459987"/>
              </p:ext>
            </p:extLst>
          </p:nvPr>
        </p:nvGraphicFramePr>
        <p:xfrm>
          <a:off x="1907704" y="552187"/>
          <a:ext cx="7027220" cy="2225038"/>
        </p:xfrm>
        <a:graphic>
          <a:graphicData uri="http://schemas.openxmlformats.org/drawingml/2006/table">
            <a:tbl>
              <a:tblPr firstRow="1" bandRow="1">
                <a:tableStyleId>{5940675A-B579-460E-94D1-54222C63F5DA}</a:tableStyleId>
              </a:tblPr>
              <a:tblGrid>
                <a:gridCol w="1584176">
                  <a:extLst>
                    <a:ext uri="{9D8B030D-6E8A-4147-A177-3AD203B41FA5}">
                      <a16:colId xmlns:a16="http://schemas.microsoft.com/office/drawing/2014/main" val="3125662199"/>
                    </a:ext>
                  </a:extLst>
                </a:gridCol>
                <a:gridCol w="1814348">
                  <a:extLst>
                    <a:ext uri="{9D8B030D-6E8A-4147-A177-3AD203B41FA5}">
                      <a16:colId xmlns:a16="http://schemas.microsoft.com/office/drawing/2014/main" val="1015282340"/>
                    </a:ext>
                  </a:extLst>
                </a:gridCol>
                <a:gridCol w="1814348">
                  <a:extLst>
                    <a:ext uri="{9D8B030D-6E8A-4147-A177-3AD203B41FA5}">
                      <a16:colId xmlns:a16="http://schemas.microsoft.com/office/drawing/2014/main" val="667631787"/>
                    </a:ext>
                  </a:extLst>
                </a:gridCol>
                <a:gridCol w="1814348">
                  <a:extLst>
                    <a:ext uri="{9D8B030D-6E8A-4147-A177-3AD203B41FA5}">
                      <a16:colId xmlns:a16="http://schemas.microsoft.com/office/drawing/2014/main" val="1105063432"/>
                    </a:ext>
                  </a:extLst>
                </a:gridCol>
              </a:tblGrid>
              <a:tr h="370839">
                <a:tc>
                  <a:txBody>
                    <a:bodyPr/>
                    <a:lstStyle/>
                    <a:p>
                      <a:pPr lvl="0" algn="ctr">
                        <a:buNone/>
                      </a:pPr>
                      <a:endParaRPr lang="es-ES" sz="1400" dirty="0">
                        <a:latin typeface="Arial"/>
                      </a:endParaRPr>
                    </a:p>
                  </a:txBody>
                  <a:tcPr anchor="ctr">
                    <a:lnL w="0">
                      <a:noFill/>
                    </a:lnL>
                    <a:lnR w="19050" cap="flat" cmpd="sng" algn="ctr">
                      <a:solidFill>
                        <a:schemeClr val="tx1"/>
                      </a:solidFill>
                      <a:prstDash val="solid"/>
                      <a:round/>
                      <a:headEnd type="none" w="med" len="med"/>
                      <a:tailEnd type="none" w="med" len="med"/>
                    </a:lnR>
                    <a:lnT w="0">
                      <a:noFill/>
                    </a:lnT>
                    <a:lnB w="19050" cap="flat" cmpd="sng" algn="ctr">
                      <a:solidFill>
                        <a:schemeClr val="tx1"/>
                      </a:solidFill>
                      <a:prstDash val="solid"/>
                      <a:round/>
                      <a:headEnd type="none" w="med" len="med"/>
                      <a:tailEnd type="none" w="med" len="med"/>
                    </a:lnB>
                  </a:tcPr>
                </a:tc>
                <a:tc>
                  <a:txBody>
                    <a:bodyPr/>
                    <a:lstStyle/>
                    <a:p>
                      <a:pPr lvl="0" algn="ctr">
                        <a:buNone/>
                      </a:pPr>
                      <a:r>
                        <a:rPr lang="es-ES" sz="1400" b="0" i="0" u="none" strike="noStrike" noProof="0" dirty="0">
                          <a:solidFill>
                            <a:srgbClr val="000000"/>
                          </a:solidFill>
                          <a:latin typeface="Arial"/>
                        </a:rPr>
                        <a:t>2022</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lvl="0" algn="ctr">
                        <a:buNone/>
                      </a:pPr>
                      <a:r>
                        <a:rPr lang="es-ES" sz="1400" b="0" i="0" u="none" strike="noStrike" noProof="0" dirty="0">
                          <a:solidFill>
                            <a:srgbClr val="000000"/>
                          </a:solidFill>
                          <a:latin typeface="Arial"/>
                        </a:rPr>
                        <a:t>2023</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lvl="0" algn="ctr">
                        <a:buNone/>
                      </a:pPr>
                      <a:r>
                        <a:rPr lang="es-ES" sz="1400" b="0" i="0" u="none" strike="noStrike" noProof="0" dirty="0">
                          <a:solidFill>
                            <a:srgbClr val="000000"/>
                          </a:solidFill>
                          <a:latin typeface="Arial"/>
                        </a:rPr>
                        <a:t>2024</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4201464936"/>
                  </a:ext>
                </a:extLst>
              </a:tr>
              <a:tr h="370840">
                <a:tc>
                  <a:txBody>
                    <a:bodyPr/>
                    <a:lstStyle/>
                    <a:p>
                      <a:pPr algn="ctr"/>
                      <a:r>
                        <a:rPr lang="es-ES" sz="1400" dirty="0">
                          <a:latin typeface="Arial"/>
                        </a:rPr>
                        <a:t>N</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accent1">
                        <a:lumMod val="40000"/>
                        <a:lumOff val="60000"/>
                      </a:schemeClr>
                    </a:solidFill>
                  </a:tcPr>
                </a:tc>
                <a:tc>
                  <a:txBody>
                    <a:bodyPr/>
                    <a:lstStyle/>
                    <a:p>
                      <a:pPr algn="ctr"/>
                      <a:r>
                        <a:rPr lang="es-ES" sz="1400" dirty="0">
                          <a:latin typeface="Arial"/>
                        </a:rPr>
                        <a:t>96 (87% V, 13% M)</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noFill/>
                  </a:tcPr>
                </a:tc>
                <a:tc>
                  <a:txBody>
                    <a:bodyPr/>
                    <a:lstStyle/>
                    <a:p>
                      <a:pPr lvl="0" algn="ctr">
                        <a:buNone/>
                      </a:pPr>
                      <a:r>
                        <a:rPr lang="es-ES" sz="1400" dirty="0">
                          <a:latin typeface="Arial"/>
                        </a:rPr>
                        <a:t>40 (95% V, 5% M)</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noFill/>
                  </a:tcPr>
                </a:tc>
                <a:tc>
                  <a:txBody>
                    <a:bodyPr/>
                    <a:lstStyle/>
                    <a:p>
                      <a:pPr lvl="0" algn="ctr">
                        <a:buNone/>
                      </a:pPr>
                      <a:r>
                        <a:rPr lang="es-ES" sz="1400" dirty="0">
                          <a:latin typeface="Arial"/>
                        </a:rPr>
                        <a:t>23 (87% V, 13% M)</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18528788"/>
                  </a:ext>
                </a:extLst>
              </a:tr>
              <a:tr h="370839">
                <a:tc>
                  <a:txBody>
                    <a:bodyPr/>
                    <a:lstStyle/>
                    <a:p>
                      <a:pPr lvl="0" algn="ctr">
                        <a:buNone/>
                      </a:pPr>
                      <a:r>
                        <a:rPr lang="es-ES" sz="1400" dirty="0">
                          <a:latin typeface="Arial"/>
                        </a:rPr>
                        <a:t>Media de edad</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lvl="0" algn="ctr">
                        <a:buNone/>
                      </a:pPr>
                      <a:r>
                        <a:rPr lang="es-ES" sz="1400" dirty="0">
                          <a:latin typeface="Arial"/>
                        </a:rPr>
                        <a:t>72 años</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noFill/>
                  </a:tcPr>
                </a:tc>
                <a:tc>
                  <a:txBody>
                    <a:bodyPr/>
                    <a:lstStyle/>
                    <a:p>
                      <a:pPr lvl="0" algn="ctr">
                        <a:buNone/>
                      </a:pPr>
                      <a:r>
                        <a:rPr lang="es-ES" sz="1400" dirty="0">
                          <a:latin typeface="Arial"/>
                        </a:rPr>
                        <a:t>72 años</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noFill/>
                  </a:tcPr>
                </a:tc>
                <a:tc>
                  <a:txBody>
                    <a:bodyPr/>
                    <a:lstStyle/>
                    <a:p>
                      <a:pPr lvl="0" algn="ctr">
                        <a:buNone/>
                      </a:pPr>
                      <a:r>
                        <a:rPr lang="es-ES" sz="1400" dirty="0">
                          <a:latin typeface="Arial"/>
                        </a:rPr>
                        <a:t>69 años</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828506324"/>
                  </a:ext>
                </a:extLst>
              </a:tr>
              <a:tr h="370840">
                <a:tc>
                  <a:txBody>
                    <a:bodyPr/>
                    <a:lstStyle/>
                    <a:p>
                      <a:pPr algn="ctr"/>
                      <a:r>
                        <a:rPr lang="es-ES" sz="1400" dirty="0">
                          <a:latin typeface="Arial"/>
                        </a:rPr>
                        <a:t>Fumadores</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r>
                        <a:rPr lang="es-ES" sz="1400" dirty="0">
                          <a:latin typeface="Arial"/>
                        </a:rPr>
                        <a:t>41%</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noFill/>
                  </a:tcPr>
                </a:tc>
                <a:tc>
                  <a:txBody>
                    <a:bodyPr/>
                    <a:lstStyle/>
                    <a:p>
                      <a:pPr lvl="0" algn="ctr">
                        <a:buNone/>
                      </a:pPr>
                      <a:r>
                        <a:rPr lang="es-ES" sz="1400" dirty="0">
                          <a:latin typeface="Arial"/>
                        </a:rPr>
                        <a:t>22.5%</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noFill/>
                  </a:tcPr>
                </a:tc>
                <a:tc>
                  <a:txBody>
                    <a:bodyPr/>
                    <a:lstStyle/>
                    <a:p>
                      <a:pPr lvl="0" algn="ctr">
                        <a:buNone/>
                      </a:pPr>
                      <a:r>
                        <a:rPr lang="es-ES" sz="1400" dirty="0">
                          <a:latin typeface="Arial"/>
                        </a:rPr>
                        <a:t>44%</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816004353"/>
                  </a:ext>
                </a:extLst>
              </a:tr>
              <a:tr h="370840">
                <a:tc>
                  <a:txBody>
                    <a:bodyPr/>
                    <a:lstStyle/>
                    <a:p>
                      <a:pPr algn="ctr"/>
                      <a:r>
                        <a:rPr lang="es-ES" sz="1400" dirty="0">
                          <a:latin typeface="Arial"/>
                        </a:rPr>
                        <a:t>Exfumadores</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r>
                        <a:rPr lang="es-ES" sz="1400" dirty="0">
                          <a:latin typeface="Arial"/>
                        </a:rPr>
                        <a:t>57%</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noFill/>
                  </a:tcPr>
                </a:tc>
                <a:tc>
                  <a:txBody>
                    <a:bodyPr/>
                    <a:lstStyle/>
                    <a:p>
                      <a:pPr lvl="0" algn="ctr">
                        <a:buNone/>
                      </a:pPr>
                      <a:r>
                        <a:rPr lang="es-ES" sz="1400" dirty="0">
                          <a:latin typeface="Arial"/>
                        </a:rPr>
                        <a:t>75%</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noFill/>
                  </a:tcPr>
                </a:tc>
                <a:tc>
                  <a:txBody>
                    <a:bodyPr/>
                    <a:lstStyle/>
                    <a:p>
                      <a:pPr lvl="0" algn="ctr">
                        <a:buNone/>
                      </a:pPr>
                      <a:r>
                        <a:rPr lang="es-ES" sz="1400" dirty="0">
                          <a:latin typeface="Arial"/>
                        </a:rPr>
                        <a:t>52%</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45428799"/>
                  </a:ext>
                </a:extLst>
              </a:tr>
              <a:tr h="370840">
                <a:tc>
                  <a:txBody>
                    <a:bodyPr/>
                    <a:lstStyle/>
                    <a:p>
                      <a:pPr algn="ctr"/>
                      <a:r>
                        <a:rPr lang="es-ES" sz="1400" dirty="0">
                          <a:latin typeface="Arial"/>
                        </a:rPr>
                        <a:t>Nunca fumadores</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s-ES" sz="1400" dirty="0">
                          <a:latin typeface="Arial"/>
                        </a:rPr>
                        <a:t>2%</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noFill/>
                  </a:tcPr>
                </a:tc>
                <a:tc>
                  <a:txBody>
                    <a:bodyPr/>
                    <a:lstStyle/>
                    <a:p>
                      <a:pPr lvl="0" algn="ctr">
                        <a:buNone/>
                      </a:pPr>
                      <a:r>
                        <a:rPr lang="es-ES" sz="1400" dirty="0">
                          <a:latin typeface="Arial"/>
                        </a:rPr>
                        <a:t>2.5%</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noFill/>
                  </a:tcPr>
                </a:tc>
                <a:tc>
                  <a:txBody>
                    <a:bodyPr/>
                    <a:lstStyle/>
                    <a:p>
                      <a:pPr lvl="0" algn="ctr">
                        <a:buNone/>
                      </a:pPr>
                      <a:r>
                        <a:rPr lang="es-ES" sz="1400" dirty="0">
                          <a:latin typeface="Arial"/>
                        </a:rPr>
                        <a:t>4%</a:t>
                      </a:r>
                      <a:endParaRPr lang="es-ES" sz="1400"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1222585"/>
                  </a:ext>
                </a:extLst>
              </a:tr>
            </a:tbl>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TotalTime>
  <Words>319</Words>
  <Application>Microsoft Office PowerPoint</Application>
  <PresentationFormat>Presentación en pantalla (16:9)</PresentationFormat>
  <Paragraphs>38</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PREVALENCIA DE TABAQUISMO EN PACIENTES AGUDIZADORES QUE PRECISAN HOSPITALIZACIÓN POR SÍNDROME DE AGUDIZACIÓN DE EPOC GRAVE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Lucía Simón Alonso</cp:lastModifiedBy>
  <cp:revision>139</cp:revision>
  <dcterms:created xsi:type="dcterms:W3CDTF">2024-02-05T13:08:18Z</dcterms:created>
  <dcterms:modified xsi:type="dcterms:W3CDTF">2025-03-01T16:23:55Z</dcterms:modified>
</cp:coreProperties>
</file>