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59" r:id="rId4"/>
    <p:sldId id="261" r:id="rId5"/>
    <p:sldId id="262" r:id="rId6"/>
    <p:sldId id="264" r:id="rId7"/>
    <p:sldId id="263" r:id="rId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545" autoAdjust="0"/>
  </p:normalViewPr>
  <p:slideViewPr>
    <p:cSldViewPr>
      <p:cViewPr varScale="1">
        <p:scale>
          <a:sx n="72" d="100"/>
          <a:sy n="72" d="100"/>
        </p:scale>
        <p:origin x="1326" y="6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tx>
            <c:strRef>
              <c:f>Hoja1!$B$1</c:f>
              <c:strCache>
                <c:ptCount val="1"/>
                <c:pt idx="0">
                  <c:v>Derivación</c:v>
                </c:pt>
              </c:strCache>
            </c:strRef>
          </c:tx>
          <c:dPt>
            <c:idx val="0"/>
            <c:bubble3D val="0"/>
            <c:spPr>
              <a:solidFill>
                <a:schemeClr val="accent4">
                  <a:shade val="76000"/>
                </a:schemeClr>
              </a:solidFill>
              <a:ln w="19050">
                <a:solidFill>
                  <a:schemeClr val="lt1"/>
                </a:solidFill>
              </a:ln>
              <a:effectLst/>
            </c:spPr>
            <c:extLst>
              <c:ext xmlns:c16="http://schemas.microsoft.com/office/drawing/2014/chart" uri="{C3380CC4-5D6E-409C-BE32-E72D297353CC}">
                <c16:uniqueId val="{00000001-443E-4F78-8EDF-A39464333F86}"/>
              </c:ext>
            </c:extLst>
          </c:dPt>
          <c:dPt>
            <c:idx val="1"/>
            <c:bubble3D val="0"/>
            <c:spPr>
              <a:solidFill>
                <a:schemeClr val="accent4">
                  <a:tint val="77000"/>
                </a:schemeClr>
              </a:solidFill>
              <a:ln w="19050">
                <a:solidFill>
                  <a:schemeClr val="lt1"/>
                </a:solidFill>
              </a:ln>
              <a:effectLst/>
            </c:spPr>
            <c:extLst>
              <c:ext xmlns:c16="http://schemas.microsoft.com/office/drawing/2014/chart" uri="{C3380CC4-5D6E-409C-BE32-E72D297353CC}">
                <c16:uniqueId val="{00000002-443E-4F78-8EDF-A39464333F86}"/>
              </c:ext>
            </c:extLst>
          </c:dPt>
          <c:cat>
            <c:strRef>
              <c:f>Hoja1!$A$2:$A$3</c:f>
              <c:strCache>
                <c:ptCount val="2"/>
                <c:pt idx="0">
                  <c:v>Completa</c:v>
                </c:pt>
                <c:pt idx="1">
                  <c:v>Incompleta</c:v>
                </c:pt>
              </c:strCache>
            </c:strRef>
          </c:cat>
          <c:val>
            <c:numRef>
              <c:f>Hoja1!$B$2:$B$3</c:f>
              <c:numCache>
                <c:formatCode>0.00%</c:formatCode>
                <c:ptCount val="2"/>
                <c:pt idx="0">
                  <c:v>0.436</c:v>
                </c:pt>
                <c:pt idx="1">
                  <c:v>0.56399999999999995</c:v>
                </c:pt>
              </c:numCache>
            </c:numRef>
          </c:val>
          <c:extLst>
            <c:ext xmlns:c16="http://schemas.microsoft.com/office/drawing/2014/chart" uri="{C3380CC4-5D6E-409C-BE32-E72D297353CC}">
              <c16:uniqueId val="{00000000-443E-4F78-8EDF-A39464333F8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dirty="0" err="1" smtClean="0"/>
              <a:t>Sintomatología</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10971195426408274"/>
          <c:y val="0.13560956241866459"/>
          <c:w val="0.9025031167979003"/>
          <c:h val="0.74465034448818901"/>
        </c:manualLayout>
      </c:layout>
      <c:barChart>
        <c:barDir val="col"/>
        <c:grouping val="clustered"/>
        <c:varyColors val="0"/>
        <c:ser>
          <c:idx val="0"/>
          <c:order val="0"/>
          <c:tx>
            <c:strRef>
              <c:f>Hoja1!$B$1</c:f>
              <c:strCache>
                <c:ptCount val="1"/>
                <c:pt idx="0">
                  <c:v>Sintomatologia</c:v>
                </c:pt>
              </c:strCache>
            </c:strRef>
          </c:tx>
          <c:spPr>
            <a:solidFill>
              <a:schemeClr val="accent4"/>
            </a:solidFill>
            <a:ln>
              <a:noFill/>
            </a:ln>
            <a:effectLst/>
          </c:spPr>
          <c:invertIfNegative val="0"/>
          <c:cat>
            <c:strRef>
              <c:f>Hoja1!$A$2:$A$6</c:f>
              <c:strCache>
                <c:ptCount val="5"/>
                <c:pt idx="0">
                  <c:v>Ronquidos </c:v>
                </c:pt>
                <c:pt idx="1">
                  <c:v>Apneas presenciadas</c:v>
                </c:pt>
                <c:pt idx="2">
                  <c:v>Despertares asfícticos</c:v>
                </c:pt>
                <c:pt idx="3">
                  <c:v>ESD</c:v>
                </c:pt>
                <c:pt idx="4">
                  <c:v>Cefalea matutina</c:v>
                </c:pt>
              </c:strCache>
            </c:strRef>
          </c:cat>
          <c:val>
            <c:numRef>
              <c:f>Hoja1!$B$2:$B$6</c:f>
              <c:numCache>
                <c:formatCode>General</c:formatCode>
                <c:ptCount val="5"/>
                <c:pt idx="0">
                  <c:v>314</c:v>
                </c:pt>
                <c:pt idx="1">
                  <c:v>28</c:v>
                </c:pt>
                <c:pt idx="2">
                  <c:v>193</c:v>
                </c:pt>
                <c:pt idx="3">
                  <c:v>265</c:v>
                </c:pt>
                <c:pt idx="4">
                  <c:v>151</c:v>
                </c:pt>
              </c:numCache>
            </c:numRef>
          </c:val>
          <c:extLst>
            <c:ext xmlns:c16="http://schemas.microsoft.com/office/drawing/2014/chart" uri="{C3380CC4-5D6E-409C-BE32-E72D297353CC}">
              <c16:uniqueId val="{00000000-4398-42B4-B6C1-ADAFE2D01C6F}"/>
            </c:ext>
          </c:extLst>
        </c:ser>
        <c:dLbls>
          <c:showLegendKey val="0"/>
          <c:showVal val="0"/>
          <c:showCatName val="0"/>
          <c:showSerName val="0"/>
          <c:showPercent val="0"/>
          <c:showBubbleSize val="0"/>
        </c:dLbls>
        <c:gapWidth val="219"/>
        <c:overlap val="-27"/>
        <c:axId val="722721535"/>
        <c:axId val="722708639"/>
      </c:barChart>
      <c:catAx>
        <c:axId val="722721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22708639"/>
        <c:crosses val="autoZero"/>
        <c:auto val="1"/>
        <c:lblAlgn val="ctr"/>
        <c:lblOffset val="100"/>
        <c:noMultiLvlLbl val="0"/>
      </c:catAx>
      <c:valAx>
        <c:axId val="722708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227215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tx>
            <c:strRef>
              <c:f>Hoja1!$B$1</c:f>
              <c:strCache>
                <c:ptCount val="1"/>
                <c:pt idx="0">
                  <c:v>Estudios de sueño</c:v>
                </c:pt>
              </c:strCache>
            </c:strRef>
          </c:tx>
          <c:dPt>
            <c:idx val="0"/>
            <c:bubble3D val="0"/>
            <c:spPr>
              <a:solidFill>
                <a:schemeClr val="accent4">
                  <a:shade val="65000"/>
                </a:schemeClr>
              </a:solidFill>
              <a:ln w="19050">
                <a:solidFill>
                  <a:schemeClr val="lt1"/>
                </a:solidFill>
              </a:ln>
              <a:effectLst/>
            </c:spPr>
            <c:extLst>
              <c:ext xmlns:c16="http://schemas.microsoft.com/office/drawing/2014/chart" uri="{C3380CC4-5D6E-409C-BE32-E72D297353CC}">
                <c16:uniqueId val="{00000001-C81C-4AA1-B94A-846C40F28943}"/>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C898-4D5A-9153-37275E936E9D}"/>
              </c:ext>
            </c:extLst>
          </c:dPt>
          <c:dPt>
            <c:idx val="2"/>
            <c:bubble3D val="0"/>
            <c:spPr>
              <a:solidFill>
                <a:schemeClr val="accent4">
                  <a:tint val="65000"/>
                </a:schemeClr>
              </a:solidFill>
              <a:ln w="19050">
                <a:solidFill>
                  <a:schemeClr val="lt1"/>
                </a:solidFill>
              </a:ln>
              <a:effectLst/>
            </c:spPr>
            <c:extLst>
              <c:ext xmlns:c16="http://schemas.microsoft.com/office/drawing/2014/chart" uri="{C3380CC4-5D6E-409C-BE32-E72D297353CC}">
                <c16:uniqueId val="{00000005-C898-4D5A-9153-37275E936E9D}"/>
              </c:ext>
            </c:extLst>
          </c:dPt>
          <c:cat>
            <c:strRef>
              <c:f>Hoja1!$A$2:$A$4</c:f>
              <c:strCache>
                <c:ptCount val="3"/>
                <c:pt idx="0">
                  <c:v>PSX</c:v>
                </c:pt>
                <c:pt idx="1">
                  <c:v>PSG</c:v>
                </c:pt>
                <c:pt idx="2">
                  <c:v>PG</c:v>
                </c:pt>
              </c:strCache>
            </c:strRef>
          </c:cat>
          <c:val>
            <c:numRef>
              <c:f>Hoja1!$B$2:$B$4</c:f>
              <c:numCache>
                <c:formatCode>0.00%</c:formatCode>
                <c:ptCount val="3"/>
                <c:pt idx="0">
                  <c:v>0.56399999999999995</c:v>
                </c:pt>
                <c:pt idx="1">
                  <c:v>0.254</c:v>
                </c:pt>
                <c:pt idx="2">
                  <c:v>0.182</c:v>
                </c:pt>
              </c:numCache>
            </c:numRef>
          </c:val>
          <c:extLst>
            <c:ext xmlns:c16="http://schemas.microsoft.com/office/drawing/2014/chart" uri="{C3380CC4-5D6E-409C-BE32-E72D297353CC}">
              <c16:uniqueId val="{00000000-C81C-4AA1-B94A-846C40F28943}"/>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5.2510170321642645E-2"/>
          <c:y val="4.2141309433348706E-2"/>
          <c:w val="0.89497965935671475"/>
          <c:h val="0.790838081143589"/>
        </c:manualLayout>
      </c:layout>
      <c:barChart>
        <c:barDir val="col"/>
        <c:grouping val="clustered"/>
        <c:varyColors val="0"/>
        <c:ser>
          <c:idx val="0"/>
          <c:order val="0"/>
          <c:tx>
            <c:strRef>
              <c:f>Hoja1!$B$1</c:f>
              <c:strCache>
                <c:ptCount val="1"/>
                <c:pt idx="0">
                  <c:v>Resultado estudio sueño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No concluyente</c:v>
                </c:pt>
                <c:pt idx="1">
                  <c:v>Concluyente </c:v>
                </c:pt>
              </c:strCache>
            </c:strRef>
          </c:cat>
          <c:val>
            <c:numRef>
              <c:f>Hoja1!$B$2:$B$3</c:f>
              <c:numCache>
                <c:formatCode>0.00%</c:formatCode>
                <c:ptCount val="2"/>
                <c:pt idx="0">
                  <c:v>0.20399999999999999</c:v>
                </c:pt>
                <c:pt idx="1">
                  <c:v>0.79600000000000004</c:v>
                </c:pt>
              </c:numCache>
            </c:numRef>
          </c:val>
          <c:extLst>
            <c:ext xmlns:c16="http://schemas.microsoft.com/office/drawing/2014/chart" uri="{C3380CC4-5D6E-409C-BE32-E72D297353CC}">
              <c16:uniqueId val="{00000000-A039-4E21-906F-DFD8FE6101F1}"/>
            </c:ext>
          </c:extLst>
        </c:ser>
        <c:dLbls>
          <c:showLegendKey val="0"/>
          <c:showVal val="1"/>
          <c:showCatName val="0"/>
          <c:showSerName val="0"/>
          <c:showPercent val="0"/>
          <c:showBubbleSize val="0"/>
        </c:dLbls>
        <c:gapWidth val="150"/>
        <c:overlap val="-25"/>
        <c:axId val="791631983"/>
        <c:axId val="791635311"/>
      </c:barChart>
      <c:catAx>
        <c:axId val="7916319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91635311"/>
        <c:crosses val="autoZero"/>
        <c:auto val="1"/>
        <c:lblAlgn val="ctr"/>
        <c:lblOffset val="100"/>
        <c:noMultiLvlLbl val="0"/>
      </c:catAx>
      <c:valAx>
        <c:axId val="791635311"/>
        <c:scaling>
          <c:orientation val="minMax"/>
        </c:scaling>
        <c:delete val="1"/>
        <c:axPos val="l"/>
        <c:numFmt formatCode="0.00%" sourceLinked="1"/>
        <c:majorTickMark val="none"/>
        <c:minorTickMark val="none"/>
        <c:tickLblPos val="nextTo"/>
        <c:crossAx val="7916319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281585942255602E-2"/>
          <c:y val="0.11773696089328593"/>
          <c:w val="0.62058782836799198"/>
          <c:h val="0.74095434509617586"/>
        </c:manualLayout>
      </c:layout>
      <c:pieChart>
        <c:varyColors val="1"/>
        <c:ser>
          <c:idx val="0"/>
          <c:order val="0"/>
          <c:tx>
            <c:strRef>
              <c:f>Hoja1!$B$1</c:f>
              <c:strCache>
                <c:ptCount val="1"/>
                <c:pt idx="0">
                  <c:v>Resultados</c:v>
                </c:pt>
              </c:strCache>
            </c:strRef>
          </c:tx>
          <c:explosion val="1"/>
          <c:dPt>
            <c:idx val="0"/>
            <c:bubble3D val="0"/>
            <c:spPr>
              <a:solidFill>
                <a:schemeClr val="accent6"/>
              </a:solidFill>
              <a:ln w="19050">
                <a:solidFill>
                  <a:schemeClr val="lt1"/>
                </a:solidFill>
              </a:ln>
              <a:effectLst/>
            </c:spPr>
            <c:extLst>
              <c:ext xmlns:c16="http://schemas.microsoft.com/office/drawing/2014/chart" uri="{C3380CC4-5D6E-409C-BE32-E72D297353CC}">
                <c16:uniqueId val="{00000001-D511-4800-8E1B-EEB46644EEEE}"/>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D511-4800-8E1B-EEB46644EEE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D511-4800-8E1B-EEB46644EEEE}"/>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D511-4800-8E1B-EEB46644EEEE}"/>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D511-4800-8E1B-EEB46644EEEE}"/>
              </c:ext>
            </c:extLst>
          </c:dPt>
          <c:cat>
            <c:strRef>
              <c:f>Hoja1!$A$2:$A$6</c:f>
              <c:strCache>
                <c:ptCount val="5"/>
                <c:pt idx="0">
                  <c:v>AOS leve</c:v>
                </c:pt>
                <c:pt idx="1">
                  <c:v>AOS moderado</c:v>
                </c:pt>
                <c:pt idx="2">
                  <c:v>AOS severo</c:v>
                </c:pt>
                <c:pt idx="3">
                  <c:v>No AOS/roncopatía</c:v>
                </c:pt>
                <c:pt idx="4">
                  <c:v>No concluyente</c:v>
                </c:pt>
              </c:strCache>
            </c:strRef>
          </c:cat>
          <c:val>
            <c:numRef>
              <c:f>Hoja1!$B$2:$B$6</c:f>
              <c:numCache>
                <c:formatCode>0.00%</c:formatCode>
                <c:ptCount val="5"/>
                <c:pt idx="0">
                  <c:v>0.10299999999999999</c:v>
                </c:pt>
                <c:pt idx="1">
                  <c:v>0.219</c:v>
                </c:pt>
                <c:pt idx="2">
                  <c:v>0.39800000000000002</c:v>
                </c:pt>
                <c:pt idx="3">
                  <c:v>7.4999999999999997E-2</c:v>
                </c:pt>
                <c:pt idx="4">
                  <c:v>0.20399999999999999</c:v>
                </c:pt>
              </c:numCache>
            </c:numRef>
          </c:val>
          <c:extLst>
            <c:ext xmlns:c16="http://schemas.microsoft.com/office/drawing/2014/chart" uri="{C3380CC4-5D6E-409C-BE32-E72D297353CC}">
              <c16:uniqueId val="{00000000-0E8D-4D19-AAFC-3FF5B545FD8C}"/>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6587584525839161"/>
          <c:y val="0.33146843208294796"/>
          <c:w val="0.32830392237202888"/>
          <c:h val="0.4151092531627311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dirty="0" err="1"/>
              <a:t>Medidas</a:t>
            </a:r>
            <a:r>
              <a:rPr lang="en-US" sz="1600" dirty="0"/>
              <a:t> </a:t>
            </a:r>
            <a:r>
              <a:rPr lang="en-US" sz="1600" dirty="0" err="1"/>
              <a:t>terapéuticas</a:t>
            </a:r>
            <a:endParaRPr lang="en-US" sz="1600" dirty="0"/>
          </a:p>
        </c:rich>
      </c:tx>
      <c:layout>
        <c:manualLayout>
          <c:xMode val="edge"/>
          <c:yMode val="edge"/>
          <c:x val="0.17708235282903539"/>
          <c:y val="1.457889521246874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Medidas terapéuticas</c:v>
                </c:pt>
              </c:strCache>
            </c:strRef>
          </c:tx>
          <c:dPt>
            <c:idx val="0"/>
            <c:bubble3D val="0"/>
            <c:spPr>
              <a:solidFill>
                <a:schemeClr val="accent4">
                  <a:tint val="58000"/>
                </a:schemeClr>
              </a:solidFill>
              <a:ln w="19050">
                <a:solidFill>
                  <a:schemeClr val="lt1"/>
                </a:solidFill>
              </a:ln>
              <a:effectLst/>
            </c:spPr>
            <c:extLst>
              <c:ext xmlns:c16="http://schemas.microsoft.com/office/drawing/2014/chart" uri="{C3380CC4-5D6E-409C-BE32-E72D297353CC}">
                <c16:uniqueId val="{00000001-63FC-4329-90D4-283DF5AD5CF5}"/>
              </c:ext>
            </c:extLst>
          </c:dPt>
          <c:dPt>
            <c:idx val="1"/>
            <c:bubble3D val="0"/>
            <c:spPr>
              <a:solidFill>
                <a:schemeClr val="accent4">
                  <a:tint val="86000"/>
                </a:schemeClr>
              </a:solidFill>
              <a:ln w="19050">
                <a:solidFill>
                  <a:schemeClr val="lt1"/>
                </a:solidFill>
              </a:ln>
              <a:effectLst/>
            </c:spPr>
            <c:extLst>
              <c:ext xmlns:c16="http://schemas.microsoft.com/office/drawing/2014/chart" uri="{C3380CC4-5D6E-409C-BE32-E72D297353CC}">
                <c16:uniqueId val="{00000003-63FC-4329-90D4-283DF5AD5CF5}"/>
              </c:ext>
            </c:extLst>
          </c:dPt>
          <c:dPt>
            <c:idx val="2"/>
            <c:bubble3D val="0"/>
            <c:spPr>
              <a:solidFill>
                <a:schemeClr val="accent4">
                  <a:shade val="86000"/>
                </a:schemeClr>
              </a:solidFill>
              <a:ln w="19050">
                <a:solidFill>
                  <a:schemeClr val="lt1"/>
                </a:solidFill>
              </a:ln>
              <a:effectLst/>
            </c:spPr>
            <c:extLst>
              <c:ext xmlns:c16="http://schemas.microsoft.com/office/drawing/2014/chart" uri="{C3380CC4-5D6E-409C-BE32-E72D297353CC}">
                <c16:uniqueId val="{00000005-63FC-4329-90D4-283DF5AD5CF5}"/>
              </c:ext>
            </c:extLst>
          </c:dPt>
          <c:dPt>
            <c:idx val="3"/>
            <c:bubble3D val="0"/>
            <c:spPr>
              <a:solidFill>
                <a:schemeClr val="accent4">
                  <a:shade val="58000"/>
                </a:schemeClr>
              </a:solidFill>
              <a:ln w="19050">
                <a:solidFill>
                  <a:schemeClr val="lt1"/>
                </a:solidFill>
              </a:ln>
              <a:effectLst/>
            </c:spPr>
            <c:extLst>
              <c:ext xmlns:c16="http://schemas.microsoft.com/office/drawing/2014/chart" uri="{C3380CC4-5D6E-409C-BE32-E72D297353CC}">
                <c16:uniqueId val="{00000007-63FC-4329-90D4-283DF5AD5CF5}"/>
              </c:ext>
            </c:extLst>
          </c:dPt>
          <c:cat>
            <c:strRef>
              <c:f>Hoja1!$A$2:$A$5</c:f>
              <c:strCache>
                <c:ptCount val="4"/>
                <c:pt idx="0">
                  <c:v>CPAP</c:v>
                </c:pt>
                <c:pt idx="1">
                  <c:v>Medidas generales </c:v>
                </c:pt>
                <c:pt idx="2">
                  <c:v>ORL</c:v>
                </c:pt>
                <c:pt idx="3">
                  <c:v>No tto</c:v>
                </c:pt>
              </c:strCache>
            </c:strRef>
          </c:cat>
          <c:val>
            <c:numRef>
              <c:f>Hoja1!$B$2:$B$5</c:f>
              <c:numCache>
                <c:formatCode>0.00%</c:formatCode>
                <c:ptCount val="4"/>
                <c:pt idx="0">
                  <c:v>0.61399999999999999</c:v>
                </c:pt>
                <c:pt idx="1">
                  <c:v>0.36399999999999999</c:v>
                </c:pt>
                <c:pt idx="2">
                  <c:v>3.0000000000000001E-3</c:v>
                </c:pt>
                <c:pt idx="3">
                  <c:v>8.9999999999999993E-3</c:v>
                </c:pt>
              </c:numCache>
            </c:numRef>
          </c:val>
          <c:extLst>
            <c:ext xmlns:c16="http://schemas.microsoft.com/office/drawing/2014/chart" uri="{C3380CC4-5D6E-409C-BE32-E72D297353CC}">
              <c16:uniqueId val="{00000000-17D3-4245-BFDA-58800296842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140F8-4EAD-4796-804C-AAE335E395F8}" type="datetimeFigureOut">
              <a:rPr lang="es-ES" smtClean="0"/>
              <a:t>02/03/2025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E41EF9-937F-4591-977F-6FB2075534D6}" type="slidenum">
              <a:rPr lang="es-ES" smtClean="0"/>
              <a:t>‹Nº›</a:t>
            </a:fld>
            <a:endParaRPr lang="es-ES"/>
          </a:p>
        </p:txBody>
      </p:sp>
    </p:spTree>
    <p:extLst>
      <p:ext uri="{BB962C8B-B14F-4D97-AF65-F5344CB8AC3E}">
        <p14:creationId xmlns:p14="http://schemas.microsoft.com/office/powerpoint/2010/main" val="17171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cs typeface="Arial" panose="020B0604020202020204" pitchFamily="34" charset="0"/>
              </a:rPr>
              <a:t>Se facilita plantilla a Atención Primaria.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La apnea obstructiva del sueño se trata de una patología de alta prevalencia en España (6- 8% población) pero con un </a:t>
            </a:r>
            <a:r>
              <a:rPr lang="es-ES" sz="1200" kern="1200" dirty="0" err="1" smtClean="0">
                <a:solidFill>
                  <a:schemeClr val="tx1"/>
                </a:solidFill>
                <a:effectLst/>
                <a:latin typeface="+mn-lt"/>
                <a:ea typeface="+mn-ea"/>
                <a:cs typeface="+mn-cs"/>
              </a:rPr>
              <a:t>infradiangóstico</a:t>
            </a:r>
            <a:r>
              <a:rPr lang="es-ES" sz="1200" kern="1200" dirty="0" smtClean="0">
                <a:solidFill>
                  <a:schemeClr val="tx1"/>
                </a:solidFill>
                <a:effectLst/>
                <a:latin typeface="+mn-lt"/>
                <a:ea typeface="+mn-ea"/>
                <a:cs typeface="+mn-cs"/>
              </a:rPr>
              <a:t> importante. En el último documento internacional de consenso sobre apnea del sueño la cifra de pacientes sin diagnosticar asciende hasta un 70% en algunos estudios realizados. (referencias)</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Con el fin de incrementar el diagnóstico de pacientes con alta sospecha de AOS, y coincidiendo con una época en la que se ha visto dificultada la atención presencial de los pacientes como consecuencia de la pandemia COVID, se ha creado en nuestro hospital la </a:t>
            </a:r>
            <a:r>
              <a:rPr lang="es-ES" sz="1200" kern="1200" dirty="0" err="1" smtClean="0">
                <a:solidFill>
                  <a:schemeClr val="tx1"/>
                </a:solidFill>
                <a:effectLst/>
                <a:latin typeface="+mn-lt"/>
                <a:ea typeface="+mn-ea"/>
                <a:cs typeface="+mn-cs"/>
              </a:rPr>
              <a:t>Teleconsulta</a:t>
            </a:r>
            <a:r>
              <a:rPr lang="es-ES"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La </a:t>
            </a:r>
            <a:r>
              <a:rPr lang="es-ES" sz="1200" kern="1200" dirty="0" err="1" smtClean="0">
                <a:solidFill>
                  <a:schemeClr val="tx1"/>
                </a:solidFill>
                <a:effectLst/>
                <a:latin typeface="+mn-lt"/>
                <a:ea typeface="+mn-ea"/>
                <a:cs typeface="+mn-cs"/>
              </a:rPr>
              <a:t>Teleconsulta</a:t>
            </a:r>
            <a:r>
              <a:rPr lang="es-ES" sz="1200" kern="1200" dirty="0" smtClean="0">
                <a:solidFill>
                  <a:schemeClr val="tx1"/>
                </a:solidFill>
                <a:effectLst/>
                <a:latin typeface="+mn-lt"/>
                <a:ea typeface="+mn-ea"/>
                <a:cs typeface="+mn-cs"/>
              </a:rPr>
              <a:t> consiste en una citación virtual directa con Atención Primaria en la que se aportan datos del paciente y en base a ellos el Neumólogo evalúa la necesidad de realización de estudio de sueño, valoración presencial en consulta u otra actitud diagnóstica o terapéutica. </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Para ello, se le proporciona previamente a Atención Primaria una plantilla con determinados ítems para recoger información sobre la clínica del paciente, comorbilidades, medicación habitual, hábitos tóxicos, profesión de riesgo y datos antropométricos, así como el test de </a:t>
            </a:r>
            <a:r>
              <a:rPr lang="es-ES" sz="1200" kern="1200" dirty="0" err="1" smtClean="0">
                <a:solidFill>
                  <a:schemeClr val="tx1"/>
                </a:solidFill>
                <a:effectLst/>
                <a:latin typeface="+mn-lt"/>
                <a:ea typeface="+mn-ea"/>
                <a:cs typeface="+mn-cs"/>
              </a:rPr>
              <a:t>Epworth</a:t>
            </a:r>
            <a:r>
              <a:rPr lang="es-ES" sz="1200" kern="1200" dirty="0" smtClean="0">
                <a:solidFill>
                  <a:schemeClr val="tx1"/>
                </a:solidFill>
                <a:effectLst/>
                <a:latin typeface="+mn-lt"/>
                <a:ea typeface="+mn-ea"/>
                <a:cs typeface="+mn-cs"/>
              </a:rPr>
              <a:t> para evaluar la somnolencia del paciente. </a:t>
            </a:r>
          </a:p>
          <a:p>
            <a:endParaRPr lang="es-E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cs typeface="Arial" panose="020B0604020202020204" pitchFamily="34" charset="0"/>
              </a:rPr>
              <a:t>Según las recomendaciones SEPAR, esta información debe ser suficiente para priorizar y elegir el tipo de prueba diagnóstica.  </a:t>
            </a:r>
          </a:p>
          <a:p>
            <a:endParaRPr lang="es-ES" sz="1200" kern="1200" dirty="0" smtClean="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2</a:t>
            </a:fld>
            <a:endParaRPr lang="es-ES"/>
          </a:p>
        </p:txBody>
      </p:sp>
    </p:spTree>
    <p:extLst>
      <p:ext uri="{BB962C8B-B14F-4D97-AF65-F5344CB8AC3E}">
        <p14:creationId xmlns:p14="http://schemas.microsoft.com/office/powerpoint/2010/main" val="199395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La </a:t>
            </a:r>
            <a:r>
              <a:rPr lang="es-ES" sz="1200" kern="1200" dirty="0" err="1" smtClean="0">
                <a:solidFill>
                  <a:schemeClr val="tx1"/>
                </a:solidFill>
                <a:effectLst/>
                <a:latin typeface="+mn-lt"/>
                <a:ea typeface="+mn-ea"/>
                <a:cs typeface="+mn-cs"/>
              </a:rPr>
              <a:t>Teleconsulta</a:t>
            </a:r>
            <a:r>
              <a:rPr lang="es-ES" sz="1200" kern="1200" dirty="0" smtClean="0">
                <a:solidFill>
                  <a:schemeClr val="tx1"/>
                </a:solidFill>
                <a:effectLst/>
                <a:latin typeface="+mn-lt"/>
                <a:ea typeface="+mn-ea"/>
                <a:cs typeface="+mn-cs"/>
              </a:rPr>
              <a:t> es una citación virtual directa con Atención Primaria en la que se aportan datos del paciente basados en una plantilla facilitada por el Neumólogo donde se recoge información sobre la clínica, comorbilidades, medicación habitual, hábitos tóxicos, profesión de riesgo, datos antropométricos y test de </a:t>
            </a:r>
            <a:r>
              <a:rPr lang="es-ES" sz="1200" kern="1200" dirty="0" err="1" smtClean="0">
                <a:solidFill>
                  <a:schemeClr val="tx1"/>
                </a:solidFill>
                <a:effectLst/>
                <a:latin typeface="+mn-lt"/>
                <a:ea typeface="+mn-ea"/>
                <a:cs typeface="+mn-cs"/>
              </a:rPr>
              <a:t>Epworth</a:t>
            </a:r>
            <a:r>
              <a:rPr lang="es-ES" sz="1200" kern="1200" dirty="0" smtClean="0">
                <a:solidFill>
                  <a:schemeClr val="tx1"/>
                </a:solidFill>
                <a:effectLst/>
                <a:latin typeface="+mn-lt"/>
                <a:ea typeface="+mn-ea"/>
                <a:cs typeface="+mn-cs"/>
              </a:rPr>
              <a:t>. Así se valora y prioriza la necesidad de realizar pruebas diagnósticas, y qué tipo de prueba.</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El objetivo del presente estudio es determinar las características clínicas y la rentabilidad diagnóstico- terapéutica de la </a:t>
            </a:r>
            <a:r>
              <a:rPr lang="es-ES" sz="1200" dirty="0" err="1" smtClean="0"/>
              <a:t>teleconsulta</a:t>
            </a:r>
            <a:r>
              <a:rPr lang="es-ES" sz="1200" dirty="0" smtClean="0"/>
              <a:t> de Atención Primaria en colaboración con la Unidad de sueño.</a:t>
            </a:r>
            <a:endParaRPr lang="es-ES" dirty="0" smtClean="0"/>
          </a:p>
          <a:p>
            <a:endParaRPr lang="es-ES" dirty="0" smtClean="0"/>
          </a:p>
          <a:p>
            <a:r>
              <a:rPr lang="es-ES" sz="1200" b="0" i="0" kern="1200" dirty="0" smtClean="0">
                <a:solidFill>
                  <a:schemeClr val="tx1"/>
                </a:solidFill>
                <a:effectLst/>
                <a:latin typeface="+mn-lt"/>
                <a:ea typeface="+mn-ea"/>
                <a:cs typeface="+mn-cs"/>
              </a:rPr>
              <a:t>Se diseña un estudio observacional, prospectivo, sobre una cohorte de pacientes con sospecha de AOS remitidos desde el distrito sanitario de AP de Córdoba desde Octubre de 2023 hasta Octubre de 2024. </a:t>
            </a:r>
          </a:p>
          <a:p>
            <a:r>
              <a:rPr lang="es-ES" sz="1200" b="0" i="0" kern="1200" dirty="0" smtClean="0">
                <a:solidFill>
                  <a:schemeClr val="tx1"/>
                </a:solidFill>
                <a:effectLst/>
                <a:latin typeface="+mn-lt"/>
                <a:ea typeface="+mn-ea"/>
                <a:cs typeface="+mn-cs"/>
              </a:rPr>
              <a:t>Se incluye a sujetos adultos cuya sospecha clínica prínceps es AOS, no diagnosticado previamente por un estudio de sueño. Para el objetivo de este estudio, se incluye únicamente a los pacientes que han terminado el proceso diagnóstico y terapéutico. </a:t>
            </a:r>
          </a:p>
          <a:p>
            <a:endParaRPr lang="es-ES" sz="1200" b="0" i="0" kern="1200" dirty="0" smtClean="0">
              <a:solidFill>
                <a:schemeClr val="tx1"/>
              </a:solidFill>
              <a:effectLst/>
              <a:latin typeface="+mn-lt"/>
              <a:ea typeface="+mn-ea"/>
              <a:cs typeface="+mn-cs"/>
            </a:endParaRPr>
          </a:p>
          <a:p>
            <a:r>
              <a:rPr lang="es-ES" sz="1200" b="1" i="0" kern="1200" dirty="0" smtClean="0">
                <a:solidFill>
                  <a:schemeClr val="tx1"/>
                </a:solidFill>
                <a:effectLst/>
                <a:latin typeface="+mn-lt"/>
                <a:ea typeface="+mn-ea"/>
                <a:cs typeface="+mn-cs"/>
              </a:rPr>
              <a:t>La modalidad de </a:t>
            </a:r>
            <a:r>
              <a:rPr lang="es-ES" sz="1200" b="1" i="0" kern="1200" dirty="0" err="1" smtClean="0">
                <a:solidFill>
                  <a:schemeClr val="tx1"/>
                </a:solidFill>
                <a:effectLst/>
                <a:latin typeface="+mn-lt"/>
                <a:ea typeface="+mn-ea"/>
                <a:cs typeface="+mn-cs"/>
              </a:rPr>
              <a:t>teleconsulta</a:t>
            </a:r>
            <a:r>
              <a:rPr lang="es-ES" sz="1200" b="1" i="0" kern="1200" dirty="0" smtClean="0">
                <a:solidFill>
                  <a:schemeClr val="tx1"/>
                </a:solidFill>
                <a:effectLst/>
                <a:latin typeface="+mn-lt"/>
                <a:ea typeface="+mn-ea"/>
                <a:cs typeface="+mn-cs"/>
              </a:rPr>
              <a:t> es una citación virtual, realizada desde AP a la Unidad de sueño mediante un programa telemático, en la que se recoge información relevante sobre el paciente. Según las recomendaciones SEPAR, esta información es valorada por el neumólogo, y debe ser suficiente para priorizar y elegir el tipo de prueba diagnóstica.</a:t>
            </a:r>
            <a:endParaRPr lang="es-ES" b="1" dirty="0" smtClean="0"/>
          </a:p>
          <a:p>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3</a:t>
            </a:fld>
            <a:endParaRPr lang="es-ES"/>
          </a:p>
        </p:txBody>
      </p:sp>
    </p:spTree>
    <p:extLst>
      <p:ext uri="{BB962C8B-B14F-4D97-AF65-F5344CB8AC3E}">
        <p14:creationId xmlns:p14="http://schemas.microsoft.com/office/powerpoint/2010/main" val="2073506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t>Se incluyeron 319 pacientes, con una</a:t>
            </a:r>
            <a:r>
              <a:rPr lang="es-ES" sz="1200" baseline="0" dirty="0" smtClean="0"/>
              <a:t> edad media de 53,5 años.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aseline="0" dirty="0" smtClean="0"/>
          </a:p>
          <a:p>
            <a:r>
              <a:rPr lang="es-ES" sz="1200" kern="1200" dirty="0" smtClean="0">
                <a:solidFill>
                  <a:schemeClr val="tx1"/>
                </a:solidFill>
                <a:effectLst/>
                <a:latin typeface="+mn-lt"/>
                <a:ea typeface="+mn-ea"/>
                <a:cs typeface="+mn-cs"/>
              </a:rPr>
              <a:t>Como primera dificultad en la práctica de la </a:t>
            </a:r>
            <a:r>
              <a:rPr lang="es-ES" sz="1200" kern="1200" dirty="0" err="1" smtClean="0">
                <a:solidFill>
                  <a:schemeClr val="tx1"/>
                </a:solidFill>
                <a:effectLst/>
                <a:latin typeface="+mn-lt"/>
                <a:ea typeface="+mn-ea"/>
                <a:cs typeface="+mn-cs"/>
              </a:rPr>
              <a:t>Teleconsulta</a:t>
            </a:r>
            <a:r>
              <a:rPr lang="es-ES" sz="1200" kern="1200" dirty="0" smtClean="0">
                <a:solidFill>
                  <a:schemeClr val="tx1"/>
                </a:solidFill>
                <a:effectLst/>
                <a:latin typeface="+mn-lt"/>
                <a:ea typeface="+mn-ea"/>
                <a:cs typeface="+mn-cs"/>
              </a:rPr>
              <a:t> nos hemos encontrado con que en más del 56% de los casos derivados, los datos aportados por parte de Atención Primaria estaban incompletos, faltando predominantemente valores relativos a la sintomatología, escala de </a:t>
            </a:r>
            <a:r>
              <a:rPr lang="es-ES" sz="1200" kern="1200" dirty="0" err="1" smtClean="0">
                <a:solidFill>
                  <a:schemeClr val="tx1"/>
                </a:solidFill>
                <a:effectLst/>
                <a:latin typeface="+mn-lt"/>
                <a:ea typeface="+mn-ea"/>
                <a:cs typeface="+mn-cs"/>
              </a:rPr>
              <a:t>Epworth</a:t>
            </a:r>
            <a:r>
              <a:rPr lang="es-ES" sz="1200" kern="1200" dirty="0" smtClean="0">
                <a:solidFill>
                  <a:schemeClr val="tx1"/>
                </a:solidFill>
                <a:effectLst/>
                <a:latin typeface="+mn-lt"/>
                <a:ea typeface="+mn-ea"/>
                <a:cs typeface="+mn-cs"/>
              </a:rPr>
              <a:t> (55%), y exploración física del paciente (</a:t>
            </a:r>
            <a:r>
              <a:rPr lang="es-ES" sz="1200" kern="1200" dirty="0" err="1" smtClean="0">
                <a:solidFill>
                  <a:schemeClr val="tx1"/>
                </a:solidFill>
                <a:effectLst/>
                <a:latin typeface="+mn-lt"/>
                <a:ea typeface="+mn-ea"/>
                <a:cs typeface="+mn-cs"/>
              </a:rPr>
              <a:t>Mallampati</a:t>
            </a:r>
            <a:r>
              <a:rPr lang="es-ES" sz="1200" kern="1200" baseline="0" dirty="0" smtClean="0">
                <a:solidFill>
                  <a:schemeClr val="tx1"/>
                </a:solidFill>
                <a:effectLst/>
                <a:latin typeface="+mn-lt"/>
                <a:ea typeface="+mn-ea"/>
                <a:cs typeface="+mn-cs"/>
              </a:rPr>
              <a:t> 40%)</a:t>
            </a:r>
            <a:r>
              <a:rPr lang="es-ES"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Esto tiene como consecuencia la valoración menos precisa de los pacientes derivados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aseline="0" dirty="0" smtClean="0"/>
          </a:p>
          <a:p>
            <a:r>
              <a:rPr lang="es-ES" sz="1200" kern="1200" dirty="0" smtClean="0">
                <a:solidFill>
                  <a:schemeClr val="tx1"/>
                </a:solidFill>
                <a:effectLst/>
                <a:latin typeface="+mn-lt"/>
                <a:ea typeface="+mn-ea"/>
                <a:cs typeface="+mn-cs"/>
              </a:rPr>
              <a:t>Con respecto a factores de riesgo cardiovascular, más de la mitad de los pacientes (55%) presentaban HTA, de estos el 5% HTA resistente con mal control, y un 17% padecía DM. </a:t>
            </a:r>
          </a:p>
          <a:p>
            <a:r>
              <a:rPr lang="es-ES" sz="1200" kern="1200" dirty="0" smtClean="0">
                <a:solidFill>
                  <a:schemeClr val="tx1"/>
                </a:solidFill>
                <a:effectLst/>
                <a:latin typeface="+mn-lt"/>
                <a:ea typeface="+mn-ea"/>
                <a:cs typeface="+mn-cs"/>
              </a:rPr>
              <a:t>Referente a hábitos tóxicos, siendo estos factor de riesgo y agravantes de la apnea obstructiva del sueño. Del total de pacientes derivados, el 31% presentaba tabaquismo activo en el momento de la entrevista y el 21% refería consumo de alcohol de forma habitual. </a:t>
            </a:r>
          </a:p>
          <a:p>
            <a:r>
              <a:rPr lang="es-ES" sz="1200" kern="1200" dirty="0" smtClean="0">
                <a:solidFill>
                  <a:schemeClr val="tx1"/>
                </a:solidFill>
                <a:effectLst/>
                <a:latin typeface="+mn-lt"/>
                <a:ea typeface="+mn-ea"/>
                <a:cs typeface="+mn-cs"/>
              </a:rPr>
              <a:t>La patología respiratoria estaba presente en el 14% de</a:t>
            </a:r>
            <a:r>
              <a:rPr lang="es-ES" sz="1200" kern="1200" baseline="0" dirty="0" smtClean="0">
                <a:solidFill>
                  <a:schemeClr val="tx1"/>
                </a:solidFill>
                <a:effectLst/>
                <a:latin typeface="+mn-lt"/>
                <a:ea typeface="+mn-ea"/>
                <a:cs typeface="+mn-cs"/>
              </a:rPr>
              <a:t> los casos (siendo el más frecuente EPOC 3,4%)</a:t>
            </a:r>
            <a:r>
              <a:rPr lang="es-ES" sz="1200" kern="1200" dirty="0" smtClean="0">
                <a:solidFill>
                  <a:schemeClr val="tx1"/>
                </a:solidFill>
                <a:effectLst/>
                <a:latin typeface="+mn-lt"/>
                <a:ea typeface="+mn-ea"/>
                <a:cs typeface="+mn-cs"/>
              </a:rPr>
              <a:t> y cardiaca en el 7,2% de los pacientes. </a:t>
            </a:r>
          </a:p>
          <a:p>
            <a:r>
              <a:rPr lang="es-ES" sz="1200" kern="1200" dirty="0" smtClean="0">
                <a:solidFill>
                  <a:schemeClr val="tx1"/>
                </a:solidFill>
                <a:effectLst/>
                <a:latin typeface="+mn-lt"/>
                <a:ea typeface="+mn-ea"/>
                <a:cs typeface="+mn-cs"/>
              </a:rPr>
              <a:t>Destaca la presencia de trastornos depresivos en más del 17% de los pacientes atendidos, lo que conlleva asociado el consumo de medicación sedante, que asciende al 22% de los pacientes. Considerando la medicación sedante un factor de riesgo importante para agravar una posible apnea obstructiva del sueño, con un aumento de la relajación a nivel de la musculatura faríngea, facilitando el colapso de la vía aérea típica de esta patología.  </a:t>
            </a:r>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De los 319 pacientes considerados, 34 (10,7%) de los pacientes tenían profesión de riesgo, pudiendo estar </a:t>
            </a:r>
            <a:r>
              <a:rPr lang="es-ES" sz="1200" kern="1200" dirty="0" err="1" smtClean="0">
                <a:solidFill>
                  <a:schemeClr val="tx1"/>
                </a:solidFill>
                <a:effectLst/>
                <a:latin typeface="+mn-lt"/>
                <a:ea typeface="+mn-ea"/>
                <a:cs typeface="+mn-cs"/>
              </a:rPr>
              <a:t>infraestimado</a:t>
            </a:r>
            <a:r>
              <a:rPr lang="es-ES" sz="1200" kern="1200" dirty="0" smtClean="0">
                <a:solidFill>
                  <a:schemeClr val="tx1"/>
                </a:solidFill>
                <a:effectLst/>
                <a:latin typeface="+mn-lt"/>
                <a:ea typeface="+mn-ea"/>
                <a:cs typeface="+mn-cs"/>
              </a:rPr>
              <a:t> ya que este dato aparece incompleto en más 25% de los casos.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4</a:t>
            </a:fld>
            <a:endParaRPr lang="es-ES"/>
          </a:p>
        </p:txBody>
      </p:sp>
    </p:spTree>
    <p:extLst>
      <p:ext uri="{BB962C8B-B14F-4D97-AF65-F5344CB8AC3E}">
        <p14:creationId xmlns:p14="http://schemas.microsoft.com/office/powerpoint/2010/main" val="1917957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Los estudios</a:t>
            </a:r>
            <a:r>
              <a:rPr lang="es-ES" baseline="0" dirty="0" smtClean="0"/>
              <a:t> de los que disponemos en nuestro laboratorio de sueño son </a:t>
            </a:r>
            <a:r>
              <a:rPr lang="es-ES" baseline="0" dirty="0" err="1" smtClean="0"/>
              <a:t>polisomnografía</a:t>
            </a:r>
            <a:r>
              <a:rPr lang="es-ES" baseline="0" dirty="0" smtClean="0"/>
              <a:t>, poligrafía respiratoria y </a:t>
            </a:r>
            <a:r>
              <a:rPr lang="es-ES" baseline="0" dirty="0" err="1" smtClean="0"/>
              <a:t>pulsioximetría</a:t>
            </a:r>
            <a:r>
              <a:rPr lang="es-ES" baseline="0" dirty="0" smtClean="0"/>
              <a:t> como método simplificado. </a:t>
            </a:r>
            <a:endParaRPr lang="es-ES" dirty="0" smtClean="0"/>
          </a:p>
          <a:p>
            <a:r>
              <a:rPr lang="es-ES" dirty="0" smtClean="0"/>
              <a:t>La </a:t>
            </a:r>
            <a:r>
              <a:rPr lang="es-ES" dirty="0" err="1" smtClean="0"/>
              <a:t>pulsioximetría</a:t>
            </a:r>
            <a:r>
              <a:rPr lang="es-ES" baseline="0" dirty="0" smtClean="0"/>
              <a:t> nocturna se empleó sobre todo en pacientes con altas sospecha clínica de AOS, con excesiva somnolencia diurna y profesión de riesgo. </a:t>
            </a:r>
          </a:p>
          <a:p>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De los 319 pacientes derivados por </a:t>
            </a:r>
            <a:r>
              <a:rPr lang="es-ES" sz="1200" kern="1200" dirty="0" err="1" smtClean="0">
                <a:solidFill>
                  <a:schemeClr val="tx1"/>
                </a:solidFill>
                <a:effectLst/>
                <a:latin typeface="+mn-lt"/>
                <a:ea typeface="+mn-ea"/>
                <a:cs typeface="+mn-cs"/>
              </a:rPr>
              <a:t>teleconsulta</a:t>
            </a:r>
            <a:r>
              <a:rPr lang="es-ES" sz="1200" kern="1200" dirty="0" smtClean="0">
                <a:solidFill>
                  <a:schemeClr val="tx1"/>
                </a:solidFill>
                <a:effectLst/>
                <a:latin typeface="+mn-lt"/>
                <a:ea typeface="+mn-ea"/>
                <a:cs typeface="+mn-cs"/>
              </a:rPr>
              <a:t>, se realizó PSG en 100 de los casos (25,4%), a 58 (18’2%) se le realizó una poligrafía cardiorrespiratoria y a 180 pacientes (56’4%), derivados como alta sospecha clínica, se les realizó como primera aproximación diagnóstica una </a:t>
            </a:r>
            <a:r>
              <a:rPr lang="es-ES" sz="1200" kern="1200" dirty="0" err="1" smtClean="0">
                <a:solidFill>
                  <a:schemeClr val="tx1"/>
                </a:solidFill>
                <a:effectLst/>
                <a:latin typeface="+mn-lt"/>
                <a:ea typeface="+mn-ea"/>
                <a:cs typeface="+mn-cs"/>
              </a:rPr>
              <a:t>pulsioximetría</a:t>
            </a:r>
            <a:r>
              <a:rPr lang="es-ES" sz="1200" kern="1200" dirty="0" smtClean="0">
                <a:solidFill>
                  <a:schemeClr val="tx1"/>
                </a:solidFill>
                <a:effectLst/>
                <a:latin typeface="+mn-lt"/>
                <a:ea typeface="+mn-ea"/>
                <a:cs typeface="+mn-cs"/>
              </a:rPr>
              <a:t> nocturna. </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En cuanto al diagnóstico final de los pacientes derivados por alta sospecha de AOS, el 79% de las pruebas realizadas fueron concluyentes para confirmar o descartar AOS. De modo que un total de 230 pacientes fueron diagnosticados de apnea obstructiva del sueño (72%). De los cuales, 33 con diagnóstico de AOS leve (10,3%), 70 con AOS moderado (22%) y 127 con AOS severo (39,9%).</a:t>
            </a:r>
          </a:p>
          <a:p>
            <a:r>
              <a:rPr lang="es-ES" sz="1200" kern="1200" dirty="0" smtClean="0">
                <a:solidFill>
                  <a:schemeClr val="tx1"/>
                </a:solidFill>
                <a:effectLst/>
                <a:latin typeface="+mn-lt"/>
                <a:ea typeface="+mn-ea"/>
                <a:cs typeface="+mn-cs"/>
              </a:rPr>
              <a:t>El 7,5% de los pacientes estudiados no presentaba apnea obstructiva del sueño. </a:t>
            </a:r>
          </a:p>
          <a:p>
            <a:r>
              <a:rPr lang="es-ES"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En el 20,4% de los casos, las pruebas realizadas como primera aproximación diagnóstica no fueron concluyentes para confirmar ni descartar apnea obstructiva del sueño, lo que requirió ampliación de estudio. </a:t>
            </a:r>
          </a:p>
          <a:p>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5</a:t>
            </a:fld>
            <a:endParaRPr lang="es-ES"/>
          </a:p>
        </p:txBody>
      </p:sp>
    </p:spTree>
    <p:extLst>
      <p:ext uri="{BB962C8B-B14F-4D97-AF65-F5344CB8AC3E}">
        <p14:creationId xmlns:p14="http://schemas.microsoft.com/office/powerpoint/2010/main" val="3063960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smtClean="0">
                <a:solidFill>
                  <a:schemeClr val="tx1"/>
                </a:solidFill>
                <a:effectLst/>
                <a:latin typeface="+mn-lt"/>
                <a:ea typeface="+mn-ea"/>
                <a:cs typeface="+mn-cs"/>
              </a:rPr>
              <a:t>Un total de 230 pacientes (72%) fueron diagnosticados de apnea obstructiva del sueño. En el 36,4% de los pacientes diagnosticados de AOS, se propuso como tratamiento exclusivo medidas generales. Dentro de las medidas generales, la más relevante fue la pérdida activa de peso, puesto que el 63,3% de los pacientes derivados presentaba obesidad. </a:t>
            </a:r>
          </a:p>
          <a:p>
            <a:r>
              <a:rPr lang="es-ES" sz="1200" kern="1200" dirty="0" smtClean="0">
                <a:solidFill>
                  <a:schemeClr val="tx1"/>
                </a:solidFill>
                <a:effectLst/>
                <a:latin typeface="+mn-lt"/>
                <a:ea typeface="+mn-ea"/>
                <a:cs typeface="+mn-cs"/>
              </a:rPr>
              <a:t>El 61,4% de los pacientes derivados y estudiados si requirió, además de medidas generales, tratamiento específico con dispositivo de presión positiva (CPAP) durante el sueño. </a:t>
            </a:r>
          </a:p>
          <a:p>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6</a:t>
            </a:fld>
            <a:endParaRPr lang="es-ES"/>
          </a:p>
        </p:txBody>
      </p:sp>
    </p:spTree>
    <p:extLst>
      <p:ext uri="{BB962C8B-B14F-4D97-AF65-F5344CB8AC3E}">
        <p14:creationId xmlns:p14="http://schemas.microsoft.com/office/powerpoint/2010/main" val="2884438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kern="1200" dirty="0" smtClean="0">
                <a:solidFill>
                  <a:schemeClr val="tx1"/>
                </a:solidFill>
                <a:effectLst/>
                <a:latin typeface="+mn-lt"/>
                <a:ea typeface="+mn-ea"/>
                <a:cs typeface="+mn-cs"/>
              </a:rPr>
              <a:t>En el 20,1% de los pacientes, las pruebas realizadas como primera aproximación diagnóstica no fueron concluyentes, lo que aumentó el volumen de pruebas diagnósticas. Finalmente, la práctica totalidad de estos casos fueron AOS leve – moderado, indicándose por tanto medidas generales como tratamiento. </a:t>
            </a:r>
          </a:p>
          <a:p>
            <a:endParaRPr lang="es-ES" sz="1200" b="0" i="0" kern="1200" dirty="0" smtClean="0">
              <a:solidFill>
                <a:schemeClr val="tx1"/>
              </a:solidFill>
              <a:effectLst/>
              <a:latin typeface="+mn-lt"/>
              <a:ea typeface="+mn-ea"/>
              <a:cs typeface="+mn-cs"/>
            </a:endParaRPr>
          </a:p>
          <a:p>
            <a:r>
              <a:rPr lang="es-ES" sz="1200" b="0" i="0" kern="1200" dirty="0" smtClean="0">
                <a:solidFill>
                  <a:schemeClr val="tx1"/>
                </a:solidFill>
                <a:effectLst/>
                <a:latin typeface="+mn-lt"/>
                <a:ea typeface="+mn-ea"/>
                <a:cs typeface="+mn-cs"/>
              </a:rPr>
              <a:t>Las medidas generables es la primera medida terapéutica que debe ser indicada desde AP y que pudiera disminuir la realización de pruebas diagnósticas.</a:t>
            </a:r>
            <a:endParaRPr lang="es-ES" dirty="0"/>
          </a:p>
        </p:txBody>
      </p:sp>
      <p:sp>
        <p:nvSpPr>
          <p:cNvPr id="4" name="Marcador de número de diapositiva 3"/>
          <p:cNvSpPr>
            <a:spLocks noGrp="1"/>
          </p:cNvSpPr>
          <p:nvPr>
            <p:ph type="sldNum" sz="quarter" idx="10"/>
          </p:nvPr>
        </p:nvSpPr>
        <p:spPr/>
        <p:txBody>
          <a:bodyPr/>
          <a:lstStyle/>
          <a:p>
            <a:fld id="{65E41EF9-937F-4591-977F-6FB2075534D6}" type="slidenum">
              <a:rPr lang="es-ES" smtClean="0"/>
              <a:t>7</a:t>
            </a:fld>
            <a:endParaRPr lang="es-ES"/>
          </a:p>
        </p:txBody>
      </p:sp>
    </p:spTree>
    <p:extLst>
      <p:ext uri="{BB962C8B-B14F-4D97-AF65-F5344CB8AC3E}">
        <p14:creationId xmlns:p14="http://schemas.microsoft.com/office/powerpoint/2010/main" val="314617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067694"/>
            <a:ext cx="7772400" cy="1102519"/>
          </a:xfrm>
        </p:spPr>
        <p:txBody>
          <a:bodyPr>
            <a:noAutofit/>
          </a:bodyPr>
          <a:lstStyle/>
          <a:p>
            <a:r>
              <a:rPr lang="es-ES" sz="3200" dirty="0" smtClean="0">
                <a:latin typeface="Arial" panose="020B0604020202020204" pitchFamily="34" charset="0"/>
                <a:cs typeface="Arial" panose="020B0604020202020204" pitchFamily="34" charset="0"/>
              </a:rPr>
              <a:t>VALORACIÓN DE LA IMPLANTACIÓN DE TELECONSULTA EN SUJETOS CON SOSPECHA DE APNEA OBSTRUCTIVA DEL SUEÑO </a:t>
            </a:r>
            <a:r>
              <a:rPr lang="es-ES" sz="3200" dirty="0" smtClean="0">
                <a:latin typeface="Arial" panose="020B0604020202020204" pitchFamily="34" charset="0"/>
                <a:cs typeface="Arial" panose="020B0604020202020204" pitchFamily="34" charset="0"/>
              </a:rPr>
              <a:t/>
            </a:r>
            <a:br>
              <a:rPr lang="es-ES" sz="3200" dirty="0" smtClean="0">
                <a:latin typeface="Arial" panose="020B0604020202020204" pitchFamily="34" charset="0"/>
                <a:cs typeface="Arial" panose="020B0604020202020204" pitchFamily="34" charset="0"/>
              </a:rPr>
            </a:br>
            <a:r>
              <a:rPr lang="es-ES" sz="1200" dirty="0" smtClean="0">
                <a:solidFill>
                  <a:schemeClr val="tx1">
                    <a:lumMod val="75000"/>
                    <a:lumOff val="25000"/>
                  </a:schemeClr>
                </a:solidFill>
                <a:latin typeface="Arial" panose="020B0604020202020204" pitchFamily="34" charset="0"/>
                <a:cs typeface="Arial" panose="020B0604020202020204" pitchFamily="34" charset="0"/>
              </a:rPr>
              <a:t>M. Domínguez Gómez, L. Caballero Ballesteros, J.M. Mejía Romero, F. Navarro Muñoz, M.L. González Vicente, B. Jurado Gámez</a:t>
            </a:r>
            <a:endParaRPr lang="es-ES" sz="3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 name="2 Subtítulo"/>
          <p:cNvSpPr>
            <a:spLocks noGrp="1"/>
          </p:cNvSpPr>
          <p:nvPr>
            <p:ph type="subTitle" idx="1"/>
          </p:nvPr>
        </p:nvSpPr>
        <p:spPr>
          <a:xfrm>
            <a:off x="1371600" y="3939902"/>
            <a:ext cx="6400800" cy="1026418"/>
          </a:xfrm>
        </p:spPr>
        <p:txBody>
          <a:bodyPr>
            <a:noAutofit/>
          </a:bodyPr>
          <a:lstStyle/>
          <a:p>
            <a:r>
              <a:rPr lang="es-ES" sz="1800" dirty="0" smtClean="0">
                <a:latin typeface="Arial" panose="020B0604020202020204" pitchFamily="34" charset="0"/>
                <a:cs typeface="Arial" panose="020B0604020202020204" pitchFamily="34" charset="0"/>
              </a:rPr>
              <a:t>Hospital Universitario Reina Sofía, Córdoba</a:t>
            </a:r>
            <a:endParaRPr lang="es-ES" sz="1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059582"/>
            <a:ext cx="8219256" cy="4083917"/>
          </a:xfrm>
        </p:spPr>
        <p:txBody>
          <a:bodyPr numCol="2">
            <a:normAutofit/>
          </a:bodyPr>
          <a:lstStyle/>
          <a:p>
            <a:pPr marL="0" indent="0">
              <a:buNone/>
            </a:pPr>
            <a:endParaRPr lang="es-ES" sz="1800" dirty="0" smtClean="0">
              <a:cs typeface="Arial" panose="020B0604020202020204" pitchFamily="34" charset="0"/>
            </a:endParaRPr>
          </a:p>
          <a:p>
            <a:pPr marL="0" indent="0">
              <a:buNone/>
            </a:pPr>
            <a:r>
              <a:rPr lang="es-ES" sz="1600" dirty="0" smtClean="0">
                <a:cs typeface="Arial" panose="020B0604020202020204" pitchFamily="34" charset="0"/>
              </a:rPr>
              <a:t>APNEA OBSTRUCTIVA DEL SUEÑO (AOS)</a:t>
            </a:r>
          </a:p>
          <a:p>
            <a:pPr marL="0" indent="0">
              <a:buNone/>
            </a:pPr>
            <a:endParaRPr lang="es-ES" sz="1600" dirty="0" smtClean="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smtClean="0">
              <a:cs typeface="Arial" panose="020B0604020202020204" pitchFamily="34" charset="0"/>
            </a:endParaRPr>
          </a:p>
          <a:p>
            <a:pPr marL="0" indent="0">
              <a:buNone/>
            </a:pPr>
            <a:endParaRPr lang="es-ES" sz="1600" dirty="0">
              <a:cs typeface="Arial" panose="020B0604020202020204" pitchFamily="34" charset="0"/>
            </a:endParaRPr>
          </a:p>
          <a:p>
            <a:pPr>
              <a:buFont typeface="Wingdings" panose="05000000000000000000" pitchFamily="2" charset="2"/>
              <a:buChar char="ü"/>
            </a:pPr>
            <a:r>
              <a:rPr lang="es-ES" sz="1600" dirty="0">
                <a:cs typeface="Arial" panose="020B0604020202020204" pitchFamily="34" charset="0"/>
              </a:rPr>
              <a:t>Alta prevalencia en España (6-8% población) </a:t>
            </a:r>
          </a:p>
          <a:p>
            <a:pPr>
              <a:buFont typeface="Wingdings" panose="05000000000000000000" pitchFamily="2" charset="2"/>
              <a:buChar char="ü"/>
            </a:pPr>
            <a:r>
              <a:rPr lang="es-ES" sz="1600" dirty="0" err="1">
                <a:cs typeface="Arial" panose="020B0604020202020204" pitchFamily="34" charset="0"/>
              </a:rPr>
              <a:t>Infradiagnóstico</a:t>
            </a:r>
            <a:r>
              <a:rPr lang="es-ES" sz="1600" dirty="0">
                <a:cs typeface="Arial" panose="020B0604020202020204" pitchFamily="34" charset="0"/>
              </a:rPr>
              <a:t> importante (70%) </a:t>
            </a:r>
          </a:p>
          <a:p>
            <a:pPr marL="0" indent="0">
              <a:buNone/>
            </a:pPr>
            <a:endParaRPr lang="es-ES" sz="1800" dirty="0" smtClean="0">
              <a:cs typeface="Arial" panose="020B0604020202020204" pitchFamily="34" charset="0"/>
            </a:endParaRPr>
          </a:p>
        </p:txBody>
      </p:sp>
      <p:sp>
        <p:nvSpPr>
          <p:cNvPr id="4" name="Rectángulo 3"/>
          <p:cNvSpPr/>
          <p:nvPr/>
        </p:nvSpPr>
        <p:spPr>
          <a:xfrm>
            <a:off x="4572000" y="2283718"/>
            <a:ext cx="3312368" cy="2520280"/>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r>
              <a:rPr lang="es-ES" sz="1600" dirty="0">
                <a:cs typeface="Arial" panose="020B0604020202020204" pitchFamily="34" charset="0"/>
              </a:rPr>
              <a:t>Síntomas </a:t>
            </a:r>
            <a:r>
              <a:rPr lang="es-ES" sz="1600" dirty="0" smtClean="0">
                <a:cs typeface="Arial" panose="020B0604020202020204" pitchFamily="34" charset="0"/>
              </a:rPr>
              <a:t>guía</a:t>
            </a:r>
          </a:p>
          <a:p>
            <a:r>
              <a:rPr lang="es-ES" sz="1600" dirty="0" smtClean="0">
                <a:cs typeface="Arial" panose="020B0604020202020204" pitchFamily="34" charset="0"/>
              </a:rPr>
              <a:t>Exploración física</a:t>
            </a:r>
          </a:p>
          <a:p>
            <a:r>
              <a:rPr lang="es-ES" sz="1600" dirty="0" smtClean="0">
                <a:cs typeface="Arial" panose="020B0604020202020204" pitchFamily="34" charset="0"/>
              </a:rPr>
              <a:t>Datos antropométricos</a:t>
            </a:r>
            <a:endParaRPr lang="es-ES" sz="1600" dirty="0">
              <a:cs typeface="Arial" panose="020B0604020202020204" pitchFamily="34" charset="0"/>
            </a:endParaRPr>
          </a:p>
          <a:p>
            <a:r>
              <a:rPr lang="es-ES" sz="1600" dirty="0">
                <a:cs typeface="Arial" panose="020B0604020202020204" pitchFamily="34" charset="0"/>
              </a:rPr>
              <a:t>Factores de riesgo cardiovascular</a:t>
            </a:r>
          </a:p>
          <a:p>
            <a:r>
              <a:rPr lang="es-ES" sz="1600" dirty="0" smtClean="0">
                <a:cs typeface="Arial" panose="020B0604020202020204" pitchFamily="34" charset="0"/>
              </a:rPr>
              <a:t>Comorbilidades</a:t>
            </a:r>
          </a:p>
          <a:p>
            <a:r>
              <a:rPr lang="es-ES" sz="1600" dirty="0" smtClean="0">
                <a:cs typeface="Arial" panose="020B0604020202020204" pitchFamily="34" charset="0"/>
              </a:rPr>
              <a:t>Medicación </a:t>
            </a:r>
            <a:r>
              <a:rPr lang="es-ES" sz="1600" dirty="0">
                <a:cs typeface="Arial" panose="020B0604020202020204" pitchFamily="34" charset="0"/>
              </a:rPr>
              <a:t>habitual</a:t>
            </a:r>
          </a:p>
          <a:p>
            <a:r>
              <a:rPr lang="es-ES" sz="1600" dirty="0">
                <a:cs typeface="Arial" panose="020B0604020202020204" pitchFamily="34" charset="0"/>
              </a:rPr>
              <a:t>Hábitos tóxicos</a:t>
            </a:r>
          </a:p>
          <a:p>
            <a:r>
              <a:rPr lang="es-ES" sz="1600" dirty="0">
                <a:cs typeface="Arial" panose="020B0604020202020204" pitchFamily="34" charset="0"/>
              </a:rPr>
              <a:t>Profesión </a:t>
            </a:r>
            <a:endParaRPr lang="es-ES" sz="1600" dirty="0" smtClean="0">
              <a:cs typeface="Arial" panose="020B0604020202020204" pitchFamily="34" charset="0"/>
            </a:endParaRPr>
          </a:p>
          <a:p>
            <a:r>
              <a:rPr lang="es-ES" sz="1600" dirty="0" smtClean="0">
                <a:cs typeface="Arial" panose="020B0604020202020204" pitchFamily="34" charset="0"/>
              </a:rPr>
              <a:t>Test </a:t>
            </a:r>
            <a:r>
              <a:rPr lang="es-ES" sz="1600" dirty="0">
                <a:cs typeface="Arial" panose="020B0604020202020204" pitchFamily="34" charset="0"/>
              </a:rPr>
              <a:t>de </a:t>
            </a:r>
            <a:r>
              <a:rPr lang="es-ES" sz="1600" dirty="0" err="1">
                <a:cs typeface="Arial" panose="020B0604020202020204" pitchFamily="34" charset="0"/>
              </a:rPr>
              <a:t>Epworth</a:t>
            </a:r>
            <a:endParaRPr lang="es-ES" sz="1600" dirty="0">
              <a:cs typeface="Arial" panose="020B0604020202020204" pitchFamily="34" charset="0"/>
            </a:endParaRPr>
          </a:p>
        </p:txBody>
      </p:sp>
      <p:sp>
        <p:nvSpPr>
          <p:cNvPr id="5" name="Rectángulo redondeado 4"/>
          <p:cNvSpPr/>
          <p:nvPr/>
        </p:nvSpPr>
        <p:spPr>
          <a:xfrm>
            <a:off x="1979712" y="599458"/>
            <a:ext cx="3456384" cy="57261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a:t>Introducción</a:t>
            </a:r>
          </a:p>
        </p:txBody>
      </p:sp>
      <p:sp>
        <p:nvSpPr>
          <p:cNvPr id="7" name="Rectángulo 6"/>
          <p:cNvSpPr/>
          <p:nvPr/>
        </p:nvSpPr>
        <p:spPr>
          <a:xfrm>
            <a:off x="1239044" y="172168"/>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sp>
        <p:nvSpPr>
          <p:cNvPr id="2" name="Rectángulo 1"/>
          <p:cNvSpPr/>
          <p:nvPr/>
        </p:nvSpPr>
        <p:spPr>
          <a:xfrm>
            <a:off x="604022" y="2139702"/>
            <a:ext cx="3754760" cy="266429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s-ES" sz="1600" b="1" u="sng" dirty="0">
                <a:cs typeface="Arial" panose="020B0604020202020204" pitchFamily="34" charset="0"/>
              </a:rPr>
              <a:t>TELECONSULTA AP (</a:t>
            </a:r>
            <a:r>
              <a:rPr lang="es-ES" sz="1600" b="1" u="sng" dirty="0" err="1">
                <a:cs typeface="Arial" panose="020B0604020202020204" pitchFamily="34" charset="0"/>
              </a:rPr>
              <a:t>TeleCAP</a:t>
            </a:r>
            <a:r>
              <a:rPr lang="es-ES" sz="1600" b="1" u="sng" dirty="0" smtClean="0">
                <a:cs typeface="Arial" panose="020B0604020202020204" pitchFamily="34" charset="0"/>
              </a:rPr>
              <a:t>)</a:t>
            </a:r>
          </a:p>
          <a:p>
            <a:endParaRPr lang="es-ES" sz="1600" b="1" u="sng" dirty="0">
              <a:cs typeface="Arial" panose="020B0604020202020204" pitchFamily="34" charset="0"/>
            </a:endParaRPr>
          </a:p>
          <a:p>
            <a:r>
              <a:rPr lang="es-ES" sz="1600" dirty="0">
                <a:cs typeface="Arial" panose="020B0604020202020204" pitchFamily="34" charset="0"/>
              </a:rPr>
              <a:t>Citación virtual directa Atención Primaria (AP)- Neumología en la que se aportan datos del paciente para evaluación por el neumólogo de la indicación y priorización del estudio de sueño, valoración presencial u otra actitud diagnóstica- terapéutica. </a:t>
            </a:r>
          </a:p>
          <a:p>
            <a:pPr algn="ctr"/>
            <a:endParaRPr lang="es-ES" dirty="0"/>
          </a:p>
        </p:txBody>
      </p:sp>
    </p:spTree>
    <p:extLst>
      <p:ext uri="{BB962C8B-B14F-4D97-AF65-F5344CB8AC3E}">
        <p14:creationId xmlns:p14="http://schemas.microsoft.com/office/powerpoint/2010/main" val="2006684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051720" y="771552"/>
            <a:ext cx="3518048" cy="5699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Objetivo</a:t>
            </a:r>
            <a:endParaRPr lang="es-ES" sz="2800" b="1" dirty="0"/>
          </a:p>
        </p:txBody>
      </p:sp>
      <p:sp>
        <p:nvSpPr>
          <p:cNvPr id="6" name="Rectángulo 5"/>
          <p:cNvSpPr/>
          <p:nvPr/>
        </p:nvSpPr>
        <p:spPr>
          <a:xfrm>
            <a:off x="467544" y="1347615"/>
            <a:ext cx="8215367" cy="936104"/>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s-ES" dirty="0" smtClean="0"/>
          </a:p>
          <a:p>
            <a:r>
              <a:rPr lang="es-ES" sz="1600" dirty="0"/>
              <a:t>D</a:t>
            </a:r>
            <a:r>
              <a:rPr lang="es-ES" sz="1600" dirty="0" smtClean="0"/>
              <a:t>eterminar </a:t>
            </a:r>
            <a:r>
              <a:rPr lang="es-ES" sz="1600" dirty="0"/>
              <a:t>las características clínicas y la rentabilidad diagnóstico- terapéutica de la </a:t>
            </a:r>
            <a:r>
              <a:rPr lang="es-ES" sz="1600" dirty="0" err="1" smtClean="0"/>
              <a:t>teleCAP</a:t>
            </a:r>
            <a:r>
              <a:rPr lang="es-ES" sz="1600" dirty="0" smtClean="0"/>
              <a:t> en </a:t>
            </a:r>
            <a:r>
              <a:rPr lang="es-ES" sz="1600" dirty="0"/>
              <a:t>colaboración con la Unidad de </a:t>
            </a:r>
            <a:r>
              <a:rPr lang="es-ES" sz="1600" dirty="0" smtClean="0"/>
              <a:t>sueño de Neumología.</a:t>
            </a:r>
            <a:endParaRPr lang="es-ES" sz="1600" dirty="0"/>
          </a:p>
          <a:p>
            <a:pPr algn="ctr"/>
            <a:endParaRPr lang="es-ES" dirty="0"/>
          </a:p>
        </p:txBody>
      </p:sp>
      <p:sp>
        <p:nvSpPr>
          <p:cNvPr id="7" name="Rectángulo redondeado 6"/>
          <p:cNvSpPr/>
          <p:nvPr/>
        </p:nvSpPr>
        <p:spPr>
          <a:xfrm>
            <a:off x="2051720" y="2649837"/>
            <a:ext cx="3518048" cy="64807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Metodología</a:t>
            </a:r>
            <a:endParaRPr lang="es-ES" sz="2800" b="1" dirty="0"/>
          </a:p>
        </p:txBody>
      </p:sp>
      <p:sp>
        <p:nvSpPr>
          <p:cNvPr id="8" name="Rectángulo 7"/>
          <p:cNvSpPr/>
          <p:nvPr/>
        </p:nvSpPr>
        <p:spPr>
          <a:xfrm>
            <a:off x="467543" y="3297909"/>
            <a:ext cx="8215367" cy="1578097"/>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s-ES" dirty="0" smtClean="0"/>
          </a:p>
          <a:p>
            <a:pPr algn="ctr"/>
            <a:r>
              <a:rPr lang="es-ES" sz="1600" dirty="0"/>
              <a:t>E</a:t>
            </a:r>
            <a:r>
              <a:rPr lang="es-ES" sz="1600" dirty="0" smtClean="0"/>
              <a:t>studio </a:t>
            </a:r>
            <a:r>
              <a:rPr lang="es-ES" sz="1600" dirty="0"/>
              <a:t>observacional, prospectivo</a:t>
            </a:r>
            <a:r>
              <a:rPr lang="es-ES" sz="1600" dirty="0" smtClean="0"/>
              <a:t>, en </a:t>
            </a:r>
            <a:r>
              <a:rPr lang="es-ES" sz="1600" dirty="0"/>
              <a:t>una cohorte de pacientes con sospecha de AOS remitidos </a:t>
            </a:r>
            <a:r>
              <a:rPr lang="es-ES" sz="1600" dirty="0" smtClean="0"/>
              <a:t>del </a:t>
            </a:r>
            <a:r>
              <a:rPr lang="es-ES" sz="1600" dirty="0"/>
              <a:t>distrito sanitario de AP de Córdoba desde </a:t>
            </a:r>
            <a:r>
              <a:rPr lang="es-ES" sz="1600" dirty="0" smtClean="0"/>
              <a:t>Octubre 2023- Octubre </a:t>
            </a:r>
            <a:r>
              <a:rPr lang="es-ES" sz="1600" dirty="0"/>
              <a:t>2024. </a:t>
            </a:r>
            <a:endParaRPr lang="es-ES" sz="1600" dirty="0" smtClean="0"/>
          </a:p>
          <a:p>
            <a:pPr algn="just"/>
            <a:endParaRPr lang="es-ES" sz="1600" dirty="0" smtClean="0"/>
          </a:p>
          <a:p>
            <a:pPr marL="285750" indent="-285750" algn="just">
              <a:buFont typeface="Wingdings" panose="05000000000000000000" pitchFamily="2" charset="2"/>
              <a:buChar char="ü"/>
            </a:pPr>
            <a:r>
              <a:rPr lang="es-ES" sz="1600" dirty="0" smtClean="0"/>
              <a:t>Criterios de inclusión: Sujetos adultos, alta sospecha clínica AOS, finalizado procedimiento diagnóstico.</a:t>
            </a:r>
            <a:endParaRPr lang="es-ES" sz="1600" dirty="0"/>
          </a:p>
          <a:p>
            <a:pPr algn="ctr"/>
            <a:endParaRPr lang="es-ES" dirty="0"/>
          </a:p>
        </p:txBody>
      </p:sp>
      <p:sp>
        <p:nvSpPr>
          <p:cNvPr id="9" name="Rectángulo 8"/>
          <p:cNvSpPr/>
          <p:nvPr/>
        </p:nvSpPr>
        <p:spPr>
          <a:xfrm>
            <a:off x="1239044" y="172168"/>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spTree>
    <p:extLst>
      <p:ext uri="{BB962C8B-B14F-4D97-AF65-F5344CB8AC3E}">
        <p14:creationId xmlns:p14="http://schemas.microsoft.com/office/powerpoint/2010/main" val="2113723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266716"/>
            <a:ext cx="8229600" cy="3394472"/>
          </a:xfrm>
        </p:spPr>
        <p:txBody>
          <a:bodyPr numCol="2">
            <a:normAutofit/>
          </a:bodyPr>
          <a:lstStyle/>
          <a:p>
            <a:pPr marL="0" indent="0">
              <a:buNone/>
            </a:pPr>
            <a:endParaRPr lang="es-ES" sz="1800" dirty="0" smtClean="0"/>
          </a:p>
          <a:p>
            <a:pPr marL="0" indent="0">
              <a:buNone/>
            </a:pPr>
            <a:endParaRPr lang="es-ES" sz="1800" dirty="0"/>
          </a:p>
          <a:p>
            <a:pPr marL="0" indent="0">
              <a:buNone/>
            </a:pPr>
            <a:endParaRPr lang="es-ES" sz="1800" dirty="0" smtClean="0"/>
          </a:p>
          <a:p>
            <a:pPr marL="0" indent="0">
              <a:buNone/>
            </a:pPr>
            <a:endParaRPr lang="es-ES" sz="1800" dirty="0"/>
          </a:p>
          <a:p>
            <a:pPr marL="0" indent="0">
              <a:buNone/>
            </a:pPr>
            <a:endParaRPr lang="es-ES" sz="1800" dirty="0" smtClean="0"/>
          </a:p>
          <a:p>
            <a:pPr marL="0" indent="0">
              <a:buNone/>
            </a:pPr>
            <a:endParaRPr lang="es-ES" sz="1800" dirty="0"/>
          </a:p>
          <a:p>
            <a:pPr marL="0" indent="0">
              <a:buNone/>
            </a:pPr>
            <a:endParaRPr lang="es-ES" sz="1800" dirty="0" smtClean="0"/>
          </a:p>
          <a:p>
            <a:pPr marL="0" indent="0">
              <a:buNone/>
            </a:pPr>
            <a:endParaRPr lang="es-ES" sz="1800" dirty="0"/>
          </a:p>
          <a:p>
            <a:pPr marL="0" indent="0">
              <a:buNone/>
            </a:pPr>
            <a:endParaRPr lang="es-ES" sz="1800" dirty="0" smtClean="0"/>
          </a:p>
          <a:p>
            <a:pPr marL="0" indent="0">
              <a:buNone/>
            </a:pPr>
            <a:endParaRPr lang="es-ES" sz="1800" dirty="0" smtClean="0"/>
          </a:p>
          <a:p>
            <a:pPr marL="0" indent="0">
              <a:buNone/>
            </a:pPr>
            <a:endParaRPr lang="es-ES" dirty="0"/>
          </a:p>
        </p:txBody>
      </p:sp>
      <p:graphicFrame>
        <p:nvGraphicFramePr>
          <p:cNvPr id="4" name="Tabla 3"/>
          <p:cNvGraphicFramePr>
            <a:graphicFrameLocks noGrp="1"/>
          </p:cNvGraphicFramePr>
          <p:nvPr>
            <p:extLst>
              <p:ext uri="{D42A27DB-BD31-4B8C-83A1-F6EECF244321}">
                <p14:modId xmlns:p14="http://schemas.microsoft.com/office/powerpoint/2010/main" val="2648710818"/>
              </p:ext>
            </p:extLst>
          </p:nvPr>
        </p:nvGraphicFramePr>
        <p:xfrm>
          <a:off x="753535" y="1804525"/>
          <a:ext cx="3236349" cy="3073459"/>
        </p:xfrm>
        <a:graphic>
          <a:graphicData uri="http://schemas.openxmlformats.org/drawingml/2006/table">
            <a:tbl>
              <a:tblPr firstRow="1" firstCol="1" bandRow="1">
                <a:tableStyleId>{1E171933-4619-4E11-9A3F-F7608DF75F80}</a:tableStyleId>
              </a:tblPr>
              <a:tblGrid>
                <a:gridCol w="1957977">
                  <a:extLst>
                    <a:ext uri="{9D8B030D-6E8A-4147-A177-3AD203B41FA5}">
                      <a16:colId xmlns:a16="http://schemas.microsoft.com/office/drawing/2014/main" val="3151330771"/>
                    </a:ext>
                  </a:extLst>
                </a:gridCol>
                <a:gridCol w="1278372">
                  <a:extLst>
                    <a:ext uri="{9D8B030D-6E8A-4147-A177-3AD203B41FA5}">
                      <a16:colId xmlns:a16="http://schemas.microsoft.com/office/drawing/2014/main" val="1049853651"/>
                    </a:ext>
                  </a:extLst>
                </a:gridCol>
              </a:tblGrid>
              <a:tr h="232213">
                <a:tc>
                  <a:txBody>
                    <a:bodyPr/>
                    <a:lstStyle/>
                    <a:p>
                      <a:pPr>
                        <a:lnSpc>
                          <a:spcPct val="107000"/>
                        </a:lnSpc>
                        <a:spcAft>
                          <a:spcPts val="0"/>
                        </a:spcAft>
                      </a:pPr>
                      <a:r>
                        <a:rPr lang="es-ES" sz="1100" dirty="0">
                          <a:effectLst/>
                        </a:rPr>
                        <a:t>Variables  n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Frecuencia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2719972018"/>
                  </a:ext>
                </a:extLst>
              </a:tr>
              <a:tr h="232213">
                <a:tc>
                  <a:txBody>
                    <a:bodyPr/>
                    <a:lstStyle/>
                    <a:p>
                      <a:pPr>
                        <a:lnSpc>
                          <a:spcPct val="107000"/>
                        </a:lnSpc>
                        <a:spcAft>
                          <a:spcPts val="0"/>
                        </a:spcAft>
                      </a:pPr>
                      <a:r>
                        <a:rPr lang="es-ES" sz="1100">
                          <a:effectLst/>
                        </a:rPr>
                        <a:t>Hombres</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dirty="0">
                          <a:effectLst/>
                        </a:rPr>
                        <a:t>     233 (73%)</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3589154239"/>
                  </a:ext>
                </a:extLst>
              </a:tr>
              <a:tr h="306623">
                <a:tc>
                  <a:txBody>
                    <a:bodyPr/>
                    <a:lstStyle/>
                    <a:p>
                      <a:pPr>
                        <a:lnSpc>
                          <a:spcPct val="107000"/>
                        </a:lnSpc>
                        <a:spcAft>
                          <a:spcPts val="0"/>
                        </a:spcAft>
                      </a:pPr>
                      <a:r>
                        <a:rPr lang="es-ES" sz="1100">
                          <a:effectLst/>
                        </a:rPr>
                        <a:t>Índice de masa corporal, Kg/m</a:t>
                      </a:r>
                      <a:r>
                        <a:rPr lang="es-ES" sz="1100" baseline="30000">
                          <a:effectLst/>
                        </a:rPr>
                        <a:t>2</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dirty="0">
                          <a:effectLst/>
                        </a:rPr>
                        <a:t>     33,7 ± 16</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1510387341"/>
                  </a:ext>
                </a:extLst>
              </a:tr>
              <a:tr h="232213">
                <a:tc>
                  <a:txBody>
                    <a:bodyPr/>
                    <a:lstStyle/>
                    <a:p>
                      <a:pPr>
                        <a:lnSpc>
                          <a:spcPct val="107000"/>
                        </a:lnSpc>
                        <a:spcAft>
                          <a:spcPts val="0"/>
                        </a:spcAft>
                      </a:pPr>
                      <a:r>
                        <a:rPr lang="es-ES" sz="1100" dirty="0">
                          <a:effectLst/>
                        </a:rPr>
                        <a:t>Tabaquismo activo</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95 (31%)</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4257690672"/>
                  </a:ext>
                </a:extLst>
              </a:tr>
              <a:tr h="232213">
                <a:tc>
                  <a:txBody>
                    <a:bodyPr/>
                    <a:lstStyle/>
                    <a:p>
                      <a:pPr>
                        <a:lnSpc>
                          <a:spcPct val="107000"/>
                        </a:lnSpc>
                        <a:spcAft>
                          <a:spcPts val="0"/>
                        </a:spcAft>
                      </a:pPr>
                      <a:r>
                        <a:rPr lang="es-ES" sz="1100" dirty="0">
                          <a:effectLst/>
                        </a:rPr>
                        <a:t>Consumo activo alcohol</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63 (21%)</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979075670"/>
                  </a:ext>
                </a:extLst>
              </a:tr>
              <a:tr h="232213">
                <a:tc>
                  <a:txBody>
                    <a:bodyPr/>
                    <a:lstStyle/>
                    <a:p>
                      <a:pPr>
                        <a:lnSpc>
                          <a:spcPct val="107000"/>
                        </a:lnSpc>
                        <a:spcAft>
                          <a:spcPts val="0"/>
                        </a:spcAft>
                      </a:pPr>
                      <a:r>
                        <a:rPr lang="es-ES" sz="1100">
                          <a:effectLst/>
                        </a:rPr>
                        <a:t>Hipertensión arterial</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141 (44%)</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2674360905"/>
                  </a:ext>
                </a:extLst>
              </a:tr>
              <a:tr h="318144">
                <a:tc>
                  <a:txBody>
                    <a:bodyPr/>
                    <a:lstStyle/>
                    <a:p>
                      <a:pPr>
                        <a:lnSpc>
                          <a:spcPct val="107000"/>
                        </a:lnSpc>
                        <a:spcAft>
                          <a:spcPts val="0"/>
                        </a:spcAft>
                      </a:pPr>
                      <a:r>
                        <a:rPr lang="es-ES" sz="1100">
                          <a:effectLst/>
                        </a:rPr>
                        <a:t>Hipertensión arterial resistente </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17 (5%)</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2803168852"/>
                  </a:ext>
                </a:extLst>
              </a:tr>
              <a:tr h="232213">
                <a:tc>
                  <a:txBody>
                    <a:bodyPr/>
                    <a:lstStyle/>
                    <a:p>
                      <a:pPr>
                        <a:lnSpc>
                          <a:spcPct val="107000"/>
                        </a:lnSpc>
                        <a:spcAft>
                          <a:spcPts val="0"/>
                        </a:spcAft>
                      </a:pPr>
                      <a:r>
                        <a:rPr lang="es-ES" sz="1100" dirty="0">
                          <a:effectLst/>
                        </a:rPr>
                        <a:t>Diabetes mellitus</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52 (17%)</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2003650360"/>
                  </a:ext>
                </a:extLst>
              </a:tr>
              <a:tr h="232213">
                <a:tc>
                  <a:txBody>
                    <a:bodyPr/>
                    <a:lstStyle/>
                    <a:p>
                      <a:pPr>
                        <a:lnSpc>
                          <a:spcPct val="107000"/>
                        </a:lnSpc>
                        <a:spcAft>
                          <a:spcPts val="0"/>
                        </a:spcAft>
                      </a:pPr>
                      <a:r>
                        <a:rPr lang="es-ES" sz="1100">
                          <a:effectLst/>
                        </a:rPr>
                        <a:t>Patología respiratoria</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35 (14%)</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1580190504"/>
                  </a:ext>
                </a:extLst>
              </a:tr>
              <a:tr h="232213">
                <a:tc>
                  <a:txBody>
                    <a:bodyPr/>
                    <a:lstStyle/>
                    <a:p>
                      <a:pPr>
                        <a:lnSpc>
                          <a:spcPct val="107000"/>
                        </a:lnSpc>
                        <a:spcAft>
                          <a:spcPts val="0"/>
                        </a:spcAft>
                      </a:pPr>
                      <a:r>
                        <a:rPr lang="es-ES" sz="1100">
                          <a:effectLst/>
                        </a:rPr>
                        <a:t>Trastornos depresivos </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a:effectLst/>
                        </a:rPr>
                        <a:t>    56 (17%)</a:t>
                      </a:r>
                      <a:endParaRPr lang="es-ES" sz="1100" b="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2510800405"/>
                  </a:ext>
                </a:extLst>
              </a:tr>
              <a:tr h="289587">
                <a:tc>
                  <a:txBody>
                    <a:bodyPr/>
                    <a:lstStyle/>
                    <a:p>
                      <a:pPr>
                        <a:lnSpc>
                          <a:spcPct val="107000"/>
                        </a:lnSpc>
                        <a:spcAft>
                          <a:spcPts val="0"/>
                        </a:spcAft>
                      </a:pPr>
                      <a:r>
                        <a:rPr lang="es-ES" sz="1100" dirty="0">
                          <a:effectLst/>
                        </a:rPr>
                        <a:t>Consumo de medicación sedante</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dirty="0">
                          <a:effectLst/>
                        </a:rPr>
                        <a:t>    71 (22%)</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1102177121"/>
                  </a:ext>
                </a:extLst>
              </a:tr>
              <a:tr h="232213">
                <a:tc>
                  <a:txBody>
                    <a:bodyPr/>
                    <a:lstStyle/>
                    <a:p>
                      <a:pPr>
                        <a:lnSpc>
                          <a:spcPct val="107000"/>
                        </a:lnSpc>
                        <a:spcAft>
                          <a:spcPts val="0"/>
                        </a:spcAft>
                      </a:pPr>
                      <a:r>
                        <a:rPr lang="es-ES" sz="1100" dirty="0">
                          <a:effectLst/>
                        </a:rPr>
                        <a:t>Profesión de riesgo</a:t>
                      </a:r>
                      <a:endParaRPr lang="es-ES"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tc>
                  <a:txBody>
                    <a:bodyPr/>
                    <a:lstStyle/>
                    <a:p>
                      <a:pPr>
                        <a:lnSpc>
                          <a:spcPct val="107000"/>
                        </a:lnSpc>
                        <a:spcAft>
                          <a:spcPts val="0"/>
                        </a:spcAft>
                      </a:pPr>
                      <a:r>
                        <a:rPr lang="es-ES" sz="1100" dirty="0">
                          <a:effectLst/>
                        </a:rPr>
                        <a:t>    34 (14,7%)</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3815" marR="43815" marT="0" marB="0"/>
                </a:tc>
                <a:extLst>
                  <a:ext uri="{0D108BD9-81ED-4DB2-BD59-A6C34878D82A}">
                    <a16:rowId xmlns:a16="http://schemas.microsoft.com/office/drawing/2014/main" val="3794286453"/>
                  </a:ext>
                </a:extLst>
              </a:tr>
            </a:tbl>
          </a:graphicData>
        </a:graphic>
      </p:graphicFrame>
      <p:sp>
        <p:nvSpPr>
          <p:cNvPr id="7" name="Rectángulo redondeado 6"/>
          <p:cNvSpPr/>
          <p:nvPr/>
        </p:nvSpPr>
        <p:spPr>
          <a:xfrm>
            <a:off x="1907704" y="664293"/>
            <a:ext cx="3283818" cy="53585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Resultados</a:t>
            </a:r>
            <a:endParaRPr lang="es-ES" sz="2800" b="1" dirty="0"/>
          </a:p>
        </p:txBody>
      </p:sp>
      <p:sp>
        <p:nvSpPr>
          <p:cNvPr id="9" name="Rectángulo 8"/>
          <p:cNvSpPr/>
          <p:nvPr/>
        </p:nvSpPr>
        <p:spPr>
          <a:xfrm>
            <a:off x="1239044" y="182839"/>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sp>
        <p:nvSpPr>
          <p:cNvPr id="10" name="Rectángulo redondeado 9"/>
          <p:cNvSpPr/>
          <p:nvPr/>
        </p:nvSpPr>
        <p:spPr>
          <a:xfrm>
            <a:off x="457200" y="1280553"/>
            <a:ext cx="3919648" cy="3600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s-ES" sz="1400" dirty="0"/>
              <a:t>Características generales de la cohorte del estudio </a:t>
            </a:r>
          </a:p>
        </p:txBody>
      </p:sp>
      <p:sp>
        <p:nvSpPr>
          <p:cNvPr id="8" name="Rectángulo 7"/>
          <p:cNvSpPr/>
          <p:nvPr/>
        </p:nvSpPr>
        <p:spPr>
          <a:xfrm>
            <a:off x="5485702" y="588723"/>
            <a:ext cx="2808313" cy="62045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ES" dirty="0" smtClean="0"/>
          </a:p>
          <a:p>
            <a:pPr algn="ctr"/>
            <a:r>
              <a:rPr lang="es-ES" sz="1400" dirty="0" smtClean="0"/>
              <a:t>319 pacientes</a:t>
            </a:r>
          </a:p>
          <a:p>
            <a:pPr algn="ctr"/>
            <a:r>
              <a:rPr lang="es-ES" sz="1400" dirty="0" smtClean="0"/>
              <a:t>Edad media 53,5 +/- 13,4 años</a:t>
            </a:r>
          </a:p>
          <a:p>
            <a:pPr algn="ctr"/>
            <a:endParaRPr lang="es-ES" dirty="0"/>
          </a:p>
        </p:txBody>
      </p:sp>
      <p:graphicFrame>
        <p:nvGraphicFramePr>
          <p:cNvPr id="12" name="Gráfico 11"/>
          <p:cNvGraphicFramePr/>
          <p:nvPr>
            <p:extLst>
              <p:ext uri="{D42A27DB-BD31-4B8C-83A1-F6EECF244321}">
                <p14:modId xmlns:p14="http://schemas.microsoft.com/office/powerpoint/2010/main" val="4086767233"/>
              </p:ext>
            </p:extLst>
          </p:nvPr>
        </p:nvGraphicFramePr>
        <p:xfrm>
          <a:off x="5191522" y="3931601"/>
          <a:ext cx="2870643" cy="1211899"/>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ángulo 12"/>
          <p:cNvSpPr/>
          <p:nvPr/>
        </p:nvSpPr>
        <p:spPr>
          <a:xfrm>
            <a:off x="5065194" y="3768970"/>
            <a:ext cx="1365412" cy="31695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s-ES" sz="1400" dirty="0" smtClean="0">
                <a:solidFill>
                  <a:schemeClr val="tx1">
                    <a:lumMod val="65000"/>
                    <a:lumOff val="35000"/>
                  </a:schemeClr>
                </a:solidFill>
              </a:rPr>
              <a:t>Derivaciones</a:t>
            </a:r>
            <a:endParaRPr lang="es-ES" dirty="0">
              <a:solidFill>
                <a:schemeClr val="tx1">
                  <a:lumMod val="65000"/>
                  <a:lumOff val="35000"/>
                </a:schemeClr>
              </a:solidFill>
            </a:endParaRPr>
          </a:p>
        </p:txBody>
      </p:sp>
      <p:sp>
        <p:nvSpPr>
          <p:cNvPr id="2" name="Rectángulo 1"/>
          <p:cNvSpPr/>
          <p:nvPr/>
        </p:nvSpPr>
        <p:spPr>
          <a:xfrm>
            <a:off x="5485701" y="4661187"/>
            <a:ext cx="598467" cy="208859"/>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56,4%</a:t>
            </a:r>
            <a:endParaRPr lang="es-ES" sz="1100" dirty="0"/>
          </a:p>
        </p:txBody>
      </p:sp>
      <p:graphicFrame>
        <p:nvGraphicFramePr>
          <p:cNvPr id="17" name="Gráfico 16"/>
          <p:cNvGraphicFramePr/>
          <p:nvPr>
            <p:extLst>
              <p:ext uri="{D42A27DB-BD31-4B8C-83A1-F6EECF244321}">
                <p14:modId xmlns:p14="http://schemas.microsoft.com/office/powerpoint/2010/main" val="1964901842"/>
              </p:ext>
            </p:extLst>
          </p:nvPr>
        </p:nvGraphicFramePr>
        <p:xfrm>
          <a:off x="4499203" y="1382360"/>
          <a:ext cx="3565163" cy="2584705"/>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ángulo 20"/>
          <p:cNvSpPr/>
          <p:nvPr/>
        </p:nvSpPr>
        <p:spPr>
          <a:xfrm>
            <a:off x="5191522" y="3818220"/>
            <a:ext cx="2808312" cy="1201801"/>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s-ES"/>
          </a:p>
        </p:txBody>
      </p:sp>
    </p:spTree>
    <p:extLst>
      <p:ext uri="{BB962C8B-B14F-4D97-AF65-F5344CB8AC3E}">
        <p14:creationId xmlns:p14="http://schemas.microsoft.com/office/powerpoint/2010/main" val="1154588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1907704" y="690548"/>
            <a:ext cx="3384376" cy="50960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Resultados</a:t>
            </a:r>
            <a:endParaRPr lang="es-ES" sz="2800" b="1" dirty="0"/>
          </a:p>
        </p:txBody>
      </p:sp>
      <p:sp>
        <p:nvSpPr>
          <p:cNvPr id="7" name="Rectángulo 6"/>
          <p:cNvSpPr/>
          <p:nvPr/>
        </p:nvSpPr>
        <p:spPr>
          <a:xfrm>
            <a:off x="1239044" y="184316"/>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graphicFrame>
        <p:nvGraphicFramePr>
          <p:cNvPr id="14" name="Gráfico 13"/>
          <p:cNvGraphicFramePr/>
          <p:nvPr>
            <p:extLst>
              <p:ext uri="{D42A27DB-BD31-4B8C-83A1-F6EECF244321}">
                <p14:modId xmlns:p14="http://schemas.microsoft.com/office/powerpoint/2010/main" val="3387969298"/>
              </p:ext>
            </p:extLst>
          </p:nvPr>
        </p:nvGraphicFramePr>
        <p:xfrm>
          <a:off x="351710" y="1410299"/>
          <a:ext cx="3524101" cy="1789967"/>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p:cNvSpPr/>
          <p:nvPr/>
        </p:nvSpPr>
        <p:spPr>
          <a:xfrm>
            <a:off x="919695" y="1688258"/>
            <a:ext cx="638697" cy="257808"/>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18,2%</a:t>
            </a:r>
            <a:endParaRPr lang="es-ES" sz="1100" dirty="0"/>
          </a:p>
        </p:txBody>
      </p:sp>
      <p:sp>
        <p:nvSpPr>
          <p:cNvPr id="10" name="Rectángulo 9"/>
          <p:cNvSpPr/>
          <p:nvPr/>
        </p:nvSpPr>
        <p:spPr>
          <a:xfrm>
            <a:off x="774553" y="2504116"/>
            <a:ext cx="710705" cy="239256"/>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25,4%</a:t>
            </a:r>
            <a:endParaRPr lang="es-ES" sz="1100" dirty="0"/>
          </a:p>
        </p:txBody>
      </p:sp>
      <p:sp>
        <p:nvSpPr>
          <p:cNvPr id="11" name="Rectángulo 10"/>
          <p:cNvSpPr/>
          <p:nvPr/>
        </p:nvSpPr>
        <p:spPr>
          <a:xfrm>
            <a:off x="2195736" y="2130471"/>
            <a:ext cx="684584" cy="254905"/>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56,4%</a:t>
            </a:r>
            <a:endParaRPr lang="es-ES" sz="1100" dirty="0"/>
          </a:p>
        </p:txBody>
      </p:sp>
      <p:sp>
        <p:nvSpPr>
          <p:cNvPr id="18" name="Rectángulo 17"/>
          <p:cNvSpPr/>
          <p:nvPr/>
        </p:nvSpPr>
        <p:spPr>
          <a:xfrm>
            <a:off x="3446597" y="1419986"/>
            <a:ext cx="2404366" cy="240246"/>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s-ES" sz="1200" dirty="0" smtClean="0">
              <a:solidFill>
                <a:schemeClr val="tx1">
                  <a:lumMod val="65000"/>
                  <a:lumOff val="35000"/>
                </a:schemeClr>
              </a:solidFill>
            </a:endParaRPr>
          </a:p>
          <a:p>
            <a:pPr algn="ctr"/>
            <a:endParaRPr lang="es-ES" sz="1200" dirty="0">
              <a:solidFill>
                <a:schemeClr val="tx1">
                  <a:lumMod val="65000"/>
                  <a:lumOff val="35000"/>
                </a:schemeClr>
              </a:solidFill>
            </a:endParaRPr>
          </a:p>
          <a:p>
            <a:pPr algn="ctr"/>
            <a:endParaRPr lang="es-ES" sz="1200" dirty="0" smtClean="0">
              <a:solidFill>
                <a:schemeClr val="tx1">
                  <a:lumMod val="65000"/>
                  <a:lumOff val="35000"/>
                </a:schemeClr>
              </a:solidFill>
            </a:endParaRPr>
          </a:p>
          <a:p>
            <a:pPr algn="ctr"/>
            <a:endParaRPr lang="es-ES" sz="1200" dirty="0">
              <a:solidFill>
                <a:schemeClr val="tx1">
                  <a:lumMod val="65000"/>
                  <a:lumOff val="35000"/>
                </a:schemeClr>
              </a:solidFill>
            </a:endParaRPr>
          </a:p>
          <a:p>
            <a:pPr algn="ctr"/>
            <a:r>
              <a:rPr lang="es-ES" sz="1200" dirty="0" smtClean="0">
                <a:solidFill>
                  <a:schemeClr val="tx1">
                    <a:lumMod val="65000"/>
                    <a:lumOff val="35000"/>
                  </a:schemeClr>
                </a:solidFill>
              </a:rPr>
              <a:t>AMPLIACION DE ESTUDIO</a:t>
            </a:r>
          </a:p>
          <a:p>
            <a:pPr algn="ctr"/>
            <a:endParaRPr lang="es-ES" dirty="0" smtClean="0"/>
          </a:p>
          <a:p>
            <a:pPr algn="ctr"/>
            <a:endParaRPr lang="es-ES" dirty="0"/>
          </a:p>
        </p:txBody>
      </p:sp>
      <p:sp>
        <p:nvSpPr>
          <p:cNvPr id="15" name="Rectángulo redondeado 14"/>
          <p:cNvSpPr/>
          <p:nvPr/>
        </p:nvSpPr>
        <p:spPr>
          <a:xfrm>
            <a:off x="277047" y="1248598"/>
            <a:ext cx="1836713" cy="325970"/>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s-ES" sz="1400" dirty="0" smtClean="0">
                <a:solidFill>
                  <a:schemeClr val="tx1">
                    <a:lumMod val="65000"/>
                    <a:lumOff val="35000"/>
                  </a:schemeClr>
                </a:solidFill>
              </a:rPr>
              <a:t>Estudio de sueño</a:t>
            </a:r>
            <a:endParaRPr lang="es-ES" sz="1400" dirty="0">
              <a:solidFill>
                <a:schemeClr val="tx1">
                  <a:lumMod val="65000"/>
                  <a:lumOff val="35000"/>
                </a:schemeClr>
              </a:solidFill>
            </a:endParaRPr>
          </a:p>
        </p:txBody>
      </p:sp>
      <p:graphicFrame>
        <p:nvGraphicFramePr>
          <p:cNvPr id="21" name="Gráfico 20"/>
          <p:cNvGraphicFramePr/>
          <p:nvPr>
            <p:extLst>
              <p:ext uri="{D42A27DB-BD31-4B8C-83A1-F6EECF244321}">
                <p14:modId xmlns:p14="http://schemas.microsoft.com/office/powerpoint/2010/main" val="2786491289"/>
              </p:ext>
            </p:extLst>
          </p:nvPr>
        </p:nvGraphicFramePr>
        <p:xfrm>
          <a:off x="993147" y="3027936"/>
          <a:ext cx="2745906" cy="2037952"/>
        </p:xfrm>
        <a:graphic>
          <a:graphicData uri="http://schemas.openxmlformats.org/drawingml/2006/chart">
            <c:chart xmlns:c="http://schemas.openxmlformats.org/drawingml/2006/chart" xmlns:r="http://schemas.openxmlformats.org/officeDocument/2006/relationships" r:id="rId4"/>
          </a:graphicData>
        </a:graphic>
      </p:graphicFrame>
      <p:sp>
        <p:nvSpPr>
          <p:cNvPr id="22" name="Rectángulo redondeado 21"/>
          <p:cNvSpPr/>
          <p:nvPr/>
        </p:nvSpPr>
        <p:spPr>
          <a:xfrm>
            <a:off x="467544" y="3432346"/>
            <a:ext cx="1836713" cy="325970"/>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s-ES" sz="1400" dirty="0" smtClean="0">
                <a:solidFill>
                  <a:schemeClr val="tx1">
                    <a:lumMod val="65000"/>
                    <a:lumOff val="35000"/>
                  </a:schemeClr>
                </a:solidFill>
              </a:rPr>
              <a:t>Resultado estudio de sueño</a:t>
            </a:r>
            <a:endParaRPr lang="es-ES" sz="1400" dirty="0">
              <a:solidFill>
                <a:schemeClr val="tx1">
                  <a:lumMod val="65000"/>
                  <a:lumOff val="35000"/>
                </a:schemeClr>
              </a:solidFill>
            </a:endParaRPr>
          </a:p>
        </p:txBody>
      </p:sp>
      <p:graphicFrame>
        <p:nvGraphicFramePr>
          <p:cNvPr id="25" name="Gráfico 24"/>
          <p:cNvGraphicFramePr/>
          <p:nvPr>
            <p:extLst>
              <p:ext uri="{D42A27DB-BD31-4B8C-83A1-F6EECF244321}">
                <p14:modId xmlns:p14="http://schemas.microsoft.com/office/powerpoint/2010/main" val="1688288575"/>
              </p:ext>
            </p:extLst>
          </p:nvPr>
        </p:nvGraphicFramePr>
        <p:xfrm>
          <a:off x="4298654" y="1248598"/>
          <a:ext cx="4502913" cy="3771424"/>
        </p:xfrm>
        <a:graphic>
          <a:graphicData uri="http://schemas.openxmlformats.org/drawingml/2006/chart">
            <c:chart xmlns:c="http://schemas.openxmlformats.org/drawingml/2006/chart" xmlns:r="http://schemas.openxmlformats.org/officeDocument/2006/relationships" r:id="rId5"/>
          </a:graphicData>
        </a:graphic>
      </p:graphicFrame>
      <p:sp>
        <p:nvSpPr>
          <p:cNvPr id="3" name="CuadroTexto 2"/>
          <p:cNvSpPr txBox="1"/>
          <p:nvPr/>
        </p:nvSpPr>
        <p:spPr>
          <a:xfrm>
            <a:off x="4511559" y="1674612"/>
            <a:ext cx="522961" cy="397176"/>
          </a:xfrm>
          <a:prstGeom prst="rect">
            <a:avLst/>
          </a:prstGeom>
          <a:noFill/>
        </p:spPr>
        <p:txBody>
          <a:bodyPr wrap="square" rtlCol="0">
            <a:spAutoFit/>
          </a:bodyPr>
          <a:lstStyle/>
          <a:p>
            <a:r>
              <a:rPr lang="es-ES" sz="1000" dirty="0" smtClean="0">
                <a:solidFill>
                  <a:schemeClr val="tx1">
                    <a:lumMod val="75000"/>
                    <a:lumOff val="25000"/>
                  </a:schemeClr>
                </a:solidFill>
              </a:rPr>
              <a:t>20,4%</a:t>
            </a:r>
          </a:p>
          <a:p>
            <a:r>
              <a:rPr lang="es-ES" sz="1000" dirty="0" smtClean="0">
                <a:solidFill>
                  <a:schemeClr val="tx1">
                    <a:lumMod val="75000"/>
                    <a:lumOff val="25000"/>
                  </a:schemeClr>
                </a:solidFill>
              </a:rPr>
              <a:t>n=65</a:t>
            </a:r>
            <a:endParaRPr lang="es-ES" sz="1000" dirty="0">
              <a:solidFill>
                <a:schemeClr val="tx1">
                  <a:lumMod val="75000"/>
                  <a:lumOff val="25000"/>
                </a:schemeClr>
              </a:solidFill>
            </a:endParaRPr>
          </a:p>
        </p:txBody>
      </p:sp>
      <p:sp>
        <p:nvSpPr>
          <p:cNvPr id="19" name="CuadroTexto 18"/>
          <p:cNvSpPr txBox="1"/>
          <p:nvPr/>
        </p:nvSpPr>
        <p:spPr>
          <a:xfrm>
            <a:off x="6025053" y="1419986"/>
            <a:ext cx="522961" cy="397176"/>
          </a:xfrm>
          <a:prstGeom prst="rect">
            <a:avLst/>
          </a:prstGeom>
          <a:noFill/>
        </p:spPr>
        <p:txBody>
          <a:bodyPr wrap="square" rtlCol="0">
            <a:spAutoFit/>
          </a:bodyPr>
          <a:lstStyle/>
          <a:p>
            <a:r>
              <a:rPr lang="es-ES" sz="1000" dirty="0" smtClean="0">
                <a:solidFill>
                  <a:schemeClr val="tx1">
                    <a:lumMod val="75000"/>
                    <a:lumOff val="25000"/>
                  </a:schemeClr>
                </a:solidFill>
              </a:rPr>
              <a:t>10,3%</a:t>
            </a:r>
          </a:p>
          <a:p>
            <a:r>
              <a:rPr lang="es-ES" sz="1000" dirty="0" smtClean="0">
                <a:solidFill>
                  <a:schemeClr val="tx1">
                    <a:lumMod val="75000"/>
                    <a:lumOff val="25000"/>
                  </a:schemeClr>
                </a:solidFill>
              </a:rPr>
              <a:t>n=33</a:t>
            </a:r>
            <a:endParaRPr lang="es-ES" sz="1000" dirty="0">
              <a:solidFill>
                <a:schemeClr val="tx1">
                  <a:lumMod val="75000"/>
                  <a:lumOff val="25000"/>
                </a:schemeClr>
              </a:solidFill>
            </a:endParaRPr>
          </a:p>
        </p:txBody>
      </p:sp>
      <p:sp>
        <p:nvSpPr>
          <p:cNvPr id="20" name="CuadroTexto 19"/>
          <p:cNvSpPr txBox="1"/>
          <p:nvPr/>
        </p:nvSpPr>
        <p:spPr>
          <a:xfrm>
            <a:off x="6876256" y="2130471"/>
            <a:ext cx="522961" cy="397176"/>
          </a:xfrm>
          <a:prstGeom prst="rect">
            <a:avLst/>
          </a:prstGeom>
          <a:noFill/>
        </p:spPr>
        <p:txBody>
          <a:bodyPr wrap="square" rtlCol="0">
            <a:spAutoFit/>
          </a:bodyPr>
          <a:lstStyle/>
          <a:p>
            <a:r>
              <a:rPr lang="es-ES" sz="1000" dirty="0" smtClean="0">
                <a:solidFill>
                  <a:schemeClr val="tx1">
                    <a:lumMod val="75000"/>
                    <a:lumOff val="25000"/>
                  </a:schemeClr>
                </a:solidFill>
              </a:rPr>
              <a:t>21,9%</a:t>
            </a:r>
          </a:p>
          <a:p>
            <a:r>
              <a:rPr lang="es-ES" sz="1000" dirty="0" smtClean="0">
                <a:solidFill>
                  <a:schemeClr val="tx1">
                    <a:lumMod val="75000"/>
                    <a:lumOff val="25000"/>
                  </a:schemeClr>
                </a:solidFill>
              </a:rPr>
              <a:t>n=70</a:t>
            </a:r>
            <a:endParaRPr lang="es-ES" sz="1000" dirty="0">
              <a:solidFill>
                <a:schemeClr val="tx1">
                  <a:lumMod val="75000"/>
                  <a:lumOff val="25000"/>
                </a:schemeClr>
              </a:solidFill>
            </a:endParaRPr>
          </a:p>
        </p:txBody>
      </p:sp>
      <p:sp>
        <p:nvSpPr>
          <p:cNvPr id="23" name="CuadroTexto 22"/>
          <p:cNvSpPr txBox="1"/>
          <p:nvPr/>
        </p:nvSpPr>
        <p:spPr>
          <a:xfrm>
            <a:off x="5497760" y="4443958"/>
            <a:ext cx="522961" cy="397176"/>
          </a:xfrm>
          <a:prstGeom prst="rect">
            <a:avLst/>
          </a:prstGeom>
          <a:noFill/>
        </p:spPr>
        <p:txBody>
          <a:bodyPr wrap="square" rtlCol="0">
            <a:spAutoFit/>
          </a:bodyPr>
          <a:lstStyle/>
          <a:p>
            <a:r>
              <a:rPr lang="es-ES" sz="1000" dirty="0" smtClean="0">
                <a:solidFill>
                  <a:schemeClr val="tx1">
                    <a:lumMod val="75000"/>
                    <a:lumOff val="25000"/>
                  </a:schemeClr>
                </a:solidFill>
              </a:rPr>
              <a:t>39,8%</a:t>
            </a:r>
          </a:p>
          <a:p>
            <a:r>
              <a:rPr lang="es-ES" sz="1000" dirty="0" smtClean="0">
                <a:solidFill>
                  <a:schemeClr val="tx1">
                    <a:lumMod val="75000"/>
                    <a:lumOff val="25000"/>
                  </a:schemeClr>
                </a:solidFill>
              </a:rPr>
              <a:t>n=127</a:t>
            </a:r>
            <a:endParaRPr lang="es-ES" sz="1000" dirty="0">
              <a:solidFill>
                <a:schemeClr val="tx1">
                  <a:lumMod val="75000"/>
                  <a:lumOff val="25000"/>
                </a:schemeClr>
              </a:solidFill>
            </a:endParaRPr>
          </a:p>
        </p:txBody>
      </p:sp>
      <p:sp>
        <p:nvSpPr>
          <p:cNvPr id="24" name="CuadroTexto 23"/>
          <p:cNvSpPr txBox="1"/>
          <p:nvPr/>
        </p:nvSpPr>
        <p:spPr>
          <a:xfrm>
            <a:off x="3950474" y="2829348"/>
            <a:ext cx="522961" cy="397176"/>
          </a:xfrm>
          <a:prstGeom prst="rect">
            <a:avLst/>
          </a:prstGeom>
          <a:noFill/>
        </p:spPr>
        <p:txBody>
          <a:bodyPr wrap="square" rtlCol="0">
            <a:spAutoFit/>
          </a:bodyPr>
          <a:lstStyle/>
          <a:p>
            <a:r>
              <a:rPr lang="es-ES" sz="1000" dirty="0" smtClean="0">
                <a:solidFill>
                  <a:schemeClr val="tx1">
                    <a:lumMod val="75000"/>
                    <a:lumOff val="25000"/>
                  </a:schemeClr>
                </a:solidFill>
              </a:rPr>
              <a:t>7,5%</a:t>
            </a:r>
          </a:p>
          <a:p>
            <a:r>
              <a:rPr lang="es-ES" sz="1000" dirty="0" smtClean="0">
                <a:solidFill>
                  <a:schemeClr val="tx1">
                    <a:lumMod val="75000"/>
                    <a:lumOff val="25000"/>
                  </a:schemeClr>
                </a:solidFill>
              </a:rPr>
              <a:t>n=24</a:t>
            </a:r>
            <a:endParaRPr lang="es-ES" sz="1000" dirty="0">
              <a:solidFill>
                <a:schemeClr val="tx1">
                  <a:lumMod val="75000"/>
                  <a:lumOff val="25000"/>
                </a:schemeClr>
              </a:solidFill>
            </a:endParaRPr>
          </a:p>
        </p:txBody>
      </p:sp>
    </p:spTree>
    <p:extLst>
      <p:ext uri="{BB962C8B-B14F-4D97-AF65-F5344CB8AC3E}">
        <p14:creationId xmlns:p14="http://schemas.microsoft.com/office/powerpoint/2010/main" val="226837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1907704" y="701922"/>
            <a:ext cx="3384376" cy="4982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Resultados</a:t>
            </a:r>
            <a:endParaRPr lang="es-ES" sz="2800" b="1" dirty="0"/>
          </a:p>
        </p:txBody>
      </p:sp>
      <p:graphicFrame>
        <p:nvGraphicFramePr>
          <p:cNvPr id="12" name="Gráfico 11"/>
          <p:cNvGraphicFramePr/>
          <p:nvPr>
            <p:extLst>
              <p:ext uri="{D42A27DB-BD31-4B8C-83A1-F6EECF244321}">
                <p14:modId xmlns:p14="http://schemas.microsoft.com/office/powerpoint/2010/main" val="1139618726"/>
              </p:ext>
            </p:extLst>
          </p:nvPr>
        </p:nvGraphicFramePr>
        <p:xfrm>
          <a:off x="-324544" y="1337749"/>
          <a:ext cx="5035674" cy="3484489"/>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ángulo 5"/>
          <p:cNvSpPr/>
          <p:nvPr/>
        </p:nvSpPr>
        <p:spPr>
          <a:xfrm>
            <a:off x="1239044" y="199665"/>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sp>
        <p:nvSpPr>
          <p:cNvPr id="8" name="Rectángulo 7"/>
          <p:cNvSpPr/>
          <p:nvPr/>
        </p:nvSpPr>
        <p:spPr>
          <a:xfrm>
            <a:off x="2934620" y="3272353"/>
            <a:ext cx="767740" cy="423671"/>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CPAP</a:t>
            </a:r>
          </a:p>
          <a:p>
            <a:pPr algn="ctr"/>
            <a:r>
              <a:rPr lang="es-ES" sz="1100" dirty="0" smtClean="0"/>
              <a:t>61,4%</a:t>
            </a:r>
            <a:endParaRPr lang="es-ES" sz="1100" dirty="0"/>
          </a:p>
        </p:txBody>
      </p:sp>
      <p:sp>
        <p:nvSpPr>
          <p:cNvPr id="9" name="Rectángulo 8"/>
          <p:cNvSpPr/>
          <p:nvPr/>
        </p:nvSpPr>
        <p:spPr>
          <a:xfrm>
            <a:off x="467544" y="2575937"/>
            <a:ext cx="1024940" cy="504056"/>
          </a:xfrm>
          <a:prstGeom prst="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dirty="0" smtClean="0"/>
              <a:t>MEDIDAS GENERALES</a:t>
            </a:r>
          </a:p>
          <a:p>
            <a:pPr algn="ctr"/>
            <a:r>
              <a:rPr lang="es-ES" sz="1100" dirty="0" smtClean="0"/>
              <a:t>36,4%</a:t>
            </a:r>
            <a:endParaRPr lang="es-ES" sz="1100" dirty="0"/>
          </a:p>
        </p:txBody>
      </p:sp>
      <p:sp>
        <p:nvSpPr>
          <p:cNvPr id="4" name="Rectángulo 3"/>
          <p:cNvSpPr/>
          <p:nvPr/>
        </p:nvSpPr>
        <p:spPr>
          <a:xfrm>
            <a:off x="3583394" y="1362489"/>
            <a:ext cx="3055168" cy="558870"/>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es-ES" sz="1400" dirty="0" smtClean="0"/>
              <a:t>230 pacientes diagnosticados de AOS</a:t>
            </a:r>
            <a:endParaRPr lang="es-ES" sz="1400" dirty="0"/>
          </a:p>
        </p:txBody>
      </p:sp>
      <p:sp>
        <p:nvSpPr>
          <p:cNvPr id="10" name="Rectángulo redondeado 9"/>
          <p:cNvSpPr/>
          <p:nvPr/>
        </p:nvSpPr>
        <p:spPr>
          <a:xfrm>
            <a:off x="4572000" y="2383035"/>
            <a:ext cx="4104456" cy="177863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sz="1600" u="sng" dirty="0" smtClean="0">
                <a:solidFill>
                  <a:schemeClr val="tx1">
                    <a:lumMod val="65000"/>
                    <a:lumOff val="35000"/>
                  </a:schemeClr>
                </a:solidFill>
              </a:rPr>
              <a:t>MEDIDAS GENERALES</a:t>
            </a:r>
          </a:p>
          <a:p>
            <a:pPr algn="ctr"/>
            <a:r>
              <a:rPr lang="es-ES" sz="1600" dirty="0" smtClean="0">
                <a:solidFill>
                  <a:schemeClr val="tx1">
                    <a:lumMod val="65000"/>
                    <a:lumOff val="35000"/>
                  </a:schemeClr>
                </a:solidFill>
              </a:rPr>
              <a:t>Pérdida activa de peso</a:t>
            </a:r>
          </a:p>
          <a:p>
            <a:pPr marL="285750" indent="-285750" algn="ctr">
              <a:buFont typeface="Wingdings" panose="05000000000000000000" pitchFamily="2" charset="2"/>
              <a:buChar char="ü"/>
            </a:pPr>
            <a:r>
              <a:rPr lang="es-ES" sz="1600" dirty="0" smtClean="0">
                <a:solidFill>
                  <a:schemeClr val="tx1">
                    <a:lumMod val="65000"/>
                    <a:lumOff val="35000"/>
                  </a:schemeClr>
                </a:solidFill>
              </a:rPr>
              <a:t>63,3% de los pacientes derivados presentaba obesidad.</a:t>
            </a:r>
          </a:p>
          <a:p>
            <a:pPr marL="285750" indent="-285750" algn="ctr">
              <a:buFont typeface="Wingdings" panose="05000000000000000000" pitchFamily="2" charset="2"/>
              <a:buChar char="ü"/>
            </a:pPr>
            <a:r>
              <a:rPr lang="es-ES" sz="1600" dirty="0" smtClean="0">
                <a:solidFill>
                  <a:schemeClr val="tx1">
                    <a:lumMod val="65000"/>
                    <a:lumOff val="35000"/>
                  </a:schemeClr>
                </a:solidFill>
              </a:rPr>
              <a:t>39,5% obesidad grave- mórbida.</a:t>
            </a:r>
            <a:endParaRPr lang="es-ES" sz="1600" dirty="0">
              <a:solidFill>
                <a:schemeClr val="tx1">
                  <a:lumMod val="65000"/>
                  <a:lumOff val="35000"/>
                </a:schemeClr>
              </a:solidFill>
            </a:endParaRPr>
          </a:p>
        </p:txBody>
      </p:sp>
    </p:spTree>
    <p:extLst>
      <p:ext uri="{BB962C8B-B14F-4D97-AF65-F5344CB8AC3E}">
        <p14:creationId xmlns:p14="http://schemas.microsoft.com/office/powerpoint/2010/main" val="195259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552" y="1635646"/>
            <a:ext cx="8229600" cy="3394472"/>
          </a:xfrm>
        </p:spPr>
        <p:txBody>
          <a:bodyPr>
            <a:normAutofit/>
          </a:bodyPr>
          <a:lstStyle/>
          <a:p>
            <a:pPr>
              <a:buFont typeface="Wingdings" panose="05000000000000000000" pitchFamily="2" charset="2"/>
              <a:buChar char="ü"/>
            </a:pPr>
            <a:r>
              <a:rPr lang="es-ES" sz="1800" dirty="0" smtClean="0"/>
              <a:t>En el 20,4% de los pacientes, las pruebas realizadas como primera aproximación diagnóstica no fueron concluyentes, lo que generó una ampliación del estudio a PSG/PG.  </a:t>
            </a:r>
          </a:p>
          <a:p>
            <a:pPr marL="0" indent="0">
              <a:buNone/>
            </a:pPr>
            <a:endParaRPr lang="es-ES" sz="1800" dirty="0" smtClean="0"/>
          </a:p>
          <a:p>
            <a:pPr>
              <a:buFont typeface="Wingdings" panose="05000000000000000000" pitchFamily="2" charset="2"/>
              <a:buChar char="ü"/>
            </a:pPr>
            <a:r>
              <a:rPr lang="es-ES" sz="1800" dirty="0" smtClean="0"/>
              <a:t>Un 92,3% de estos casos fueron casos de AOS leve- moderado, iniciándose medidas generales como primera opción terapéutica. </a:t>
            </a:r>
          </a:p>
          <a:p>
            <a:pPr marL="0" indent="0">
              <a:buNone/>
            </a:pPr>
            <a:endParaRPr lang="es-ES" sz="1900" dirty="0" smtClean="0"/>
          </a:p>
          <a:p>
            <a:pPr>
              <a:buFont typeface="Wingdings" panose="05000000000000000000" pitchFamily="2" charset="2"/>
              <a:buChar char="ü"/>
            </a:pPr>
            <a:r>
              <a:rPr lang="es-ES" sz="1800" dirty="0" smtClean="0"/>
              <a:t>Las medidas generales son la primera opción terapéutica y debería ser indicada desde AP y que pudiera controlar la clínica, y en su caso, disminuir la realización de pruebas diagnósticas. </a:t>
            </a:r>
            <a:endParaRPr lang="es-ES" sz="1800" dirty="0"/>
          </a:p>
        </p:txBody>
      </p:sp>
      <p:sp>
        <p:nvSpPr>
          <p:cNvPr id="4" name="Rectángulo redondeado 3"/>
          <p:cNvSpPr/>
          <p:nvPr/>
        </p:nvSpPr>
        <p:spPr>
          <a:xfrm>
            <a:off x="1907704" y="699542"/>
            <a:ext cx="3384376" cy="5006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800" b="1" dirty="0" smtClean="0"/>
              <a:t>Conclusión</a:t>
            </a:r>
            <a:endParaRPr lang="es-ES" sz="2800" b="1" dirty="0"/>
          </a:p>
        </p:txBody>
      </p:sp>
      <p:sp>
        <p:nvSpPr>
          <p:cNvPr id="6" name="Rectángulo 5"/>
          <p:cNvSpPr/>
          <p:nvPr/>
        </p:nvSpPr>
        <p:spPr>
          <a:xfrm>
            <a:off x="1239044" y="192037"/>
            <a:ext cx="7904956" cy="276999"/>
          </a:xfrm>
          <a:prstGeom prst="rect">
            <a:avLst/>
          </a:prstGeom>
        </p:spPr>
        <p:txBody>
          <a:bodyPr wrap="square">
            <a:spAutoFit/>
          </a:bodyPr>
          <a:lstStyle/>
          <a:p>
            <a:r>
              <a:rPr lang="es-ES" sz="1200" b="1" dirty="0" smtClean="0">
                <a:latin typeface="Arial" panose="020B0604020202020204" pitchFamily="34" charset="0"/>
                <a:cs typeface="Arial" panose="020B0604020202020204" pitchFamily="34" charset="0"/>
              </a:rPr>
              <a:t>VALORACION DE LA IMPLANTACION DE TELECONSULTA EN SUJETOS CON SOSPECHA DE AOS</a:t>
            </a:r>
            <a:endParaRPr lang="es-ES" sz="1200" b="1" dirty="0"/>
          </a:p>
        </p:txBody>
      </p:sp>
    </p:spTree>
    <p:extLst>
      <p:ext uri="{BB962C8B-B14F-4D97-AF65-F5344CB8AC3E}">
        <p14:creationId xmlns:p14="http://schemas.microsoft.com/office/powerpoint/2010/main" val="3441193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1656</Words>
  <Application>Microsoft Office PowerPoint</Application>
  <PresentationFormat>Presentación en pantalla (16:9)</PresentationFormat>
  <Paragraphs>173</Paragraphs>
  <Slides>7</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vt:i4>
      </vt:variant>
    </vt:vector>
  </HeadingPairs>
  <TitlesOfParts>
    <vt:vector size="12" baseType="lpstr">
      <vt:lpstr>Arial</vt:lpstr>
      <vt:lpstr>Calibri</vt:lpstr>
      <vt:lpstr>Times New Roman</vt:lpstr>
      <vt:lpstr>Wingdings</vt:lpstr>
      <vt:lpstr>Tema de Office</vt:lpstr>
      <vt:lpstr>VALORACIÓN DE LA IMPLANTACIÓN DE TELECONSULTA EN SUJETOS CON SOSPECHA DE APNEA OBSTRUCTIVA DEL SUEÑO  M. Domínguez Gómez, L. Caballero Ballesteros, J.M. Mejía Romero, F. Navarro Muñoz, M.L. González Vicente, B. Jurado Gámez</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cp:lastModifiedBy>
  <cp:revision>128</cp:revision>
  <dcterms:created xsi:type="dcterms:W3CDTF">2024-02-05T13:08:18Z</dcterms:created>
  <dcterms:modified xsi:type="dcterms:W3CDTF">2025-03-02T08:21:37Z</dcterms:modified>
</cp:coreProperties>
</file>