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13"/>
  </p:notesMasterIdLst>
  <p:sldIdLst>
    <p:sldId id="259" r:id="rId3"/>
    <p:sldId id="262" r:id="rId4"/>
    <p:sldId id="267" r:id="rId5"/>
    <p:sldId id="270" r:id="rId6"/>
    <p:sldId id="264" r:id="rId7"/>
    <p:sldId id="271" r:id="rId8"/>
    <p:sldId id="272" r:id="rId9"/>
    <p:sldId id="265" r:id="rId10"/>
    <p:sldId id="257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16EC0-0062-40A0-A5EE-921759406AD2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741E5-12C4-4203-B7A3-343B34A2EB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793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3003C-D8E2-0BE6-ADE9-37512C5BF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554B6C-DA73-43E5-152C-CF24CBE96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A72CDA-E774-84CD-B68F-B6F220DF2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3711B9-C970-A1C3-7509-77EE49FD0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092150-4737-D521-5BDC-7BA9494B7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271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D35E08-E1B8-BB73-AB06-3B470C77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A0B5E3-7E72-77C8-C42E-815D9EE13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460A8F-DD1D-67F2-2347-4089D660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1EA081-85A6-6D5D-A709-9D6EF1B06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AB44BF-8B36-84C4-D6D1-A5DF3FF18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11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BDE6F-1F0E-CA4C-7015-111156071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8DC6AB-E12F-7A34-2F5B-D4AA2D337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F30445-BEA0-C7AF-F43E-FD39B4A47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6B64EA-2075-94EA-8D1B-EA4B21E6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EAED16-ED90-25E0-2DD0-0F68F96B0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83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17E0F-20C4-3F96-E7DC-DDE6FABDB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C91493-1370-17C0-FF2D-3BEF9CF37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DEA83D-C694-3043-C752-7D95B3F88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E0957B-B611-28D6-8971-01EFA3934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89C835-02C9-9D0D-DC80-ED7660167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85CB4C-7B14-F32B-66F9-EC0CC5D89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6637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209783-E084-C84B-0B00-8F1874B3F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358F92-B002-5698-A62C-F7BC66622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394C13-6588-70F7-0622-B08224AED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11BA7E-B941-A774-3CE4-C3E0477D1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597A4F7-58FF-9A99-A611-B009FDE295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BAF6888-9918-B439-B9EF-F90220C4F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EF6C655-E68C-B27B-0C00-31B3C3BB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C26A61B-74D7-7809-9E6A-374A1AF3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643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A5143-588F-2C5B-4B42-BC838C656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C09CAE2-74B9-6895-44F1-F2429444C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66C90DD-ED92-30BB-5D5E-91DAC6E69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5A92F2-0FF9-F4B3-D353-4734EC9BE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489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41D39F8-0599-4776-A10B-6567C6C18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6226E2-BFC5-C287-D72C-73FD0CC4B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17F562-ECBD-8E16-DA76-FBB770D49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31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299C6-A193-5F83-F58D-8E8131D80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7A44F-7DCB-6EE8-49E5-F6F2F664C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51B872-0F2D-C274-3420-D7B97D307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5F0CE0-50CE-6365-DC48-6BA3221AE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CC89CF-7B1B-C94E-DCD6-D0B583D62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6FB927-8424-E418-B874-DA6296D9A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506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0D9C57-3675-849A-E816-33B722B45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A93CE9B-A88E-5321-3E35-3697640BD4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3ABA9A-AE42-7EEF-3268-6DC7AC7B2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66EBC6-DD54-265C-4EFE-EA2D317F4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471E77-44F5-E811-8C4B-B4D047FCC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D736B4-88B7-9964-803B-A3A1B07B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156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A60EA-4889-C72F-52BE-B91A763D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2B854B-E25D-EA62-97FB-F3041985E5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C03AC-7D89-B009-C076-5DF6E56B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51CD5A-BCC9-EB27-E339-165AFCD53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A16DC0-2E92-5613-A027-BFFB7E99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7289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AA2BF5-79A5-17FC-E0D9-4A4A00072A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04FB77-DE0C-6F79-0693-2AA1E1978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B9A76C-47B7-BC9E-78F6-39FEC0FD3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3BEDD6-31BF-3498-60D5-57ADB424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A4D4BB-202D-74F8-3544-FBCA53F5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821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0057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210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286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241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5957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913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09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5262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675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6379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1325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25F45A9-F0A8-D3EC-7886-37FD03D9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DF1425-E0D2-A164-C981-B51754201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EAF94B-4449-81D2-87ED-97F24C17EF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C54550-28C5-4E47-AF62-640AF63C5A65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BB0CEF-B073-4055-0A0C-0626BDDA7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0B18BD-A4AB-D489-C77D-96E32FF09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422EC4-E17F-4569-A20A-7B1E454F71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320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156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C46C84F0-D3BD-41E4-C56E-7559B0B84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344077"/>
            <a:ext cx="10363200" cy="1468967"/>
          </a:xfrm>
        </p:spPr>
        <p:txBody>
          <a:bodyPr>
            <a:noAutofit/>
          </a:bodyPr>
          <a:lstStyle/>
          <a:p>
            <a:r>
              <a:rPr lang="es-ES" sz="36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Intervención para el cribaje de Apnea Obstructiva del Sueño en Atención Primaria mediante cuestionario STOP-</a:t>
            </a:r>
            <a:r>
              <a:rPr lang="es-ES" sz="3600" b="1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</a:t>
            </a:r>
            <a:r>
              <a:rPr lang="es-ES" sz="36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combinado con estudio </a:t>
            </a:r>
            <a:r>
              <a:rPr lang="es-ES" sz="3600" b="1" dirty="0" err="1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ApneaLink</a:t>
            </a:r>
            <a:r>
              <a:rPr lang="es-ES" sz="36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™®</a:t>
            </a:r>
            <a:br>
              <a:rPr lang="es-ES" sz="36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3600" b="1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2 Subtítulo">
            <a:extLst>
              <a:ext uri="{FF2B5EF4-FFF2-40B4-BE49-F238E27FC236}">
                <a16:creationId xmlns:a16="http://schemas.microsoft.com/office/drawing/2014/main" id="{644A5DFE-F7D1-D59E-A0CC-C55AA1531AA4}"/>
              </a:ext>
            </a:extLst>
          </p:cNvPr>
          <p:cNvSpPr txBox="1">
            <a:spLocks/>
          </p:cNvSpPr>
          <p:nvPr/>
        </p:nvSpPr>
        <p:spPr>
          <a:xfrm>
            <a:off x="1314287" y="4168279"/>
            <a:ext cx="9774268" cy="146896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Cristina Muñoz Pindado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1,2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Carlos Muñoz Pindado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Raül </a:t>
            </a:r>
            <a:r>
              <a:rPr lang="es-ES" sz="16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Bonich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Juan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Miriam </a:t>
            </a:r>
            <a:r>
              <a:rPr lang="es-ES" sz="16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Palomanes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Atanes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s-ES" sz="16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Lluïsa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Barranco Cózar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Luis Tena García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Sara Sánchez Belmonte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Beatriz López Roda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6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Ana María Muñoz Fernández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2,7</a:t>
            </a:r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Núria Roger Casals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2,7</a:t>
            </a:r>
          </a:p>
          <a:p>
            <a:pPr defTabSz="1219170"/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1.- Medicina Familiar y Comunitaria (MFYC) - Centro de Atención Primaria de Manlleu (Manlleu (Barcelona) ,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Catalá de la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Salut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(ICS)). 2.- PDI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Universitat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Vic (UVIC) (Barcelona). 3.- Médico Residente. Servicio de Geriatría. Hospital San Jorge de Huesca. 4.- MFYC- CAP Vic Nord (Vic- Barcelona) ICS. 5.- Médico residente MFYC. CAP Manlleu -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Unitat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Docent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Multiprofessisonal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d'Atenció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Familiar i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Comunitària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Catalunya Central - ICS. 6.- Técnico Auxiliar de Enfermería. CAP Manlleu (Manlleu (Barcelona) – ICS. 7.- Servicio de Neumología. Hospital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Universitari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Vic –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Consorci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baseline="30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Hospitalari</a:t>
            </a:r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Vic (Vic (Barcelona).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D6CBC73-25AA-B3C9-8AF6-7298F5496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800" y="6075958"/>
            <a:ext cx="2603998" cy="71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1FE6FEE-EC7E-3EBC-2863-70441D85C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75" y="6221550"/>
            <a:ext cx="3197276" cy="44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57EBD12-D1C8-8E00-9A9D-436F511F7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626" y="5978122"/>
            <a:ext cx="1767904" cy="88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5B66BF6-8DA3-754F-B61E-D3430BAA567D}"/>
              </a:ext>
            </a:extLst>
          </p:cNvPr>
          <p:cNvSpPr txBox="1"/>
          <p:nvPr/>
        </p:nvSpPr>
        <p:spPr>
          <a:xfrm>
            <a:off x="8599530" y="449705"/>
            <a:ext cx="2489025" cy="37475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030A0"/>
                </a:solidFill>
              </a:rPr>
              <a:t>Comunicación oral </a:t>
            </a:r>
            <a:r>
              <a:rPr lang="es-ES" dirty="0" err="1">
                <a:solidFill>
                  <a:srgbClr val="7030A0"/>
                </a:solidFill>
              </a:rPr>
              <a:t>nº</a:t>
            </a:r>
            <a:r>
              <a:rPr lang="es-ES" dirty="0">
                <a:solidFill>
                  <a:srgbClr val="7030A0"/>
                </a:solidFill>
              </a:rPr>
              <a:t> 67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06E584-0907-1639-F9B2-1EECA0A54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810" y="185245"/>
            <a:ext cx="9539990" cy="1325563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 y Objetivos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630D2D9-A916-D3FB-C644-2FF39F2CD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5759"/>
            <a:ext cx="7511321" cy="445527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Introducción:</a:t>
            </a:r>
          </a:p>
          <a:p>
            <a:pPr lvl="1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 apnea obstructiva del sueño (AOS) es un problema de salud pública: Elevada prevalencia, elevado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infradiagnóstico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, elevados costes diagnósticos (generalmente se realiza en USH), conllevando, dilatadas listas de espera</a:t>
            </a:r>
          </a:p>
          <a:p>
            <a:pPr lvl="1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Actualmente se plantea agilizar/mejorar el manejo de la Apnea Obstructiva del Sueño (AOS) mediante la utilización de herramientas de cribaje y métodos diagnósticos sencillos en Atención Primaria (AP).</a:t>
            </a:r>
          </a:p>
          <a:p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Objetivos:</a:t>
            </a:r>
          </a:p>
          <a:p>
            <a:pPr lvl="1"/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Evaluar el rendimiento de la utilización de la escala STOP-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Bang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(SB) como herramienta de evaluación diagnóstica y de selección de pacientes susceptibles de presentar AOS, combinando con los resultados de estudio de sueño con 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ApneaLink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™® en Atención Primaria.</a:t>
            </a:r>
          </a:p>
          <a:p>
            <a:endParaRPr lang="es-ES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0FDBDA7-CBE3-3FAB-A274-0DCF3C189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"/>
            <a:ext cx="1581371" cy="11241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3E2502E-3094-A781-89B8-B3BDAB074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2303" y="1719570"/>
            <a:ext cx="1958715" cy="171715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2B17BB5-BAA8-BB4E-7A2D-AE06F0DF6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5" y="3833731"/>
            <a:ext cx="26384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76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90724" y="365125"/>
            <a:ext cx="9363075" cy="892175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EB08A1-FDAE-98FA-BD1D-1088CF202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"/>
            <a:ext cx="1581371" cy="1124107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51981" y="1782112"/>
            <a:ext cx="10626868" cy="3392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 recogieron pacientes en AP con sospecha de AOS y se recogieron las variables clínicas, comorbilidades asociadas y se utilizaron las herramientas de cribaje (Escala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Epworth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, Berlín y STOP-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Bang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Los que tenían STOP-Bang≥3 fueron estudiados mediante el método Apnea Link.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Los MAP corrigieron el estudio y propusieron un diagnóstico y un tratamiento.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Posteriormente se enviaron a la USHV para completar el estudio y pautar el tratamiento definitivo.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 estudiaron las concordancias diagnósticas y terapéuticas tanto para IAH/h ≥5 como para IAH/h≥15/h.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 estudian las correlaciones de las diferentes herramientas de cribaje y se determina la curva ROC. </a:t>
            </a:r>
          </a:p>
        </p:txBody>
      </p:sp>
    </p:spTree>
    <p:extLst>
      <p:ext uri="{BB962C8B-B14F-4D97-AF65-F5344CB8AC3E}">
        <p14:creationId xmlns:p14="http://schemas.microsoft.com/office/powerpoint/2010/main" val="294806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04B87-4491-D26F-C04F-FC239D795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CC12D-15AA-2C7B-A380-4FBD7DDA5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724" y="80315"/>
            <a:ext cx="9363075" cy="892175"/>
          </a:xfrm>
        </p:spPr>
        <p:txBody>
          <a:bodyPr>
            <a:normAutofit/>
          </a:bodyPr>
          <a:lstStyle/>
          <a:p>
            <a:r>
              <a:rPr lang="es-ES" sz="4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de variables clínicas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81EDCF-7315-B9B8-888F-8433F98CB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"/>
            <a:ext cx="1581371" cy="1124107"/>
          </a:xfrm>
          <a:prstGeom prst="rect">
            <a:avLst/>
          </a:prstGeom>
        </p:spPr>
      </p:pic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2DF0C632-1C23-9809-AFCB-DD6D380F99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324890"/>
              </p:ext>
            </p:extLst>
          </p:nvPr>
        </p:nvGraphicFramePr>
        <p:xfrm>
          <a:off x="3214687" y="1230623"/>
          <a:ext cx="6274087" cy="11298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26164">
                  <a:extLst>
                    <a:ext uri="{9D8B030D-6E8A-4147-A177-3AD203B41FA5}">
                      <a16:colId xmlns:a16="http://schemas.microsoft.com/office/drawing/2014/main" val="3673370080"/>
                    </a:ext>
                  </a:extLst>
                </a:gridCol>
                <a:gridCol w="783389">
                  <a:extLst>
                    <a:ext uri="{9D8B030D-6E8A-4147-A177-3AD203B41FA5}">
                      <a16:colId xmlns:a16="http://schemas.microsoft.com/office/drawing/2014/main" val="1464247787"/>
                    </a:ext>
                  </a:extLst>
                </a:gridCol>
                <a:gridCol w="881313">
                  <a:extLst>
                    <a:ext uri="{9D8B030D-6E8A-4147-A177-3AD203B41FA5}">
                      <a16:colId xmlns:a16="http://schemas.microsoft.com/office/drawing/2014/main" val="3144170972"/>
                    </a:ext>
                  </a:extLst>
                </a:gridCol>
                <a:gridCol w="783390">
                  <a:extLst>
                    <a:ext uri="{9D8B030D-6E8A-4147-A177-3AD203B41FA5}">
                      <a16:colId xmlns:a16="http://schemas.microsoft.com/office/drawing/2014/main" val="4094651112"/>
                    </a:ext>
                  </a:extLst>
                </a:gridCol>
                <a:gridCol w="699831">
                  <a:extLst>
                    <a:ext uri="{9D8B030D-6E8A-4147-A177-3AD203B41FA5}">
                      <a16:colId xmlns:a16="http://schemas.microsoft.com/office/drawing/2014/main" val="1141447194"/>
                    </a:ext>
                  </a:extLst>
                </a:gridCol>
              </a:tblGrid>
              <a:tr h="4425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330835" algn="l">
                        <a:lnSpc>
                          <a:spcPct val="108000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900" b="1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total n=</a:t>
                      </a:r>
                      <a:r>
                        <a:rPr lang="en-US" sz="900" b="1" kern="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8580" algn="l">
                        <a:lnSpc>
                          <a:spcPts val="97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ct val="115000"/>
                        </a:lnSpc>
                        <a:spcBef>
                          <a:spcPts val="61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Mujeres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9850" algn="l">
                        <a:lnSpc>
                          <a:spcPct val="115000"/>
                        </a:lnSpc>
                        <a:spcBef>
                          <a:spcPts val="9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900" b="1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900" b="1" kern="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(35%)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algn="l">
                        <a:lnSpc>
                          <a:spcPct val="115000"/>
                        </a:lnSpc>
                        <a:spcBef>
                          <a:spcPts val="61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Hombres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8580" algn="l">
                        <a:lnSpc>
                          <a:spcPct val="115000"/>
                        </a:lnSpc>
                        <a:spcBef>
                          <a:spcPts val="9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900" b="1" kern="0" spc="-4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(65%)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 algn="l">
                        <a:lnSpc>
                          <a:spcPct val="115000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Diferencias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7310" marR="39370" algn="l">
                        <a:lnSpc>
                          <a:spcPts val="11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entre</a:t>
                      </a:r>
                      <a:r>
                        <a:rPr lang="en-US" sz="900" b="1" kern="0" spc="-6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sexos</a:t>
                      </a: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. Valor</a:t>
                      </a:r>
                      <a:r>
                        <a:rPr lang="en-US" sz="900" b="1" kern="0" spc="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 p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313151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 marL="71120" algn="l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Peso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1750" algn="l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86,43±18,162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77,49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15,64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 algn="l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91,31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17,64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 algn="l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653815"/>
                  </a:ext>
                </a:extLst>
              </a:tr>
              <a:tr h="154940">
                <a:tc>
                  <a:txBody>
                    <a:bodyPr/>
                    <a:lstStyle/>
                    <a:p>
                      <a:pPr marL="71120" algn="l">
                        <a:lnSpc>
                          <a:spcPts val="1020"/>
                        </a:lnSpc>
                        <a:spcBef>
                          <a:spcPts val="6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Índice</a:t>
                      </a:r>
                      <a:r>
                        <a:rPr lang="en-US" sz="900" b="1" kern="0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cintura/cadera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algn="l">
                        <a:lnSpc>
                          <a:spcPts val="1020"/>
                        </a:lnSpc>
                        <a:spcBef>
                          <a:spcPts val="6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0,96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0,14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1020"/>
                        </a:lnSpc>
                        <a:spcBef>
                          <a:spcPts val="6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0,91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0,16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 algn="l">
                        <a:lnSpc>
                          <a:spcPts val="1020"/>
                        </a:lnSpc>
                        <a:spcBef>
                          <a:spcPts val="6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0,99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0,11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5" algn="l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8106793"/>
                  </a:ext>
                </a:extLst>
              </a:tr>
              <a:tr h="150495">
                <a:tc>
                  <a:txBody>
                    <a:bodyPr/>
                    <a:lstStyle/>
                    <a:p>
                      <a:pPr marL="71120" algn="l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Perímetro</a:t>
                      </a:r>
                      <a:r>
                        <a:rPr lang="en-US" sz="900" b="1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cuello</a:t>
                      </a:r>
                      <a:r>
                        <a:rPr lang="en-US" sz="900" b="1" kern="0" spc="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(cm)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algn="l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41,84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5,75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algn="l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37,45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4,47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 algn="l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44,24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900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4,90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 algn="l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800608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BF5CE9D9-499A-AA3E-5170-BA39A293B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647122"/>
              </p:ext>
            </p:extLst>
          </p:nvPr>
        </p:nvGraphicFramePr>
        <p:xfrm>
          <a:off x="3214687" y="2366418"/>
          <a:ext cx="6274086" cy="31254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20923">
                  <a:extLst>
                    <a:ext uri="{9D8B030D-6E8A-4147-A177-3AD203B41FA5}">
                      <a16:colId xmlns:a16="http://schemas.microsoft.com/office/drawing/2014/main" val="543648948"/>
                    </a:ext>
                  </a:extLst>
                </a:gridCol>
                <a:gridCol w="747365">
                  <a:extLst>
                    <a:ext uri="{9D8B030D-6E8A-4147-A177-3AD203B41FA5}">
                      <a16:colId xmlns:a16="http://schemas.microsoft.com/office/drawing/2014/main" val="34472966"/>
                    </a:ext>
                  </a:extLst>
                </a:gridCol>
                <a:gridCol w="753268">
                  <a:extLst>
                    <a:ext uri="{9D8B030D-6E8A-4147-A177-3AD203B41FA5}">
                      <a16:colId xmlns:a16="http://schemas.microsoft.com/office/drawing/2014/main" val="3998942827"/>
                    </a:ext>
                  </a:extLst>
                </a:gridCol>
                <a:gridCol w="689606">
                  <a:extLst>
                    <a:ext uri="{9D8B030D-6E8A-4147-A177-3AD203B41FA5}">
                      <a16:colId xmlns:a16="http://schemas.microsoft.com/office/drawing/2014/main" val="1970900826"/>
                    </a:ext>
                  </a:extLst>
                </a:gridCol>
                <a:gridCol w="794479">
                  <a:extLst>
                    <a:ext uri="{9D8B030D-6E8A-4147-A177-3AD203B41FA5}">
                      <a16:colId xmlns:a16="http://schemas.microsoft.com/office/drawing/2014/main" val="14096740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824384615"/>
                    </a:ext>
                  </a:extLst>
                </a:gridCol>
                <a:gridCol w="749508">
                  <a:extLst>
                    <a:ext uri="{9D8B030D-6E8A-4147-A177-3AD203B41FA5}">
                      <a16:colId xmlns:a16="http://schemas.microsoft.com/office/drawing/2014/main" val="2446216251"/>
                    </a:ext>
                  </a:extLst>
                </a:gridCol>
                <a:gridCol w="704537">
                  <a:extLst>
                    <a:ext uri="{9D8B030D-6E8A-4147-A177-3AD203B41FA5}">
                      <a16:colId xmlns:a16="http://schemas.microsoft.com/office/drawing/2014/main" val="518703294"/>
                    </a:ext>
                  </a:extLst>
                </a:gridCol>
              </a:tblGrid>
              <a:tr h="204470">
                <a:tc rowSpan="2" gridSpan="3">
                  <a:txBody>
                    <a:bodyPr/>
                    <a:lstStyle/>
                    <a:p>
                      <a:pPr marL="71120" marR="279400">
                        <a:lnSpc>
                          <a:spcPct val="108000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Perímetro</a:t>
                      </a:r>
                      <a:r>
                        <a:rPr lang="en-US" sz="900" b="1" kern="0" spc="-6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cuello</a:t>
                      </a: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elevado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71120">
                        <a:lnSpc>
                          <a:spcPts val="875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(M</a:t>
                      </a:r>
                      <a:r>
                        <a:rPr lang="en-US" sz="900" b="1" kern="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≥41cm;</a:t>
                      </a:r>
                      <a:r>
                        <a:rPr lang="en-US" sz="900" b="1" kern="0" spc="9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900" b="1" kern="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≥43cm)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(57%)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(75%)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(47%)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900" b="1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9074949"/>
                  </a:ext>
                </a:extLst>
              </a:tr>
              <a:tr h="280035">
                <a:tc gridSpan="3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Sí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(43%)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(24%)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15000"/>
                        </a:lnSpc>
                        <a:spcBef>
                          <a:spcPts val="33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(52%)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45268"/>
                  </a:ext>
                </a:extLst>
              </a:tr>
              <a:tr h="177165">
                <a:tc row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71120" marR="95250">
                        <a:lnSpc>
                          <a:spcPct val="101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Escala STOP-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71120">
                        <a:lnSpc>
                          <a:spcPts val="1025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Bang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900" b="1" kern="0" spc="-1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Puntuación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900" b="1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276754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(3%)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015262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(16%)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(58%)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(42%)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459766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(26%)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(54%)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(46%)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106662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(25%)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(26%)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(74%)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18855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(16%)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(17%)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(83%)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21948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(11%)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030"/>
                        </a:lnSpc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(94%)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13183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900" kern="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(100%)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055235"/>
                  </a:ext>
                </a:extLst>
              </a:tr>
              <a:tr h="17018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900" b="1" kern="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900" b="1" kern="0" spc="-1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lasificación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995"/>
                        </a:lnSpc>
                        <a:spcBef>
                          <a:spcPts val="40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Leve (0-</a:t>
                      </a: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95"/>
                        </a:lnSpc>
                        <a:spcBef>
                          <a:spcPts val="4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(3%)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995"/>
                        </a:lnSpc>
                        <a:spcBef>
                          <a:spcPts val="4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95"/>
                        </a:lnSpc>
                        <a:spcBef>
                          <a:spcPts val="4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80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900" b="1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819631"/>
                  </a:ext>
                </a:extLst>
              </a:tr>
              <a:tr h="17208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Moderado</a:t>
                      </a:r>
                      <a:r>
                        <a:rPr lang="en-US" sz="900" b="1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(3-</a:t>
                      </a:r>
                      <a:r>
                        <a:rPr lang="en-US" sz="900" b="1" kern="0" spc="-2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4)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(42%)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(55%)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95"/>
                        </a:lnSpc>
                        <a:spcBef>
                          <a:spcPts val="5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(45%)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03266"/>
                  </a:ext>
                </a:extLst>
              </a:tr>
              <a:tr h="16383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970"/>
                        </a:lnSpc>
                        <a:spcBef>
                          <a:spcPts val="30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Grave</a:t>
                      </a:r>
                      <a:r>
                        <a:rPr lang="en-US" sz="900" b="1" kern="0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(5-</a:t>
                      </a: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70"/>
                        </a:lnSpc>
                        <a:spcBef>
                          <a:spcPts val="3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(55%)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970"/>
                        </a:lnSpc>
                        <a:spcBef>
                          <a:spcPts val="3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(18%)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70"/>
                        </a:lnSpc>
                        <a:spcBef>
                          <a:spcPts val="30"/>
                        </a:spcBef>
                        <a:spcAft>
                          <a:spcPts val="800"/>
                        </a:spcAft>
                      </a:pPr>
                      <a:r>
                        <a:rPr lang="en-US" sz="900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r>
                        <a:rPr lang="en-US" sz="900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(82%)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694657"/>
                  </a:ext>
                </a:extLst>
              </a:tr>
              <a:tr h="156845">
                <a:tc rowSpan="2" gridSpan="2">
                  <a:txBody>
                    <a:bodyPr/>
                    <a:lstStyle/>
                    <a:p>
                      <a:pPr marL="71120">
                        <a:lnSpc>
                          <a:spcPts val="106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Consumo</a:t>
                      </a:r>
                      <a:r>
                        <a:rPr lang="en-US" sz="900" b="1" kern="0" spc="-6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</a:t>
                      </a:r>
                      <a:r>
                        <a:rPr lang="en-US" sz="900" b="1" kern="0" spc="-5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alcohol </a:t>
                      </a:r>
                      <a:r>
                        <a:rPr lang="en-US" sz="900" b="1" ker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no cuantificado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(47%)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(39%)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62230">
                        <a:lnSpc>
                          <a:spcPct val="115000"/>
                        </a:lnSpc>
                        <a:spcBef>
                          <a:spcPts val="47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0,013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832868"/>
                  </a:ext>
                </a:extLst>
              </a:tr>
              <a:tr h="158115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Sí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(53%)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21(40%)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r>
                        <a:rPr lang="en-US" sz="900" kern="0" spc="-9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(61%)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778062"/>
                  </a:ext>
                </a:extLst>
              </a:tr>
              <a:tr h="158115">
                <a:tc rowSpan="2" gridSpan="2">
                  <a:txBody>
                    <a:bodyPr/>
                    <a:lstStyle/>
                    <a:p>
                      <a:pPr marL="71120">
                        <a:lnSpc>
                          <a:spcPct val="115000"/>
                        </a:lnSpc>
                        <a:spcBef>
                          <a:spcPts val="54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(47%)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45"/>
                        </a:lnSpc>
                        <a:spcBef>
                          <a:spcPts val="5"/>
                        </a:spcBef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(39%)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62230">
                        <a:lnSpc>
                          <a:spcPct val="115000"/>
                        </a:lnSpc>
                        <a:spcBef>
                          <a:spcPts val="475"/>
                        </a:spcBef>
                        <a:spcAft>
                          <a:spcPts val="800"/>
                        </a:spcAft>
                      </a:pPr>
                      <a:r>
                        <a:rPr lang="en-US" sz="900" b="1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0,013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505163"/>
                  </a:ext>
                </a:extLst>
              </a:tr>
              <a:tr h="156845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b="1" kern="0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Sí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(53%)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spc="-3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en-US" sz="900" kern="0" spc="-8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(40%)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940"/>
                        </a:lnSpc>
                        <a:spcAft>
                          <a:spcPts val="800"/>
                        </a:spcAft>
                      </a:pPr>
                      <a:r>
                        <a:rPr lang="en-US" sz="900" kern="0" spc="-3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r>
                        <a:rPr lang="en-US" sz="900" kern="0" spc="-8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kern="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(61%)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1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026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5F58D-1437-649B-93F7-6E6650737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334CA-08A5-B668-76D0-62438C9FA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810" y="185245"/>
            <a:ext cx="9539990" cy="1325563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5F9468-7990-EA21-9379-E4F2A3D9D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160" y="1558978"/>
            <a:ext cx="10209552" cy="2632022"/>
          </a:xfrm>
        </p:spPr>
        <p:txBody>
          <a:bodyPr>
            <a:noAutofit/>
          </a:bodyPr>
          <a:lstStyle/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En AP se recogieron 150 pacientes (2 rechazaron), cuyos resultados se muestran en las tablas 1 y 2.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Entre los 143 pacientes con SB ≥3, se observó que 133 participantes (93%) en AL en AP, tenían un IAH ≥5/h; de los cuales 99 (69%) presentaron un IAH ≥15/h. Propusieron diagnóstico y tratamiento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La USHV completó estudio a 148 considerando los datos de AP y  la PGR si fuese necesario.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Se demostró concordancia diagnóstica (89%; K=0,67; p&lt;0,001) y terapéutica (88%; K=0,70; p&lt;0,001), entre AP y la USH, elevada y estadísticamente significativa.</a:t>
            </a:r>
          </a:p>
          <a:p>
            <a:endParaRPr lang="es-ES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5D7C5D-FBB5-C70C-0485-ABBBEC13E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"/>
            <a:ext cx="1581371" cy="1124107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7E18918E-8760-8177-15AE-98EE8B0E9D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852976"/>
              </p:ext>
            </p:extLst>
          </p:nvPr>
        </p:nvGraphicFramePr>
        <p:xfrm>
          <a:off x="477186" y="4661838"/>
          <a:ext cx="5261549" cy="1981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64106">
                  <a:extLst>
                    <a:ext uri="{9D8B030D-6E8A-4147-A177-3AD203B41FA5}">
                      <a16:colId xmlns:a16="http://schemas.microsoft.com/office/drawing/2014/main" val="1585421201"/>
                    </a:ext>
                  </a:extLst>
                </a:gridCol>
                <a:gridCol w="1304144">
                  <a:extLst>
                    <a:ext uri="{9D8B030D-6E8A-4147-A177-3AD203B41FA5}">
                      <a16:colId xmlns:a16="http://schemas.microsoft.com/office/drawing/2014/main" val="1941802214"/>
                    </a:ext>
                  </a:extLst>
                </a:gridCol>
                <a:gridCol w="1199213">
                  <a:extLst>
                    <a:ext uri="{9D8B030D-6E8A-4147-A177-3AD203B41FA5}">
                      <a16:colId xmlns:a16="http://schemas.microsoft.com/office/drawing/2014/main" val="1740959613"/>
                    </a:ext>
                  </a:extLst>
                </a:gridCol>
                <a:gridCol w="1394086">
                  <a:extLst>
                    <a:ext uri="{9D8B030D-6E8A-4147-A177-3AD203B41FA5}">
                      <a16:colId xmlns:a16="http://schemas.microsoft.com/office/drawing/2014/main" val="1307783487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680" marR="151130" indent="-203200">
                        <a:spcBef>
                          <a:spcPts val="375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Resultados AP 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(n=143)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6400" marR="116840" indent="-281940">
                        <a:spcBef>
                          <a:spcPts val="375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  <a:endParaRPr lang="es-ES" sz="1200" b="1" spc="-65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06400" marR="116840" indent="-281940">
                        <a:spcBef>
                          <a:spcPts val="375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USHV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(n=148)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90830" marR="116840" indent="-64135">
                        <a:spcBef>
                          <a:spcPts val="375"/>
                        </a:spcBef>
                      </a:pPr>
                      <a:r>
                        <a:rPr lang="es-ES" sz="1200" b="1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Concordancia diagnóstica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194751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r>
                        <a:rPr lang="es-ES" sz="1200" b="1" spc="-1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descarta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(IAH&lt;5/h)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(7%)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(9%)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6350" algn="ctr">
                        <a:lnSpc>
                          <a:spcPts val="1035"/>
                        </a:lnSpc>
                        <a:spcBef>
                          <a:spcPts val="760"/>
                        </a:spcBef>
                      </a:pPr>
                      <a:endParaRPr lang="es-ES" sz="1200" b="1" spc="-1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algn="ctr">
                        <a:lnSpc>
                          <a:spcPts val="1035"/>
                        </a:lnSpc>
                        <a:spcBef>
                          <a:spcPts val="760"/>
                        </a:spcBef>
                      </a:pP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89,2%</a:t>
                      </a:r>
                    </a:p>
                    <a:p>
                      <a:pPr marL="6350" algn="ctr">
                        <a:lnSpc>
                          <a:spcPts val="1035"/>
                        </a:lnSpc>
                        <a:spcBef>
                          <a:spcPts val="760"/>
                        </a:spcBef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marR="3175" algn="ctr">
                        <a:lnSpc>
                          <a:spcPts val="1035"/>
                        </a:lnSpc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0,88</a:t>
                      </a:r>
                      <a:r>
                        <a:rPr lang="es-ES" sz="1200" b="1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ES" sz="12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0,036</a:t>
                      </a:r>
                    </a:p>
                    <a:p>
                      <a:pPr marL="6350" marR="3175" algn="ctr">
                        <a:lnSpc>
                          <a:spcPts val="1035"/>
                        </a:lnSpc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algn="ctr">
                        <a:spcBef>
                          <a:spcPts val="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s-ES" sz="1200" b="1" spc="-3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95%:</a:t>
                      </a:r>
                      <a:r>
                        <a:rPr lang="es-ES" sz="1200" b="1" spc="-3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0,80-</a:t>
                      </a:r>
                      <a:r>
                        <a:rPr lang="es-ES" sz="12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0,94</a:t>
                      </a:r>
                    </a:p>
                    <a:p>
                      <a:pPr marL="6350" algn="ctr">
                        <a:spcBef>
                          <a:spcPts val="10"/>
                        </a:spcBef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marR="1270" algn="ctr">
                        <a:spcBef>
                          <a:spcPts val="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52717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67945">
                        <a:spcBef>
                          <a:spcPts val="2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leve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2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</a:t>
                      </a:r>
                      <a:r>
                        <a:rPr lang="es-ES" sz="1200" b="1" spc="-1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5-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14,9/h)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>
                        <a:spcBef>
                          <a:spcPts val="210"/>
                        </a:spcBef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es-E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(24%)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3810" algn="ctr">
                        <a:spcBef>
                          <a:spcPts val="210"/>
                        </a:spcBef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es-ES" sz="120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(23%)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39008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moderado</a:t>
                      </a:r>
                      <a:r>
                        <a:rPr lang="es-ES" sz="1200" b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</a:t>
                      </a:r>
                      <a:r>
                        <a:rPr lang="es-ES" sz="12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15-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29,9/h)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(24%)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3810" algn="ctr">
                        <a:spcBef>
                          <a:spcPts val="160"/>
                        </a:spcBef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lang="es-ES" sz="120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(26%)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4925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grave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(IAH&gt;30/h)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(45%)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381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(42%)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11571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AF024E3-419B-5D06-C3C1-2EA89A633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839207"/>
              </p:ext>
            </p:extLst>
          </p:nvPr>
        </p:nvGraphicFramePr>
        <p:xfrm>
          <a:off x="6172200" y="4668709"/>
          <a:ext cx="5648354" cy="1981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46690">
                  <a:extLst>
                    <a:ext uri="{9D8B030D-6E8A-4147-A177-3AD203B41FA5}">
                      <a16:colId xmlns:a16="http://schemas.microsoft.com/office/drawing/2014/main" val="700374054"/>
                    </a:ext>
                  </a:extLst>
                </a:gridCol>
                <a:gridCol w="1750601">
                  <a:extLst>
                    <a:ext uri="{9D8B030D-6E8A-4147-A177-3AD203B41FA5}">
                      <a16:colId xmlns:a16="http://schemas.microsoft.com/office/drawing/2014/main" val="797011683"/>
                    </a:ext>
                  </a:extLst>
                </a:gridCol>
                <a:gridCol w="1331906">
                  <a:extLst>
                    <a:ext uri="{9D8B030D-6E8A-4147-A177-3AD203B41FA5}">
                      <a16:colId xmlns:a16="http://schemas.microsoft.com/office/drawing/2014/main" val="2048855729"/>
                    </a:ext>
                  </a:extLst>
                </a:gridCol>
                <a:gridCol w="1319157">
                  <a:extLst>
                    <a:ext uri="{9D8B030D-6E8A-4147-A177-3AD203B41FA5}">
                      <a16:colId xmlns:a16="http://schemas.microsoft.com/office/drawing/2014/main" val="417834019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r>
                        <a:rPr lang="es-ES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26110" indent="-554990">
                        <a:lnSpc>
                          <a:spcPts val="1030"/>
                        </a:lnSpc>
                      </a:pP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r>
                        <a:rPr lang="es-ES" sz="10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s-ES" sz="1000" b="1" spc="-5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AP</a:t>
                      </a:r>
                      <a:r>
                        <a:rPr lang="es-ES" sz="10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por</a:t>
                      </a:r>
                      <a:r>
                        <a:rPr lang="es-ES" sz="10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MRS </a:t>
                      </a:r>
                      <a:r>
                        <a:rPr lang="es-ES" sz="10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(n=143)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27990" marR="57150" indent="-358140">
                        <a:lnSpc>
                          <a:spcPts val="1030"/>
                        </a:lnSpc>
                      </a:pP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r>
                        <a:rPr lang="es-ES" sz="1000" b="1" spc="-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s-ES" sz="1000" b="1" spc="-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USHV </a:t>
                      </a:r>
                      <a:r>
                        <a:rPr lang="es-ES" sz="1000" b="1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(n=148)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34010" indent="-74930">
                        <a:lnSpc>
                          <a:spcPts val="1030"/>
                        </a:lnSpc>
                      </a:pPr>
                      <a:r>
                        <a:rPr lang="es-ES" sz="1000" b="1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Concordancia </a:t>
                      </a:r>
                      <a:r>
                        <a:rPr lang="es-ES" sz="1000" b="1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terapéutica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830819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67945"/>
                      <a:r>
                        <a:rPr lang="es-ES" sz="1000" b="1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MG exclusivamente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28 (19%)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635"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37 </a:t>
                      </a:r>
                      <a:r>
                        <a:rPr lang="es-ES" sz="10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(25%) 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5"/>
                        </a:spcBef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0,47</a:t>
                      </a:r>
                      <a:r>
                        <a:rPr lang="es-ES" sz="1000" b="1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ES" sz="1000" b="1" spc="-4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0,088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marR="1270" algn="ctr">
                        <a:spcBef>
                          <a:spcPts val="10"/>
                        </a:spcBef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s-ES" sz="1000" b="1" spc="-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95%:</a:t>
                      </a:r>
                      <a:r>
                        <a:rPr lang="es-ES" sz="1000" b="1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0,30</a:t>
                      </a:r>
                      <a:r>
                        <a:rPr lang="es-ES" sz="10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000" b="1" spc="-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0,64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marR="635" algn="ctr">
                        <a:lnSpc>
                          <a:spcPts val="935"/>
                        </a:lnSpc>
                        <a:spcBef>
                          <a:spcPts val="10"/>
                        </a:spcBef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ES" sz="10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03949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67945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CPAP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r>
                        <a:rPr lang="es-ES" sz="10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(68%)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  <a:r>
                        <a:rPr lang="es-ES" sz="10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(59%)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0,73</a:t>
                      </a:r>
                      <a:r>
                        <a:rPr lang="es-ES" sz="1000" b="1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ES" sz="1000" b="1" spc="-4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0,059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marR="1905" algn="ctr">
                        <a:spcBef>
                          <a:spcPts val="5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s-ES" sz="1000" b="1" spc="-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95%:</a:t>
                      </a:r>
                      <a:r>
                        <a:rPr lang="es-ES" sz="1000" b="1" spc="-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0,60-</a:t>
                      </a:r>
                      <a:r>
                        <a:rPr lang="es-ES" sz="1000" b="1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0,84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ES" sz="10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82391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67945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Otras</a:t>
                      </a:r>
                      <a:r>
                        <a:rPr lang="es-ES" sz="10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medidas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es-ES" sz="10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(24%)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es-ES" sz="10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(16%)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5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0,60 ± 0,086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 95%: 0,34-0,67 p&lt;0,001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482143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9B9D440B-7AD5-1761-91AC-B444374C0204}"/>
              </a:ext>
            </a:extLst>
          </p:cNvPr>
          <p:cNvSpPr txBox="1"/>
          <p:nvPr/>
        </p:nvSpPr>
        <p:spPr>
          <a:xfrm>
            <a:off x="557123" y="4302112"/>
            <a:ext cx="1256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43F2DE3-4D2F-AFD4-DCA5-1277A9561053}"/>
              </a:ext>
            </a:extLst>
          </p:cNvPr>
          <p:cNvSpPr txBox="1"/>
          <p:nvPr/>
        </p:nvSpPr>
        <p:spPr>
          <a:xfrm>
            <a:off x="6172200" y="4330155"/>
            <a:ext cx="1256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2</a:t>
            </a:r>
          </a:p>
        </p:txBody>
      </p:sp>
    </p:spTree>
    <p:extLst>
      <p:ext uri="{BB962C8B-B14F-4D97-AF65-F5344CB8AC3E}">
        <p14:creationId xmlns:p14="http://schemas.microsoft.com/office/powerpoint/2010/main" val="2412628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90F0E-795C-E4DA-7850-A244ECA05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56286-B21A-6E1B-E8F1-DDCB164E2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810" y="185245"/>
            <a:ext cx="9539990" cy="1325563"/>
          </a:xfrm>
        </p:spPr>
        <p:txBody>
          <a:bodyPr>
            <a:normAutofit fontScale="90000"/>
          </a:bodyPr>
          <a:lstStyle/>
          <a:p>
            <a:r>
              <a:rPr lang="es-ES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herramientas de cribado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E99D91-53B8-40BB-A699-7618BEC42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160" y="1558978"/>
            <a:ext cx="10209552" cy="2632022"/>
          </a:xfrm>
        </p:spPr>
        <p:txBody>
          <a:bodyPr>
            <a:noAutofit/>
          </a:bodyPr>
          <a:lstStyle/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En AP se recogieron 150 pacientes (2 rechazaron), cuyos resultados se muestran en las tablas 1 y 2.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Entre los 143 pacientes con SB ≥3, se observó que 133 participantes (93%) en AL en AP, tenían un IAH ≥5/h; de los cuales 99 (69%) presentaron un IAH ≥15/h. Propusieron diagnóstico y tratamiento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La USHV completó estudio a 148 considerando los datos de AP y  la PGR si fuese necesario.</a:t>
            </a:r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Se demostró concordancia diagnóstica (89%; K=0,67; p&lt;0,001) y terapéutica (88%; K=0,70; p&lt;0,001), entre AP y la USH, elevada y estadísticamente significativa.</a:t>
            </a:r>
          </a:p>
          <a:p>
            <a:endParaRPr lang="es-ES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064F90-8223-2101-E3CF-F882C7A59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"/>
            <a:ext cx="1581371" cy="1124107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9045D26-A38F-4050-F3F5-191467DF204B}"/>
              </a:ext>
            </a:extLst>
          </p:cNvPr>
          <p:cNvGraphicFramePr>
            <a:graphicFrameLocks noGrp="1"/>
          </p:cNvGraphicFramePr>
          <p:nvPr/>
        </p:nvGraphicFramePr>
        <p:xfrm>
          <a:off x="477186" y="4661838"/>
          <a:ext cx="5261549" cy="1981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64106">
                  <a:extLst>
                    <a:ext uri="{9D8B030D-6E8A-4147-A177-3AD203B41FA5}">
                      <a16:colId xmlns:a16="http://schemas.microsoft.com/office/drawing/2014/main" val="1585421201"/>
                    </a:ext>
                  </a:extLst>
                </a:gridCol>
                <a:gridCol w="1304144">
                  <a:extLst>
                    <a:ext uri="{9D8B030D-6E8A-4147-A177-3AD203B41FA5}">
                      <a16:colId xmlns:a16="http://schemas.microsoft.com/office/drawing/2014/main" val="1941802214"/>
                    </a:ext>
                  </a:extLst>
                </a:gridCol>
                <a:gridCol w="1199213">
                  <a:extLst>
                    <a:ext uri="{9D8B030D-6E8A-4147-A177-3AD203B41FA5}">
                      <a16:colId xmlns:a16="http://schemas.microsoft.com/office/drawing/2014/main" val="1740959613"/>
                    </a:ext>
                  </a:extLst>
                </a:gridCol>
                <a:gridCol w="1394086">
                  <a:extLst>
                    <a:ext uri="{9D8B030D-6E8A-4147-A177-3AD203B41FA5}">
                      <a16:colId xmlns:a16="http://schemas.microsoft.com/office/drawing/2014/main" val="1307783487"/>
                    </a:ext>
                  </a:extLst>
                </a:gridCol>
              </a:tblGrid>
              <a:tr h="359410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680" marR="151130" indent="-203200">
                        <a:spcBef>
                          <a:spcPts val="375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Resultados AP 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(n=143)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06400" marR="116840" indent="-281940">
                        <a:spcBef>
                          <a:spcPts val="375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  <a:endParaRPr lang="es-ES" sz="1200" b="1" spc="-65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06400" marR="116840" indent="-281940">
                        <a:spcBef>
                          <a:spcPts val="375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USHV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(n=148)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90830" marR="116840" indent="-64135">
                        <a:spcBef>
                          <a:spcPts val="375"/>
                        </a:spcBef>
                      </a:pPr>
                      <a:r>
                        <a:rPr lang="es-ES" sz="1200" b="1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Concordancia diagnóstica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194751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r>
                        <a:rPr lang="es-ES" sz="1200" b="1" spc="-1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descarta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(IAH&lt;5/h)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(7%)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254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(9%)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6350" algn="ctr">
                        <a:lnSpc>
                          <a:spcPts val="1035"/>
                        </a:lnSpc>
                        <a:spcBef>
                          <a:spcPts val="760"/>
                        </a:spcBef>
                      </a:pPr>
                      <a:endParaRPr lang="es-ES" sz="1200" b="1" spc="-1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algn="ctr">
                        <a:lnSpc>
                          <a:spcPts val="1035"/>
                        </a:lnSpc>
                        <a:spcBef>
                          <a:spcPts val="760"/>
                        </a:spcBef>
                      </a:pP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89,2%</a:t>
                      </a:r>
                    </a:p>
                    <a:p>
                      <a:pPr marL="6350" algn="ctr">
                        <a:lnSpc>
                          <a:spcPts val="1035"/>
                        </a:lnSpc>
                        <a:spcBef>
                          <a:spcPts val="760"/>
                        </a:spcBef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marR="3175" algn="ctr">
                        <a:lnSpc>
                          <a:spcPts val="1035"/>
                        </a:lnSpc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0,88</a:t>
                      </a:r>
                      <a:r>
                        <a:rPr lang="es-ES" sz="1200" b="1" spc="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ES" sz="12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0,036</a:t>
                      </a:r>
                    </a:p>
                    <a:p>
                      <a:pPr marL="6350" marR="3175" algn="ctr">
                        <a:lnSpc>
                          <a:spcPts val="1035"/>
                        </a:lnSpc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algn="ctr">
                        <a:spcBef>
                          <a:spcPts val="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s-ES" sz="1200" b="1" spc="-3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95%:</a:t>
                      </a:r>
                      <a:r>
                        <a:rPr lang="es-ES" sz="1200" b="1" spc="-3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0,80-</a:t>
                      </a:r>
                      <a:r>
                        <a:rPr lang="es-ES" sz="12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0,94</a:t>
                      </a:r>
                    </a:p>
                    <a:p>
                      <a:pPr marL="6350" algn="ctr">
                        <a:spcBef>
                          <a:spcPts val="10"/>
                        </a:spcBef>
                      </a:pP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350" marR="1270" algn="ctr">
                        <a:spcBef>
                          <a:spcPts val="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527179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67945">
                        <a:spcBef>
                          <a:spcPts val="2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leve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21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</a:t>
                      </a:r>
                      <a:r>
                        <a:rPr lang="es-ES" sz="1200" b="1" spc="-1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5-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14,9/h)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>
                        <a:spcBef>
                          <a:spcPts val="210"/>
                        </a:spcBef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es-ES" sz="1200" spc="-1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(24%)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3810" algn="ctr">
                        <a:spcBef>
                          <a:spcPts val="210"/>
                        </a:spcBef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es-ES" sz="120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(23%)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39008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moderado</a:t>
                      </a:r>
                      <a:r>
                        <a:rPr lang="es-ES" sz="1200" b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</a:t>
                      </a:r>
                      <a:r>
                        <a:rPr lang="es-ES" sz="12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15-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29,9/h)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(24%)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3810" algn="ctr">
                        <a:spcBef>
                          <a:spcPts val="160"/>
                        </a:spcBef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r>
                        <a:rPr lang="es-ES" sz="1200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(26%)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4925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grave</a:t>
                      </a: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67945">
                        <a:spcBef>
                          <a:spcPts val="160"/>
                        </a:spcBef>
                      </a:pPr>
                      <a:r>
                        <a:rPr lang="es-ES" sz="12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(IAH&gt;30/h)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(45%)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" marR="3810" algn="ctr">
                        <a:spcBef>
                          <a:spcPts val="160"/>
                        </a:spcBef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r>
                        <a:rPr lang="es-ES" sz="1200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(42%)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11571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6B36D9D5-AD10-0B8E-5EA9-D265BD016B5D}"/>
              </a:ext>
            </a:extLst>
          </p:cNvPr>
          <p:cNvGraphicFramePr>
            <a:graphicFrameLocks noGrp="1"/>
          </p:cNvGraphicFramePr>
          <p:nvPr/>
        </p:nvGraphicFramePr>
        <p:xfrm>
          <a:off x="6172200" y="4668709"/>
          <a:ext cx="5648354" cy="19812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46690">
                  <a:extLst>
                    <a:ext uri="{9D8B030D-6E8A-4147-A177-3AD203B41FA5}">
                      <a16:colId xmlns:a16="http://schemas.microsoft.com/office/drawing/2014/main" val="700374054"/>
                    </a:ext>
                  </a:extLst>
                </a:gridCol>
                <a:gridCol w="1750601">
                  <a:extLst>
                    <a:ext uri="{9D8B030D-6E8A-4147-A177-3AD203B41FA5}">
                      <a16:colId xmlns:a16="http://schemas.microsoft.com/office/drawing/2014/main" val="797011683"/>
                    </a:ext>
                  </a:extLst>
                </a:gridCol>
                <a:gridCol w="1331906">
                  <a:extLst>
                    <a:ext uri="{9D8B030D-6E8A-4147-A177-3AD203B41FA5}">
                      <a16:colId xmlns:a16="http://schemas.microsoft.com/office/drawing/2014/main" val="2048855729"/>
                    </a:ext>
                  </a:extLst>
                </a:gridCol>
                <a:gridCol w="1319157">
                  <a:extLst>
                    <a:ext uri="{9D8B030D-6E8A-4147-A177-3AD203B41FA5}">
                      <a16:colId xmlns:a16="http://schemas.microsoft.com/office/drawing/2014/main" val="417834019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r>
                        <a:rPr lang="es-ES" sz="10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26110" indent="-554990">
                        <a:lnSpc>
                          <a:spcPts val="1030"/>
                        </a:lnSpc>
                      </a:pP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r>
                        <a:rPr lang="es-ES" sz="10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s-ES" sz="1000" b="1" spc="-5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AP</a:t>
                      </a:r>
                      <a:r>
                        <a:rPr lang="es-ES" sz="10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por</a:t>
                      </a:r>
                      <a:r>
                        <a:rPr lang="es-ES" sz="1000" b="1" spc="-4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MRS </a:t>
                      </a:r>
                      <a:r>
                        <a:rPr lang="es-ES" sz="10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(n=143)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27990" marR="57150" indent="-358140">
                        <a:lnSpc>
                          <a:spcPts val="1030"/>
                        </a:lnSpc>
                      </a:pP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Tratamiento</a:t>
                      </a:r>
                      <a:r>
                        <a:rPr lang="es-ES" sz="1000" b="1" spc="-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s-ES" sz="1000" b="1" spc="-4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USHV </a:t>
                      </a:r>
                      <a:r>
                        <a:rPr lang="es-ES" sz="1000" b="1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(n=148)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34010" indent="-74930">
                        <a:lnSpc>
                          <a:spcPts val="1030"/>
                        </a:lnSpc>
                      </a:pPr>
                      <a:r>
                        <a:rPr lang="es-ES" sz="1000" b="1" spc="-3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Concordancia </a:t>
                      </a:r>
                      <a:r>
                        <a:rPr lang="es-ES" sz="1000" b="1" spc="-1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terapéutica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1830819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67945"/>
                      <a:r>
                        <a:rPr lang="es-ES" sz="1000" b="1" spc="-2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MG exclusivamente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marR="1270"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28 (19%)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635" algn="ctr"/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37 </a:t>
                      </a:r>
                      <a:r>
                        <a:rPr lang="es-ES" sz="10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(25%) 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5"/>
                        </a:spcBef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0,47</a:t>
                      </a:r>
                      <a:r>
                        <a:rPr lang="es-ES" sz="1000" b="1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ES" sz="1000" b="1" spc="-4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0,088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marR="1270" algn="ctr">
                        <a:spcBef>
                          <a:spcPts val="10"/>
                        </a:spcBef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s-ES" sz="1000" b="1" spc="-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95%:</a:t>
                      </a:r>
                      <a:r>
                        <a:rPr lang="es-ES" sz="1000" b="1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0,30</a:t>
                      </a:r>
                      <a:r>
                        <a:rPr lang="es-ES" sz="10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s-ES" sz="1000" b="1" spc="-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0,64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marR="635" algn="ctr">
                        <a:lnSpc>
                          <a:spcPts val="935"/>
                        </a:lnSpc>
                        <a:spcBef>
                          <a:spcPts val="10"/>
                        </a:spcBef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ES" sz="10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503949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67945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spc="-2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CPAP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r>
                        <a:rPr lang="es-ES" sz="10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(68%)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  <a:r>
                        <a:rPr lang="es-ES" sz="10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(59%)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0,73</a:t>
                      </a:r>
                      <a:r>
                        <a:rPr lang="es-ES" sz="1000" b="1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s-ES" sz="1000" b="1" spc="-4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0,059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marR="1905" algn="ctr">
                        <a:spcBef>
                          <a:spcPts val="5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s-ES" sz="1000" b="1" spc="-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95%:</a:t>
                      </a:r>
                      <a:r>
                        <a:rPr lang="es-ES" sz="1000" b="1" spc="-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0,60-</a:t>
                      </a:r>
                      <a:r>
                        <a:rPr lang="es-ES" sz="1000" b="1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0,84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ES" sz="10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82391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67945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Otras</a:t>
                      </a:r>
                      <a:r>
                        <a:rPr lang="es-ES" sz="1000" b="1" spc="-2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b="1" spc="-1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medidas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r>
                        <a:rPr lang="es-ES" sz="10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(24%)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es-ES" sz="10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(16%)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5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K= 0,60 ± 0,086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" algn="ctr">
                        <a:lnSpc>
                          <a:spcPts val="1020"/>
                        </a:lnSpc>
                        <a:spcBef>
                          <a:spcPts val="90"/>
                        </a:spcBef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IC 95%: 0,34-0,67 p&lt;0,001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482143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02394CF-D9F9-0505-D611-1F1413EB3126}"/>
              </a:ext>
            </a:extLst>
          </p:cNvPr>
          <p:cNvSpPr txBox="1"/>
          <p:nvPr/>
        </p:nvSpPr>
        <p:spPr>
          <a:xfrm>
            <a:off x="557123" y="4302112"/>
            <a:ext cx="1256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D9D40E1-79B5-78A0-CD7F-858E6858D2AF}"/>
              </a:ext>
            </a:extLst>
          </p:cNvPr>
          <p:cNvSpPr txBox="1"/>
          <p:nvPr/>
        </p:nvSpPr>
        <p:spPr>
          <a:xfrm>
            <a:off x="6172200" y="4330155"/>
            <a:ext cx="1256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Tabla 2</a:t>
            </a:r>
          </a:p>
        </p:txBody>
      </p:sp>
    </p:spTree>
    <p:extLst>
      <p:ext uri="{BB962C8B-B14F-4D97-AF65-F5344CB8AC3E}">
        <p14:creationId xmlns:p14="http://schemas.microsoft.com/office/powerpoint/2010/main" val="2444137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8FCE7-A6C2-576E-9A01-F1D044598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B6B16-BD36-6490-F096-EE43131F6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810" y="185245"/>
            <a:ext cx="9539990" cy="1325563"/>
          </a:xfrm>
        </p:spPr>
        <p:txBody>
          <a:bodyPr>
            <a:normAutofit fontScale="90000"/>
          </a:bodyPr>
          <a:lstStyle/>
          <a:p>
            <a:r>
              <a:rPr lang="es-ES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herramientas de cribado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594096-6602-E70D-326B-5AF2905F1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"/>
            <a:ext cx="1581371" cy="1124107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9F0BC12-4692-6CEC-2CE7-BC352F775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224197"/>
              </p:ext>
            </p:extLst>
          </p:nvPr>
        </p:nvGraphicFramePr>
        <p:xfrm>
          <a:off x="2309605" y="2584038"/>
          <a:ext cx="7572790" cy="34302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99829">
                  <a:extLst>
                    <a:ext uri="{9D8B030D-6E8A-4147-A177-3AD203B41FA5}">
                      <a16:colId xmlns:a16="http://schemas.microsoft.com/office/drawing/2014/main" val="3143090225"/>
                    </a:ext>
                  </a:extLst>
                </a:gridCol>
                <a:gridCol w="1799829">
                  <a:extLst>
                    <a:ext uri="{9D8B030D-6E8A-4147-A177-3AD203B41FA5}">
                      <a16:colId xmlns:a16="http://schemas.microsoft.com/office/drawing/2014/main" val="616423435"/>
                    </a:ext>
                  </a:extLst>
                </a:gridCol>
                <a:gridCol w="1576539">
                  <a:extLst>
                    <a:ext uri="{9D8B030D-6E8A-4147-A177-3AD203B41FA5}">
                      <a16:colId xmlns:a16="http://schemas.microsoft.com/office/drawing/2014/main" val="1845227956"/>
                    </a:ext>
                  </a:extLst>
                </a:gridCol>
                <a:gridCol w="1576539">
                  <a:extLst>
                    <a:ext uri="{9D8B030D-6E8A-4147-A177-3AD203B41FA5}">
                      <a16:colId xmlns:a16="http://schemas.microsoft.com/office/drawing/2014/main" val="1371954568"/>
                    </a:ext>
                  </a:extLst>
                </a:gridCol>
                <a:gridCol w="820054">
                  <a:extLst>
                    <a:ext uri="{9D8B030D-6E8A-4147-A177-3AD203B41FA5}">
                      <a16:colId xmlns:a16="http://schemas.microsoft.com/office/drawing/2014/main" val="130336202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pPr algn="ctr"/>
                      <a:r>
                        <a:rPr lang="es-ES" sz="14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Herramienta de valoración clínica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Gravedad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27660" marR="253365" indent="33020">
                        <a:spcBef>
                          <a:spcPts val="175"/>
                        </a:spcBef>
                      </a:pPr>
                      <a:r>
                        <a:rPr lang="es-ES" sz="14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IAH&lt;5/h 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30200" marR="317500" indent="34925">
                        <a:spcBef>
                          <a:spcPts val="175"/>
                        </a:spcBef>
                      </a:pPr>
                      <a:r>
                        <a:rPr lang="es-ES" sz="14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IAH≥5/h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" algn="ctr">
                        <a:spcBef>
                          <a:spcPts val="690"/>
                        </a:spcBef>
                      </a:pPr>
                      <a:r>
                        <a:rPr lang="es-ES" sz="1400" b="1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Valor de p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501623"/>
                  </a:ext>
                </a:extLst>
              </a:tr>
              <a:tr h="307340">
                <a:tc rowSpan="3">
                  <a:txBody>
                    <a:bodyPr/>
                    <a:lstStyle/>
                    <a:p>
                      <a:pPr algn="ctr">
                        <a:spcBef>
                          <a:spcPts val="5"/>
                        </a:spcBef>
                      </a:pPr>
                      <a:r>
                        <a:rPr lang="es-E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STOP-</a:t>
                      </a:r>
                      <a:r>
                        <a:rPr lang="es-ES" sz="1400" b="1" spc="-2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Bang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Leve (SB = 1-2)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 (25%)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(1%)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99695">
                        <a:spcBef>
                          <a:spcPts val="5"/>
                        </a:spcBef>
                      </a:pPr>
                      <a:r>
                        <a:rPr lang="es-ES" sz="14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&lt;0,001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238355"/>
                  </a:ext>
                </a:extLst>
              </a:tr>
              <a:tr h="30543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Moderado (SB = 3-4)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 (67%)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53 (39%)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977406"/>
                  </a:ext>
                </a:extLst>
              </a:tr>
              <a:tr h="307975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Alto (SB = 5-8)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(8%)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81 (60%)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58637"/>
                  </a:ext>
                </a:extLst>
              </a:tr>
              <a:tr h="307340">
                <a:tc rowSpan="3">
                  <a:txBody>
                    <a:bodyPr/>
                    <a:lstStyle/>
                    <a:p>
                      <a:pPr algn="ctr"/>
                      <a:r>
                        <a:rPr lang="es-ES" sz="1400" b="1" spc="-1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Epworth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Sueño Normal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 (50%)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33 (24%)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133350"/>
                      <a:r>
                        <a:rPr lang="es-E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0,157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9970013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Somnolencia media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 (8%)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19 (14%)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15247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Somnolencia anómala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 (41%)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83 (61%)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52983"/>
                  </a:ext>
                </a:extLst>
              </a:tr>
              <a:tr h="307340">
                <a:tc rowSpan="2">
                  <a:txBody>
                    <a:bodyPr/>
                    <a:lstStyle/>
                    <a:p>
                      <a:pPr algn="ctr"/>
                      <a:r>
                        <a:rPr lang="es-E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Berlín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Leve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 (17%)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19 (83%)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133350"/>
                      <a:r>
                        <a:rPr lang="es-ES" sz="1400" b="1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&lt;0,001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518766"/>
                  </a:ext>
                </a:extLst>
              </a:tr>
              <a:tr h="30734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Moderado-Alto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 (67%)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116 (86%)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570940"/>
                  </a:ext>
                </a:extLst>
              </a:tr>
              <a:tr h="30734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 (8%)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135 (92%)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147 (100%)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3982342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6DD7392C-D3D6-7F03-F593-9954F07984F4}"/>
              </a:ext>
            </a:extLst>
          </p:cNvPr>
          <p:cNvSpPr txBox="1"/>
          <p:nvPr/>
        </p:nvSpPr>
        <p:spPr>
          <a:xfrm>
            <a:off x="1064302" y="1555778"/>
            <a:ext cx="10135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Comparativa de la valoración obtenida por las diferentes herramientas de evaluación clínica y los resultados del estudio de sueño con intención diagnóstica (IAH≥5/h) en la totalidad de la muestra</a:t>
            </a:r>
          </a:p>
        </p:txBody>
      </p:sp>
    </p:spTree>
    <p:extLst>
      <p:ext uri="{BB962C8B-B14F-4D97-AF65-F5344CB8AC3E}">
        <p14:creationId xmlns:p14="http://schemas.microsoft.com/office/powerpoint/2010/main" val="275087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290C1-DE72-4FBA-5864-E4360FF6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25BB0B-6302-11DA-1796-5C3B2702C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810" y="185245"/>
            <a:ext cx="9539990" cy="1325563"/>
          </a:xfrm>
        </p:spPr>
        <p:txBody>
          <a:bodyPr>
            <a:normAutofit/>
          </a:bodyPr>
          <a:lstStyle/>
          <a:p>
            <a:r>
              <a:rPr lang="es-ES" sz="48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27F703-9DEF-653F-144A-9A9CF4FBC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8918"/>
            <a:ext cx="10515600" cy="4153291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realizaron los estudios comparativos entre las diferentes herramientas de cribado (SB, Berlín y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Epworth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) con intención diagnóstica (IAH ≥ 5/h) (figura 1) y con intención terapéutica (IAH ≥ 15/h) (figura 2) </a:t>
            </a:r>
          </a:p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La mejor correlación diagnóstico-terapéutica se obtuvo con la escala SB, como se muestra en las curvas ROC comparativa de los diferentes métodos de cribaje.</a:t>
            </a:r>
          </a:p>
          <a:p>
            <a:endParaRPr lang="es-ES" sz="2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51E39F-ED27-60D2-481A-DF8598201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990"/>
            <a:ext cx="1581371" cy="1124107"/>
          </a:xfrm>
          <a:prstGeom prst="rect">
            <a:avLst/>
          </a:prstGeom>
        </p:spPr>
      </p:pic>
      <p:pic>
        <p:nvPicPr>
          <p:cNvPr id="5" name="Imagen 4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3BFEFF3D-62A1-78A3-AB84-98B254D47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818741"/>
            <a:ext cx="4764261" cy="2806908"/>
          </a:xfrm>
          <a:prstGeom prst="rect">
            <a:avLst/>
          </a:prstGeom>
        </p:spPr>
      </p:pic>
      <p:sp>
        <p:nvSpPr>
          <p:cNvPr id="6" name="Cuadro de texto 2">
            <a:extLst>
              <a:ext uri="{FF2B5EF4-FFF2-40B4-BE49-F238E27FC236}">
                <a16:creationId xmlns:a16="http://schemas.microsoft.com/office/drawing/2014/main" id="{E13CC84F-40A6-75F6-DBDA-62814F43C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661" y="5688766"/>
            <a:ext cx="3564250" cy="463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AUC SB = 0,88 ± 0,05; IC 95%: 0,78 – 0,97; p&lt;0,001</a:t>
            </a:r>
          </a:p>
          <a:p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AUC Berlín = 0,63 ± 0,09; IC 95%: 0,45 – 0,81; p&lt;0,148</a:t>
            </a:r>
          </a:p>
          <a:p>
            <a:r>
              <a:rPr lang="es-ES" sz="1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AUC ESE = 0,63 ± 0,08; IC 95%: 0,47 – 0,78; p=0,098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664329-61F6-8BAB-B178-B56A277EA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104" y="3725563"/>
            <a:ext cx="4764260" cy="2806959"/>
          </a:xfrm>
          <a:prstGeom prst="rect">
            <a:avLst/>
          </a:prstGeom>
          <a:noFill/>
        </p:spPr>
      </p:pic>
      <p:sp>
        <p:nvSpPr>
          <p:cNvPr id="8" name="Cuadro de texto 2">
            <a:extLst>
              <a:ext uri="{FF2B5EF4-FFF2-40B4-BE49-F238E27FC236}">
                <a16:creationId xmlns:a16="http://schemas.microsoft.com/office/drawing/2014/main" id="{F7991DE0-3308-4646-CC0B-51AB95AC5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004" y="5488836"/>
            <a:ext cx="3582670" cy="6267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s-ES" sz="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AUC SB = 0,77 ± 0,04; IC 95%: 0,69 – 0,85; p&lt;0,001</a:t>
            </a:r>
            <a:endParaRPr lang="es-E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s-ES" sz="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AUC Berlín = 0,55 ± 0,05; IC 95%: 0,45 – 0,66; p=0,305</a:t>
            </a:r>
            <a:endParaRPr lang="es-E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s-ES" sz="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AUC ESE = 0,49 ± 0,05; IC 95%: 0,39 – 0,59; p=0,889</a:t>
            </a:r>
            <a:endParaRPr lang="es-E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s-ES" sz="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s-E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3AFC5E1-EE51-F85E-5B35-17B8889F083B}"/>
              </a:ext>
            </a:extLst>
          </p:cNvPr>
          <p:cNvSpPr txBox="1"/>
          <p:nvPr/>
        </p:nvSpPr>
        <p:spPr>
          <a:xfrm>
            <a:off x="1409974" y="3521711"/>
            <a:ext cx="1256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 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6890569-F307-4F32-011D-7714F2D06624}"/>
              </a:ext>
            </a:extLst>
          </p:cNvPr>
          <p:cNvSpPr txBox="1"/>
          <p:nvPr/>
        </p:nvSpPr>
        <p:spPr>
          <a:xfrm>
            <a:off x="6223546" y="3541742"/>
            <a:ext cx="1256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Figura 2</a:t>
            </a:r>
          </a:p>
        </p:txBody>
      </p:sp>
    </p:spTree>
    <p:extLst>
      <p:ext uri="{BB962C8B-B14F-4D97-AF65-F5344CB8AC3E}">
        <p14:creationId xmlns:p14="http://schemas.microsoft.com/office/powerpoint/2010/main" val="916344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63C61-CDDD-FBB4-4309-F2B8AE930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67F47C8-6CA2-4D99-4B78-011163EC4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0" y="-14990"/>
            <a:ext cx="1581371" cy="112410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57C7AF0-9990-4896-511A-38B801D07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8778" y="5809249"/>
            <a:ext cx="853222" cy="1048751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5CA8A6C6-788B-4005-235C-F6F07892101B}"/>
              </a:ext>
            </a:extLst>
          </p:cNvPr>
          <p:cNvSpPr txBox="1">
            <a:spLocks/>
          </p:cNvSpPr>
          <p:nvPr/>
        </p:nvSpPr>
        <p:spPr>
          <a:xfrm>
            <a:off x="1813810" y="185245"/>
            <a:ext cx="953999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A9778FBA-1C27-9849-26EA-5E3F7A6344DC}"/>
              </a:ext>
            </a:extLst>
          </p:cNvPr>
          <p:cNvSpPr txBox="1">
            <a:spLocks/>
          </p:cNvSpPr>
          <p:nvPr/>
        </p:nvSpPr>
        <p:spPr>
          <a:xfrm>
            <a:off x="1966210" y="337646"/>
            <a:ext cx="9539990" cy="7714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4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4F51264A-622E-5C91-1E2A-03D2FF701EC0}"/>
              </a:ext>
            </a:extLst>
          </p:cNvPr>
          <p:cNvSpPr txBox="1">
            <a:spLocks/>
          </p:cNvSpPr>
          <p:nvPr/>
        </p:nvSpPr>
        <p:spPr>
          <a:xfrm>
            <a:off x="865635" y="2367063"/>
            <a:ext cx="10515600" cy="4153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cuestionario SB es un buen método de cribaje para el diagnóstico de AOS en primaria utilizándolo en combinación con el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ApneaLink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™® en nuestro medio.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Podría utilizarse el SB combinado con métodos de diagnóstico sencillos en AP para el manejo de la AOS.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 disminuirían costes e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infradiagnóstico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, listas de espera y se mejoraría la salud de la comunidad</a:t>
            </a:r>
          </a:p>
          <a:p>
            <a:pPr algn="l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134363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B78F2-6057-FC19-31B3-8AAA341A5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4E8CA15A-FF97-4DD6-B084-8C49F695A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434018"/>
            <a:ext cx="10363200" cy="1468967"/>
          </a:xfrm>
        </p:spPr>
        <p:txBody>
          <a:bodyPr>
            <a:noAutofit/>
          </a:bodyPr>
          <a:lstStyle/>
          <a:p>
            <a:r>
              <a:rPr lang="es-ES" sz="36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</a:p>
        </p:txBody>
      </p:sp>
      <p:sp>
        <p:nvSpPr>
          <p:cNvPr id="6" name="2 Subtítulo">
            <a:extLst>
              <a:ext uri="{FF2B5EF4-FFF2-40B4-BE49-F238E27FC236}">
                <a16:creationId xmlns:a16="http://schemas.microsoft.com/office/drawing/2014/main" id="{E86F392A-DE6E-7E17-1A05-D51C428AF25C}"/>
              </a:ext>
            </a:extLst>
          </p:cNvPr>
          <p:cNvSpPr txBox="1">
            <a:spLocks/>
          </p:cNvSpPr>
          <p:nvPr/>
        </p:nvSpPr>
        <p:spPr>
          <a:xfrm>
            <a:off x="179336" y="6276859"/>
            <a:ext cx="2469755" cy="16583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/>
            <a:r>
              <a:rPr lang="es-ES" sz="1600" baseline="30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cmunyoz.cc.ics@gencat.cat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5E57DCA-18DB-ED60-53CC-624BA594A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800" y="6075958"/>
            <a:ext cx="2603998" cy="71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02B5C8D-D2AC-04BF-BE22-1EE08B778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75" y="6221550"/>
            <a:ext cx="3197276" cy="44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C1D3053-6685-969B-75B1-9D6C656FC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626" y="5978122"/>
            <a:ext cx="1767904" cy="88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4138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</TotalTime>
  <Words>1847</Words>
  <Application>Microsoft Office PowerPoint</Application>
  <PresentationFormat>Panorámica</PresentationFormat>
  <Paragraphs>308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Tema de Office</vt:lpstr>
      <vt:lpstr>1_Tema de Office</vt:lpstr>
      <vt:lpstr>Intervención para el cribaje de Apnea Obstructiva del Sueño en Atención Primaria mediante cuestionario STOP-Bang combinado con estudio ApneaLink™® </vt:lpstr>
      <vt:lpstr>Introducción y Objetivos</vt:lpstr>
      <vt:lpstr>Material y métodos</vt:lpstr>
      <vt:lpstr>Resultados de variables clínicas</vt:lpstr>
      <vt:lpstr>Resultados</vt:lpstr>
      <vt:lpstr>Resultados herramientas de cribado</vt:lpstr>
      <vt:lpstr>Resultados herramientas de cribado</vt:lpstr>
      <vt:lpstr>Resultados</vt:lpstr>
      <vt:lpstr>Presentación de PowerPoint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Intervención para el cribaje de Apnea Obstructiva del Sueño en Atención Primaria mediante cuestionario STOP-Bang combinado con estudio ApneaLink™®</dc:title>
  <dc:creator>Office</dc:creator>
  <cp:lastModifiedBy>Office</cp:lastModifiedBy>
  <cp:revision>19</cp:revision>
  <dcterms:created xsi:type="dcterms:W3CDTF">2025-03-01T20:46:21Z</dcterms:created>
  <dcterms:modified xsi:type="dcterms:W3CDTF">2025-03-03T21:11:35Z</dcterms:modified>
</cp:coreProperties>
</file>