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24/02/2025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1979712" y="195486"/>
            <a:ext cx="6984776" cy="13510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/>
              <a:t>DESCRIPCIÓN DE UNA COHORTE RETROSPECTIVA DE PACIENTES CON AOS EN HUT SEGÚN EL HYPOXIC BURDEN: APORTACIONES PARA FUTURAS </a:t>
            </a:r>
            <a:r>
              <a:rPr lang="es-ES" b="1" dirty="0" smtClean="0"/>
              <a:t>INVESTIGACIONES</a:t>
            </a:r>
          </a:p>
          <a:p>
            <a:pPr algn="ctr"/>
            <a:r>
              <a:rPr lang="es-ES" sz="1000" spc="-1" dirty="0">
                <a:solidFill>
                  <a:srgbClr val="000000"/>
                </a:solidFill>
                <a:latin typeface="Arial"/>
                <a:ea typeface="Noto Sans CJK SC"/>
              </a:rPr>
              <a:t>Sánchez Álvarez, </a:t>
            </a:r>
            <a:r>
              <a:rPr lang="es-ES" sz="1000" spc="-1" dirty="0" smtClean="0">
                <a:solidFill>
                  <a:srgbClr val="000000"/>
                </a:solidFill>
                <a:latin typeface="Arial"/>
                <a:ea typeface="Noto Sans CJK SC"/>
              </a:rPr>
              <a:t>J.M., </a:t>
            </a:r>
            <a:r>
              <a:rPr lang="es-ES" sz="1000" spc="-1" dirty="0" err="1" smtClean="0">
                <a:solidFill>
                  <a:srgbClr val="000000"/>
                </a:solidFill>
                <a:latin typeface="Arial"/>
                <a:ea typeface="Noto Sans CJK SC"/>
              </a:rPr>
              <a:t>Ampuero</a:t>
            </a:r>
            <a:r>
              <a:rPr lang="es-ES" sz="1000" spc="-1" dirty="0" smtClean="0">
                <a:solidFill>
                  <a:srgbClr val="000000"/>
                </a:solidFill>
                <a:latin typeface="Arial"/>
                <a:ea typeface="Noto Sans CJK SC"/>
              </a:rPr>
              <a:t> López, A., Jiménez García, S.</a:t>
            </a:r>
          </a:p>
          <a:p>
            <a:pPr algn="ctr"/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Servicio de Neumología. Hospital Universitario </a:t>
            </a:r>
            <a:r>
              <a:rPr lang="es-ES" sz="1000" spc="-1" dirty="0" err="1">
                <a:solidFill>
                  <a:srgbClr val="000000"/>
                </a:solidFill>
                <a:latin typeface="Arial"/>
                <a:ea typeface="DejaVu Sans"/>
              </a:rPr>
              <a:t>Torrecárdenas</a:t>
            </a:r>
            <a:r>
              <a:rPr lang="es-ES" sz="1000" spc="-1" dirty="0">
                <a:solidFill>
                  <a:srgbClr val="000000"/>
                </a:solidFill>
                <a:latin typeface="Arial"/>
                <a:ea typeface="DejaVu Sans"/>
              </a:rPr>
              <a:t>, Almería</a:t>
            </a:r>
            <a:endParaRPr lang="es-ES" sz="1000" spc="-1" dirty="0">
              <a:solidFill>
                <a:srgbClr val="000000"/>
              </a:solidFill>
              <a:latin typeface="Arial"/>
            </a:endParaRPr>
          </a:p>
          <a:p>
            <a:pPr algn="ctr"/>
            <a:endParaRPr lang="es-ES" sz="1000" dirty="0"/>
          </a:p>
        </p:txBody>
      </p:sp>
      <p:sp>
        <p:nvSpPr>
          <p:cNvPr id="5" name="Rectángulo: esquinas redondeadas 5"/>
          <p:cNvSpPr/>
          <p:nvPr/>
        </p:nvSpPr>
        <p:spPr>
          <a:xfrm>
            <a:off x="539552" y="2343746"/>
            <a:ext cx="3887280" cy="2015280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5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INTRODUCCIÓN:</a:t>
            </a:r>
          </a:p>
          <a:p>
            <a:pPr algn="ctr">
              <a:lnSpc>
                <a:spcPct val="100000"/>
              </a:lnSpc>
            </a:pPr>
            <a:endParaRPr lang="es-ES" sz="1050" b="1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/>
            <a:r>
              <a:rPr lang="es-ES" sz="1050" dirty="0"/>
              <a:t>La apnea obstructiva del sueño (AOS) está asociada a una alta morbimortalidad. La gravedad de la AOS se clasifica según el IAH, pero no refleja los efectos de la hipoxia intermitente. La carga </a:t>
            </a:r>
            <a:r>
              <a:rPr lang="es-ES" sz="1050" dirty="0" err="1"/>
              <a:t>hipóxica</a:t>
            </a:r>
            <a:r>
              <a:rPr lang="es-ES" sz="1050" dirty="0"/>
              <a:t> o </a:t>
            </a:r>
            <a:r>
              <a:rPr lang="es-ES" sz="1050" i="1" dirty="0" err="1"/>
              <a:t>Hypoxic</a:t>
            </a:r>
            <a:r>
              <a:rPr lang="es-ES" sz="1050" i="1" dirty="0"/>
              <a:t> </a:t>
            </a:r>
            <a:r>
              <a:rPr lang="es-ES" sz="1050" i="1" dirty="0" err="1"/>
              <a:t>Burden</a:t>
            </a:r>
            <a:r>
              <a:rPr lang="es-ES" sz="1050" dirty="0"/>
              <a:t> (HB) mide la caída de saturación de oxígeno durante los eventos y parece correlacionarse mejor con el riesgo cardiovascular.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ángulo: esquinas redondeadas 1"/>
          <p:cNvSpPr/>
          <p:nvPr/>
        </p:nvSpPr>
        <p:spPr>
          <a:xfrm>
            <a:off x="5076056" y="1731746"/>
            <a:ext cx="3239640" cy="1619640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OBJETIVO </a:t>
            </a:r>
            <a:r>
              <a:rPr lang="es-ES" sz="1050" b="1" spc="-1" dirty="0">
                <a:solidFill>
                  <a:srgbClr val="000000"/>
                </a:solidFill>
                <a:latin typeface="Arial"/>
                <a:ea typeface="DejaVu Sans"/>
              </a:rPr>
              <a:t>PRINCIPAL</a:t>
            </a: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:</a:t>
            </a: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/>
            <a:r>
              <a:rPr lang="es-ES" sz="1050" dirty="0"/>
              <a:t>Definir características diferenciales de pacientes con AOS diagnosticados por poligrafía entre enero y octubre de 2024, según la carga </a:t>
            </a:r>
            <a:r>
              <a:rPr lang="es-ES" sz="1050" dirty="0" err="1"/>
              <a:t>hipóxica</a:t>
            </a:r>
            <a:r>
              <a:rPr lang="es-ES" sz="1050" dirty="0"/>
              <a:t> (HB elevado: HHB &gt;60, HB bajo: LHB &lt;60).</a:t>
            </a:r>
          </a:p>
          <a:p>
            <a:pPr algn="ctr"/>
            <a:r>
              <a:rPr lang="es-ES" dirty="0"/>
              <a:t> </a:t>
            </a:r>
          </a:p>
          <a:p>
            <a:pPr algn="ctr">
              <a:lnSpc>
                <a:spcPct val="100000"/>
              </a:lnSpc>
            </a:pPr>
            <a:endParaRPr lang="es-ES" sz="1800" b="0" strike="noStrike" spc="-1" dirty="0">
              <a:latin typeface="Calibri"/>
              <a:ea typeface="DejaVu Sans"/>
            </a:endParaRPr>
          </a:p>
        </p:txBody>
      </p:sp>
      <p:sp>
        <p:nvSpPr>
          <p:cNvPr id="7" name="Rectángulo: esquinas redondeadas 1"/>
          <p:cNvSpPr/>
          <p:nvPr/>
        </p:nvSpPr>
        <p:spPr>
          <a:xfrm>
            <a:off x="5148064" y="3437698"/>
            <a:ext cx="3239640" cy="1619640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OBJETIVOS SECUNDARIOS:</a:t>
            </a: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marL="171450" lvl="0" indent="-171450" fontAlgn="base">
              <a:buFont typeface="Wingdings" panose="05000000000000000000" pitchFamily="2" charset="2"/>
              <a:buChar char="§"/>
            </a:pPr>
            <a:r>
              <a:rPr lang="es-ES" sz="1050" dirty="0" err="1"/>
              <a:t>Fenotipar</a:t>
            </a:r>
            <a:r>
              <a:rPr lang="es-ES" sz="1050" dirty="0"/>
              <a:t> la población según HB, IAH, CT90, ID, somnolencia excesiva (ESD), fragmentación del sueño y eventos cardiovasculares.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s-ES" sz="1050" dirty="0"/>
              <a:t>Establecer la prevalencia de HB elevado. </a:t>
            </a:r>
          </a:p>
          <a:p>
            <a:pPr marL="171450" lvl="0" indent="-171450" fontAlgn="base">
              <a:buFont typeface="Arial" panose="020B0604020202020204" pitchFamily="34" charset="0"/>
              <a:buChar char="•"/>
            </a:pPr>
            <a:r>
              <a:rPr lang="es-ES" sz="1050" dirty="0"/>
              <a:t>Analizar la concordancia entre IAH y HB, y su relación con adherencia al tratamiento y factores de riesgo cardiovascular.</a:t>
            </a:r>
          </a:p>
          <a:p>
            <a:pPr algn="ctr"/>
            <a:r>
              <a:rPr lang="es-ES" dirty="0"/>
              <a:t> </a:t>
            </a:r>
          </a:p>
          <a:p>
            <a:pPr algn="ctr">
              <a:lnSpc>
                <a:spcPct val="100000"/>
              </a:lnSpc>
            </a:pPr>
            <a:endParaRPr lang="es-ES" sz="1800" b="0" strike="noStrike" spc="-1" dirty="0">
              <a:latin typeface="Calibri"/>
              <a:ea typeface="DejaVu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5"/>
          <p:cNvSpPr>
            <a:spLocks noGrp="1"/>
          </p:cNvSpPr>
          <p:nvPr>
            <p:ph type="ctrTitle"/>
          </p:nvPr>
        </p:nvSpPr>
        <p:spPr>
          <a:xfrm>
            <a:off x="251520" y="1936362"/>
            <a:ext cx="3958208" cy="1910035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/>
            </a:r>
            <a:b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s-ES" sz="1050" b="1" spc="-1" dirty="0">
                <a:solidFill>
                  <a:srgbClr val="000000"/>
                </a:solidFill>
                <a:latin typeface="Arial"/>
                <a:ea typeface="DejaVu Sans"/>
              </a:rPr>
              <a:t/>
            </a:r>
            <a:br>
              <a:rPr lang="es-ES" sz="1050" b="1" spc="-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MATERIAL Y MÉTODOS:</a:t>
            </a:r>
            <a:b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/>
            </a:r>
            <a:b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s-ES" sz="1050" dirty="0"/>
              <a:t>Estudio retrospectivo descriptivo de pacientes con diagnóstico de AOS en el Hospital Universitario de </a:t>
            </a:r>
            <a:r>
              <a:rPr lang="es-ES" sz="1050" dirty="0" err="1"/>
              <a:t>Torrecárdenas</a:t>
            </a:r>
            <a:r>
              <a:rPr lang="es-ES" sz="1050" dirty="0"/>
              <a:t>. Se incluyó a pacientes con sospecha de AOS y poligrafía realizada, centrando el análisis en aquellos con AOS moderado-grave (IAH ≥15). Los pacientes fueron clasificados en dos grupos según su carga </a:t>
            </a:r>
            <a:r>
              <a:rPr lang="es-ES" sz="1050" dirty="0" err="1"/>
              <a:t>hipóxica</a:t>
            </a:r>
            <a:r>
              <a:rPr lang="es-ES" sz="1050" dirty="0"/>
              <a:t>: HHB (&gt;60) y LHB (&lt;60). Se evaluó comorbilidades, eventos cardiovasculares, ID (&gt;15), CT90 (&gt;30), adherencia a la CPAP (uso &gt;4h por al menos 4 noches/semana), ESD y fragmentación del sueño.</a:t>
            </a:r>
            <a:endParaRPr lang="es-ES" sz="1050" b="1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image1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644008" y="339502"/>
            <a:ext cx="4248472" cy="3888432"/>
          </a:xfrm>
          <a:prstGeom prst="rect">
            <a:avLst/>
          </a:prstGeom>
          <a:ln/>
        </p:spPr>
      </p:pic>
      <p:sp>
        <p:nvSpPr>
          <p:cNvPr id="6" name="CuadroTexto 5"/>
          <p:cNvSpPr txBox="1"/>
          <p:nvPr/>
        </p:nvSpPr>
        <p:spPr>
          <a:xfrm>
            <a:off x="5796136" y="4254093"/>
            <a:ext cx="27363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 smtClean="0"/>
              <a:t>Otras comorbilidades: Eventos cv, ID, CT90, adherencia a la CPAP, ESD y fragmentación del sueño</a:t>
            </a:r>
            <a:endParaRPr lang="es-ES" sz="105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: esquinas redondeadas 5"/>
          <p:cNvSpPr/>
          <p:nvPr/>
        </p:nvSpPr>
        <p:spPr>
          <a:xfrm>
            <a:off x="899592" y="2355726"/>
            <a:ext cx="1728192" cy="516036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5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55526"/>
            <a:ext cx="532859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5"/>
          <p:cNvSpPr/>
          <p:nvPr/>
        </p:nvSpPr>
        <p:spPr>
          <a:xfrm>
            <a:off x="467544" y="2643758"/>
            <a:ext cx="1728192" cy="516036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5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Imagen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389608"/>
            <a:ext cx="3240360" cy="302433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19756"/>
            <a:ext cx="3059832" cy="218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4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5"/>
          <p:cNvSpPr/>
          <p:nvPr/>
        </p:nvSpPr>
        <p:spPr>
          <a:xfrm>
            <a:off x="827584" y="2211710"/>
            <a:ext cx="1728192" cy="516036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050" b="1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AutoShape 2" descr="data:image/png;base64,iVBORw0KGgoAAAANSUhEUgAABUAAAAPACAMAAADDuCPrAAACeVBMVEUAAAAAADoAAGYAAP8AOjoAOmYAOpAAZmYAZrYAnnMfHx8hISEzMzM3Nzc6AAA6ADo6AGY6OgA6Ojo6OmY6OpA6Zjo6ZmY6ZpA6ZrY6kLY6kNtERERJSUlNTU1NTVNNTVlNTV5NTW5NTW9NTYNNTY5NU01NWU1NWVlNXl5NaW5NaatNbm5Nbo5NbqtNjshRUVFVVVVZTU1cXFxeTU1eWU1eXl5jTU1kTU1mAABmADpmOgBmOjpmOmZmZgBmZjpmZmZmZpBmZrZmkJBmkLZmkNtmtrZmtttmtv9pbmNpeXlpf2lpjoNpjp1uTU1ubk1ubm5ubo5ujqtujshuouRuq6tuq7Vuq8huq+RvTU1wcHB0dHR5eU15yOR5yP+DTU2DjmmDoo6NjY2OTU2OWU2OY02Obk2Obm6Oq6KOq8iOtauOyOSOyP+QOgCQOjqQZgCQZjqQZmaQZpCQZraQkGaQkJCQkLaQtraQttuQtv+Q27aQ29uQ2/+SkpKZmZmdY02dtY6ig02raU2rbk2rjm6ryOSr5OSr5P+1jk21q261tY61tau15OS1//+2ZgC2Zjq2ZpC2kDq2kGa2kJC2tpC2tra2ttu225C229u22/+2/9u2///IeVnIjk3IjmTIjm7Iq27Iq47I5KvI5P/I/8jI/+TI///KysrNjlnNq27NtY7VXgDW1tbbkDrbkGbbtmbbtpDbtrbb25Db27bb29vb2//b/9vb///kom7kq27kq47kyIPkyI7kyKvk5Kvk5OTk5P/k/+Tk///r6+v/tmb/yIP/yI7/25D/27b/29v/5Kv/5Mj/5OT//7X//7b//8j//83//9v//+T////lHVDNAAAACXBIWXMAAB2HAAAdhwGP5fFlAAAgAElEQVR4nO29i78dV5qeteUbgrYV2h7GHg+boOBAoH3RnIkS407oIe5Y3E4m3YQYCxKQwGFwm3HDEAx0iwSlMddjuicztNMIT2jGAnqrbcZuhEAmiY6QZE2Q0Nl/Ebvuq6pW1a5a9a61vtrf+/z8s/Y5Z5+1V731reesui/WhBBCnFjE7gAhhMwVCpQQQhyhQAkhxBEKlBBCHKFACSHEEQqUEEIcoUAJIcQRCpQQQhyhQAkhxBEKlBBCHKFACSHEEQqUEEIcoUAJIcQRjQJ98PZisXjsauxuEELmThCBfvGDJzfKWjz1Kkpat09smjvj+u6bmy8f+hGoKyk//Q/HvDv5/GPfKb88SLJZHC+/Tv1+3PzpUNnbfjP93uLZ4pv3Xk4/PP0n58mnf2i0cefb6bp68tWfmY2WrV5ZZP2pLwN8BRMyDwII9ME75Vg99nVMk9MEelDz13TuvDK8Lwl1+eQuq4yOFWj6aVXrVzIbmgLd8IyxKCVPf5B9L40v72/52lwGDyuYkHngX6DpmCvBbDlPEmjy5SjhbeGnY9urC/RmnkzZBFig2Qw3n4KmUWxs2hBo8Us3a+uq6GMx6yxmo8/Wl8HHCiZkHngXaH14mZuqUxt1leAVY4s2Sl/qAj1oBoMWaCHN8sPOrFsCzbrTXFd5JyttViq92flLkBVMyDzwLdBs8B17bTPo7rxTn2lNYJJAwUwUaPLrx/6phbGVjRZosdmef3L6KhVo+mfkwccnCj1mVj2W7P384gfpd/M+FRvu2RvO1JbBzwomZB74Fmg6ZB/N3VCN5InskECTTB77vROLaloMF2h+4Cj/eSrFSqD5AiRvTFfPQ/mezzsvL6q3HGQzz4Nq/ZXL4GcFEzIPPAs0HbKlLKoBnHyRHrl9pDhUkQ7SM3f+nc3/n/qg/sWGT76avPeZ4siwKa1P3/lyMmyfLBtKpkLJtx4pDiTXFNf42KRLm/6l7T9lHo3OqX9w+91Xyk3XZ9fbel1QOwCTRPJs7cSqAQLtaLjrN4uJ583SiaZAiw8vPWuklq+sbOr5DxiT0mIZelYwIbuPZ4Gmo7Caktx85Ol381H/03LX2TOZHpLx/qdfzsdo7Yv1vfLYsDlpSpWYbUHWfvjg/eIb+TFhU6DNj02V+B+/XW+hpPnB7Xe3BNrT6zIFwzlJ3zZvvtJ0ap9AOxvu/M2DRXnuUvYdm0DL7Xvj94vYiiNdtW8kHe5ewYQowLNAbxpjrkYlnmJMH5RfP9v4wjzikY3VSokHRjv5B5nferb+7vbHmgJudbX1we13twTa02szlMKWB9lPbxvb8NsE2t1w529mmjMsbQr0Zh7GlUYA1XzVCLXoSrEMnSuYEA14Fqg5szLJBu0H6wffLzWQDtFjr2U/b31x7N31+uNShKUS0xfJXPLjsp3UA79wNduJl25OVgJtf2xxDMTsSUnrg23vNvS8pdfmwpsiO1O/OKph6ZZAuxvu/s3S87kQK4F+UR5EOmisq9rkMrd2+fNiGbpWMCEq8CzQ5qDMyaZK6eD+uHiHebpi69zFrI0rhRIqaX3xm1+tJrDJq0oN5azuds1/9Y+t9uG1L/Bsf7Dt3U2Bdve6wBBoeVGUMf3bItCehrt/s5i1FvsnbacxHSzq+y/rW+dXTP9Wy9CxggnRQRyBGgopNztrbzW/uFKO42TYp9+1HPkuBFo1/eDtp15ND/SU77Z8rKHNpkAsH2x7d0OgPb22LP3BwpzHHq+61i3QnoZ7fjPfiVlk1hTos5YDQOl7ajsEjC8pUELWsQRq7tgr5lE1fxlfZMepq5fllrsh0C/++lcLXbSmZca7LR9r7Da80hCI5YNt724ItKfXBY2T0KuDYdnv9gu0r+Ge36xf0d4QaHqwrSXQ2gy0OF2++DgKlJB1rH2gB8bQLLZia0dLjC8sk6X6aUzf/rKpC8tR65pAGx/bI9CuWVq/QHt6vTY+utoIzz+y2obvP4jU13Dfb1ovwE/tWdw3pG8faKnmIiDuAyVkHfoo/O0/8PP/wc8aA92cywwRaPJ7lbRuG3e/2CZQ28caE7ptAj2+tr57mEDNo1ONq3ia7xonULPhkQJtnATVdxS+drKB2Zx9BROihLDngRZjdMoMtCbQfMvyqb/8gXnrjLEz0FgCbV5Gbmg1gkB7zgPNruX8jUXVRsd5oE0JE7LbBL0S6V5xZlHXPlCbQA1pldSUmJzSU/1GU4PNd9v2gdoFavng4QK19bqgdFntJNaUZ9fbBNrX8DSBNq5EMm6DV+xAza/oNJvrWMGE6MD3tfDplCS/VPpBeZpP11F4m0Br88acQlqGB9pH4ddXHvmV366daNR1FN4uUMsHDxeordcFRTeak8mFca5U94n0PQ1PE2j9Wvjb5T1Gih8UN8F7ttacfQUTooOAd2P69JVyTpOdIdM+D9Qq0MYN3BPaAi0vU6xOvim/VSrO8rF9Am1/8AiBWnrdbNdyZ/qyS90C7Wl4okC77sZU3YQpnZWW9xBp3o3JWMGE6CD4/UCNSyrbVyJZBZptJb6WXOR+LD9EUTsslPzokxPF/C1r+pmr6ztvFx9XKa79sX0CbX+w7d25ix78bGuvC6yHzaqDNlsE2tPwRIE27qdcO1nVvJS1PtG3r2BCVBD6jvTFoH3f+F79UqJ164taC/VZ302z7Vx/B82mjTli62P7BNr+YNu7i0Ppz27tdUEun6bEih2I266F7254qkCbd6Q/U/5m/e7zZ3ruSM8NeKKJwM9Eeq38rvVuTHaBmk/qeTTdRVcpsTDisT9dnlVe3Y0pb3rb3Zg6Bdr6YOu7c4kf39rrglw+rVMo88PeW+/G1NnwZIHWnon0cx9Uby3fW+wO7Xom0mvtNgnZXQI+lfPYU+/WNkV/M72pZfn0xx6BJjfATMT3SPH8SEOJn2atXDUPruT3A609Fa28H2j9Y/sF2vxg+7vTu3M++erWXhdk8mlfe5+fRzTofqDWhqcLdJPdb2RP5fxT5n1a21c02Z7K2VjBhOw+Gp8LTwghEChQQghxhAIlhBBHKFBCCHGEAiWEEEcoUEIIcYQCJYQQRyhQQghxhAIlhBBHKFBCCHGEAiWEEEcoUEIIcYQCJYQQRyhQQghxhAIlhBBHKFBCCHGEAiWEEEco0FnB1UWIJDgi58RiwfVFiCA4IOdD9ty22L0ghJRwPM6G1J40KCGC4HCcC7k6OQklRA4cjPOg8iYNSogYgozFT99JHmM+5qnht08UDx2/ssgpnvmePIT9qeKh5euPv7xYHHvmZ/1t9L3LgQdvNx4ff7CoOG7r5fDGWm1n1KwZzaC2pWov+yfpu35oayDlQfoQ+UeeLtq5aTxgfjC3k4rKourI+k5SdI+8drX2S12f1NGGuSj1Bb338uYfh367smUYkFgEGIoP3i5W/uCC2/xK8d6DeuXczFs6U2va1nDVRt+7XLiy2CbQei/HNNZqO6OuzEgCtS5Va9nfz7941t7Ig/fLtz99NW92kkA7sv74RPb9xyqDGlU1ZMkaixJXoL3DgMTD/1BMyvbVzeTvwaakh1bclbI4771c+53NuHnsg/WdYiQcLI69tvlr/IrNOlUbfe9y4Mqis6GD7CeNXo5orKft6GxZqoPSZ89cTd61sA7u5I/Z08mU7tN3Crm5CvRMX6823Xj0g/WD75dTtrVZEcOWrGNR8gV167cj/cOAxMO/QKs62/zVPt7/3pxkepH/0u0Tj5kbYQfZoNsMw+PrahRtGm7Nd6o2+t41nnQG1SG5m/lQq/dyeGN9bcenf6nyZS9+uvn3Mdsem4NqzH9cTtenCNTeq/LjjRm9UVWtTnW0YVuUYiUHFWjvMCAR8S/QK1X5dWyfNtnUxdeK4rxZK5GNA4viTVoq2ztoFZLRRs+7xvPJK4vFkx2LUfyBaPRycGN9bcenf6lay25f1zfN2Vwu00kC7ejVzeoPcPGBZlW1+m5rw74o1SwgpEB7hwGJSFCBdu/Eb/zG8bI4r9Q2n8qCKUsoo61Gs43ud+W9euhHibuG7JLffO6x17rKtphdtXv5abrL/93+xnrbjk9X9hnFspfTfKtA61Om2yceeXc9UaAdvTpoz39tFZHR0YZ9UaopdEdrSTk9eP/E4tjXRy1QP8OGAQlPiE34xWujfiGpwLI4Dx76j5KjqfmR0FLGm5H4rPkbzTqqtdH5rnXR6PeHHmS69/IzV7v+7m/aLwZco5fFwYjGoG401te2ADqyzyiXvdjetW9dWlfBJIHae2Xpoq0icjqWzLoo5YJ29vvm4rHfO9F3GM2FQcOARMC/QJPjlWPOINoUxZmyONODneaR0KpyqqL+5ERTTbU2Ot+Vkxzg/IWr3T+vkSxIh+QOql0F9V5eSdt/8NMTTac0GutpWwD27MsfFt2+eSI58vLFr1vtYnXOJIHae5XMzB4k5649UvzttlVE1Xn7ktkWpVrQ7tYWyRGeBwfANTloGJAYBDgh5k6y9p8efMralaQmiuLcjJNjr26K+P2sdKqN8PJVeo7SL1ztaaPzXdWP8q3BgdtDdslVO8cavdwsw2v571n1UWusR6B33ln0nl/pGUv2JebhwduvpCP9UdsKt27XTxSorVdJ5G/XZv2tijDoXLL2opgLam8tKafjWR9wu0i3DwMSiRBnFGan/j3a3AVoJ9nUqoqzlFr299xSOff+ySdPlKcUWtvoelfxo2JMDD5Kb5fcFePU1Vovq53AtnIfLNCPf+6DcgTFoG/UXjGi/mm2/XrMtt/mim2S70eg6SlISeXlNmtWhEHnkrUXxVxQe2ubKppwdlYH24cBiUSYU7K/eP9Ea1JSXluRUsz90k0tS/VlduuonMbWd0cbHdvo5X652g4le+8yrJIzTnap99Jo1uaPoQK9/QfyUwr8H/q1L3vPqDVP9DnI9lfYTR9SoMX+6KTxrqpq/mZ9ydqLUjujyd5aWU4DTzlp0Fd36y3DgEQg1DUtD35wYtApjlc6zg3M9vZ0VU5967urDfs2+vg98lbJGcdH6r2s9l9ZT/IcKtCD7PvlXq9PrAf2PdIzao1lv1k3V4PeTfgH75STvSulPxJ9PZ0dyqlvXW8TaL5SM+N0VUTvklkWpXYQzN7azdaecAsP3h6wu93+i33DgIQn3EWB5eZUH9mmlq04D7LKse89bxwo7WjDvsu92hkwaRPecEO9lw2B3j5RP+I/UKD3Xs6/n39OcWD/mUE9RtBz5KK27NUZNu00+w4i5Tkdz1opBHrl2HfuvJx876b9lAp7r26Xx+vSb3dXVd+SWRal9gfA3lrRWO/xHWeB9g8DEh7PAjVndZvXW6egtS2YWm3Udyc2Z4vmX+ItbXT2cPBef5vkzI27ei8bJnEUaOGA/MWmr8nk8/deCXceYPdMvb4Fb5qrSfP03UdevVqK6CA9dv1+Ou0s/ZK+urJZ4gdv1z+z/zQmI/OkQ90V0bdk7UWpX5NkFWjZRNdJcxPpHwYkOAEFuh5wYkdnqWcNdZ1BXButfW30jenBO61skjM1We/lllmCm0CLE6tvnwg2A+k+e9tc9n6B1v+E5YfvMhHde/mxckv93svHy7ccT2eh65uNWPpPpK8+PH21RaCdJ+M3F6X+t9AqUOMiIR87q/uHAQmP7014Y09Q45ri3t3lRfmVv54NmMY1bAf1PV3rLW10vCv/Zv2nYw8imROOVi/7xDxeoJl0zJH+0N94v7iQKjnXKTnjZZ3fw2/zcuOkzd+GDw4e+9/fSS6PSXY1PnO19vPHNjNZ48IZ+7J3Xz9oLvuV3k34+m7oKwvj0E4hzYPNyrp9ojpqs/ny4KEfNSeg2y7ltHejQ2qD26jPKq2tlZsx1QXExtoxIr+ar5bkoiXjIriuA3h9w4BExLdAjeuQPh5xCk51GlN+gCGXb/0uCsbZHT0naPe/60pxquDwE59tZVsbTa1bnpRbgM6nMZUCvVLcs+Pp8vaqBw/9yWKvQL6DID99P+HZzXsfSY6pHDz268nX2fmRz9Z+Xrzqp/MOFuayG5djdexv7LiZSDkD3SznzcWrX81PHc73gV5pprLlZiJl5rW12jUr7GyjsSj137e21r7xgrF2jMgTgWarpb5Hx07/MCAR8X4Q6aB1+7IhGBWT34ouGy/1+3ilP726/uId6+ivtWG86/uLR43ReLD4e5JLKJOfDt0askmutv3fuuleKoNPXxl1In29m9WMK5dxclZ9fhR+I6V3k72H6eGF7MSbM8lRp81n3n45Gan52debPn2S9uzjzZqo/fz41eJAdQ+d91BrXCteOwGzvhSb/r9S1MNGkY+ah3YO8t/btJWLJv32+0l7915urt9tt7PbNPH0z5pnU5XKa/Sqo43GojR38uStNcupPIb0bPGdYu2YkRerJfu78fGWv179w4BExLtAs5GeYj2P3U5Z6ndeyQdTPo/9OP8yGz338p/m9Vc/T6lso/6u5Ghv5YqkjG/WPmFI58rrFssPrJ+0Uu9leQ9h2/1vuwRa72Z6LUo6hKo9Iv/bt7+c/U06yP+aJIf4j2cLlf7z2W9t3pGM1LTJg+yEyOR1fpCm9vN8BthHfak6lr28fXa6m6CxFGtbPeTrKZs8H/vypjPFn4HyNzcT0Du1vQzG1nRHr2ynKZgXCNd6ZW+jvijNBS1nzs1yavSvWjtrI/Iq9mNP/9b2C537hwGJR4hLOd/ZDHTjEQ5DqDaPHvwg2W9U/XL9WQbpBc/lTzsEWn9XorNqHKS7k5JL9kZ0zy7Q2ohsPHEhPWnzEesdAboEWu9msgn/371iXNudL9j302ln9iubrd18Cz79zfx1NlrX+buy1+n/Gz8fcmZNbak6l908Q7WxFFkr367XQ7Gektaf+uCgjKN6usm9l88k3fvYWLvG7siOXlnugFVuk7R61dFG42Tb5snH6Z+kdjmZH2WunXrkeeDpbDvfa91D/zAg0VD5fLLbP7flchIZGN2s9oGmlNPFVDIWgT70o81Q/vlXf/vTl7sE2vy5+6mJI5ZiO2Y3SpdeeexqclzJPJd+6llC43plpbrnaG9b1dqpR14s6afv5H/xyBxRKdAr1R4n68WFQjC62RBovl1YCNTYhDfOpUoEc69ToM2fexPolf7deyWZaG6mZ87mh0jKsyc2GwknztS6OFWgQ3vVQ3XP2t62qrVTj9xYmi8+eUXun3HSi0aB3v6nq9eCr4Uzu9kU6M1sq+9OfmXfox9kuwwfvH3s68kxiRPHN+84fjXZddYt0PrPfQm0thR9XEk69El6FtBB/iyi4jBMfmYTcAY6uFc9lHcM62+rWjv1yLPAb584/rNkPVKgM0WfQB9829gvJvdSjlo3Ww/FKc8XTI4AHxz7crbZbl7nVFxBmpxD2bEJX/u5H4E2lqKPvEPPVi/Lcx/zi5Ma+0DdHx81ole9vU33gW5rq1o79ciL1ZJ9T+yfcdKPPoHW8HTBHZ6bzV0Nn341eez5q5ka/8Y7xTHt9Kah6bGGO+kxp80GZMdBpMbPvW3CDyY5Pp8fJEsvByiPfacdu9c6Ch/1+XvDH2tsrJ1a5Hng6V12Hhn3zAYiB+UCnQ19p2keRBQJ2QbXzk5Dgc4fDlHJcO3sNBTo/OEQlQzXzk5Dgc4fDlHJcO3sNBQoIYQ4QoESQogjFCghhDhCgRJCiCMUKCGEOEKBEkKIIxQoIYQ4QoESQogjFCghhDhCgRJCiCMUKCGEOEKBEkKIIxQoIYQ4QoESQogjFCghhDgCE+jnf2m5PPlrN1DNEUKIeFACvbZMeYEGJYSoASTQu/sn31qvf//88luY9lIOgW354VB+F5kiBPldZIpRAAn0UmbOW8sXMe2lyI+bRYuAKSJgilHACPT+eR/b7vLjZtEiYIoImGIUMAK9u//i0V+rHUR6POVwl1kgiL0QhMwXiLymgRHoreWfO18/iLT7AoX4kwIlxBmIvKaBEujy5PfW68/3l69D2suQkE83i8Xfu4Uh7/DfT9kpJogYCFuQ30WmGAWUQE++l/x7dx+5L1R23BQoCg59BEwxCqh9oJk4jy4+9xGkwRTZcVOgKDj0ETDFKFCgrlCgKDj0ETDFKGBG8NHF7DxQbsJToOPh0EfAFKMAGsG3lsmVSJ/vK7oSiQJFwaGPgClGATWCP8yuhUdeiCQ8bgoUBYc+AqYYBdgIvv5nlsuvvIVqLUV23BQoCg59BEwxCpLvB+oc94AT2Kf3jgJFwaGPgClGwe8IjnN9QpgrgDACnd4PQrTiVV7D2MUZaJiZH2egKEQMhC3I7yJTjAIF6goFioJDHwFTjAIF6goFioJDHwFTjAIF6goFioJDHwFTjAJ0BF/KbimCggJFIL9oOfQRMMUoIEfwtSUFSoGOh0MfAVOMAnAEJzcFpUAp0NFw6CNgilHAjeC7+8+/SYFSoOPh0EfAFKMAG8FHF5/73YsUKAU6Hg59BEwxCrARfOnke0eGQJ2fiQS4iijMFUC8EomQuKDkNQGUQK8tv7VGCBRxGSYFSogGQPKaAux+oC+uawJ1BbHZy014EwlV1o+IgbAF+V1kilFAPtKDAqVAXeDQR8AUo4AZwdeWBVOfiUSBopFftBz6CJhiFChQnz2lQIfAoY+AKUYBOYK5CU+BusChj4ApRoEC9dlTCnQIHPoImGIUKFCfPaVAh8Chj4ApRoEC9dlTCnQIHPoImGIUpN0PdIh0tgMQF+RThAh0+6IAPmdAYF09HDGu3D9lGvKHPgUaBWkPlQsl0O39QHzK9H4gGLAoQT5kNp9CZoJXeQ1jjjNQxDvm0o/pHG5fllB7NLp6OHwgRItUwljtR4ROtjCDLo6FApXdj+lQoAjkD30KNAoUqOx+TIcCRSB/6FOgUaBAZfdjOhQoAvlDnwKNAqrc/u6H+8vlV96a3I4UcUnpx3QoUATyhz4FGgVQuf3++exS+BenNiRFXFL6MR0KFIH8oU+BRgFUbpeW3/zb6/X1/eW3JjYkRVxS+jEdChSB/KFPgUYBU273zyf3A03uyjR1CipFXFL6MR0KFIH8oU+BRgFbbnf3KVBsP6ZDgSKQP/Qp0Chgy+3a8vX8lfszkbaPEMQ7thOmHwMCmXzpzQCBjl9RLisuwKIEuriLiAAqLzegAr27X95PmQLFCDSIdShQMkuQ8nIEKdC7048hBdt0lvIORB79LQjahJcQhyMSxmo/InSyhRl0cSzAcru+v5zPeaBS3oHIo78FChSB/KFPgUYBVm5HHy5PTp5/UqAuefS3QIEikD/0KdAooMrt6OLy+R8D2pGjtjDvQOTR3wIFikD+0KdAowAqt40/v3kD0ZActYV5ByKP/hYoUATyhz4FGgVQuVXnL01EjtrCvAORR38LFCgC+UOfAo0C6kqk4rnwL0ych8pRW5h3IPLob4ECRSB/6FOgUcCU260lBer2DkQe/S1QoAjkD30KNApa7wcq5R2IPPpboEARyB/6FGgUKNC470BcETW5DTkCDRPHgIUBMD3TUUQV6BwDwzDHp3Lu0ju2E6CNUJdySolj+7IgmJ7pbIgVmFd5DUOa9uWoTdE75MxAw7wjzLJMz3QUMXUyy8AwSOu1nFGm6B0UqI9lmZ7pKCjQKEjrtZxRpugdFKiPZZme6Sgo0CjAev35m8vl89+b3IycUaboHRSoj2WZnukoKNAooHp9LTsNdPL1SHJGmaJ3UKA+lmV6pqOgQKMA6vXd9FZ215cn35vYkJxRpugdFKiPZZme6Sgo0Chgr4Wffkm8nFGm6B0UqI9lmZ7pKCjQKGB6fXQxm3re3eelnDN8BwXqY1mmZzoKCjQKKIFmD0O6f754KJL7M5EIIRpRfCJ98Vz4QqQUKCFkHBSoIVAEEvLpR8Qq3IL8LjJFBEwxChToFFi0CJgiAqYYBV/7QAkhZOeRdhSeEEJmg7TzQAkhZDZIuxKJEEJmg7Rr4QkhZDZIuxsTIYTMBsnXT8k/6YGnjiBgighUp2gu/KHtu8O/WX136zcTKNApqC5aGEwRgeoUKVAb8itCddHCYIoIVKdIgdqQXxGqixYGU0SgOkUK1Ib8ilBdtDCYIgLVKc5HoLey05Wy8z3NI+8ejsLLrwjVRQuDKSJQneJ8BHrNEKh57qeP80DlV4TqooXBFBGoTnE+Ar1UXWtkXn3k5Uok+RWhumhhMEUEqlOcjUDN+9WZ1797uRZefkWoLloYTBGB6hRnI9D7518sXpp3YPJzNyb5FaG6aGEwRQSqU5yNQG8tv/nh/vLkr92o3wMU90wkQggZRq60CB/qKtD8WNFyM9E070KPeyYSIYQMY34CvbT8xo/X68/3l69vESgC+dskqjebYDBFBKpTnM0mfE6yr5MCVV60MJgiAtUpzk2giSj794EikF8RqosWBlNEoDrFeQqUR+FVFy0MpohAdYpzEWgxw7yVHEXieaC6ixYGU0SgOsW5CHR9afn8j9fr6/vLb/FKpLXyooXBFBGoTnE2Ar3/Zsf177wWXiryu8gUEahOcTYCXR99uG+/AxPvxiQU+V1kighUpzgfgYZEfkWoLloYTBGB6hQpUBvyK0J10cJgighUp0iB2pBfEaqLFgZTRKA6RQrUhvyKUF20MJgiAtUpUqA25FeE6qKFwRQRqE6RArUhvyJUFy0MpohAdYoUqA35FaG6aGEwRQSqU6RAbcivCNVFC4MpIlCdIgVqQ35FqC5aGEwRgeoUKVAb8itCddHCYIoIVKdIgdqQXxGqixbG7FPcSwjUkU5mn+KkhhclFGiJ/IpQXbQwZp7i3t6FhNgKnXmK01hQoBbkV4TqooUx7xQzfaYKDdcdC/NOcSKLxU8yKFAD+RWhumhhzDrFyp+RDTrrFKdCgdqQXxGqixbGnFM0/RnXoHNOcTIUqA35FaG6aGHMOUUKdAwUaFDkV4TqooUx4xTr/oxq0BmnOB0K1Ib8ilBdtDBmnCIFOgoKNCjyK0J10cKYcYoU6Cgo0KDIrzPykbAAACAASURBVAjVRQtjxilSoKOgQIMivyJUFy2MGadIgY6CAg2K/IpQXbQw5pwij8KPgQINivyKUF20MOacIgU6Bgo0KPIrQnXRwph1irwSaQQUaFDkV4TqooUx7xR5LfxwKNCgyK8I1UULY+Yp8m5Mg6FAgyK/IlQXLYzZp8j7gQ6EAg2K/IpQXbQwmCIC1SlSoDbkV4TqooXBFBGoTpECtSG/IlQXLQymiEB1ihSoDfkVobpoYTBFBKpTpEBtyK8I1UULgykiUJ0in4lkQ35FqC5aGEwRgeoUKVAb8itCddHCYIoIVKe4MDxGgRb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VAb8itCddHCYIoIVKdIgdqQXxGqixYGU0SgOkUK1Ib8ilBdtDCYIgLVKe6qQA8JIcQTpWQWi8AfGkig05D/J1X1X30YTBGB6hR3dQY6DfkVobpoYTBFBKpTpEBtyK8I1UULgykiUJ0iBWpDfkWoLloYTBGB6hQpUBvyK0J10cJgighUp0iB2pBfEaqLFgZTRKA6RQrUhvyKUF20MJgiAtUpUqA25FeE6qKFwRQRqE6RArUhvyJUFy0MpohAdYoUqA35FaG6aGEwRQSqU6RAbcivCNVFC4MpIlCdIgVqQ35FqC5aGEwRgeoUKVAb8itCddHCYIoIVKdIgdqQXxGqixYGU0SgOkUK1Ib8ilBdtDCYIgLVKVKgNuRXhOqihcEUEahOkQK1Ib8iVBctDKaIQHWKFKgN+RWhumhhMEUEqlOkQG3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VAb8itCddHCYIoIVKdIgdqQXxGqixYGU0SgOkUK1Ib8ilBdtDCYIgLVKS4qKNAS+RWhumhhMEUEqlOkQG3IrwjVRQtjk+JeQux+9DGLFMXjUaA/yaBADeRXhOqihXF4au9CgmSFziBF+V2kQMMivyJUFy2MU+cu5OzF7kon8lNUXYsUqA35FaG6aFHsnSsFKteg4lPUXYsUqA35FaG6aEHsXTAEKtag0lNUXosUqA35FaG6aEFQoBhU1yIFakN+RaguWgx7F2oClWpQ4SmuldciBWpDfkWoLloMFCgI1bVIgdqQXxGqixYDBQpCdS1SoDbkV4TqosVAgYJQXYsUqA35FaG6aDFQoCBU1yIFakN+RaguWhA8Co9BdS1SoDbkV4TqogVBgWJQXYsUqA35FaG6aFHwSiQIqmuRArUhvyJUFy0MXguPQHUtUqA25FeE6qKFwbsxIVBdizMT6KWT76X/fv7mcvn899at1yDkV4TqooXB+4EiUF2L8xLotWUm0GvLlNebr1HIrwjVRQuDKSJQneKsBHprmQn07v7yrfX6evqF+RqG/IpQXbQwmCIC1SnOSaB3959/M/XktWLu+Xr9NQz5FaG6aGEwRQSqU5zRM5GOLj73uxcTgR5dzKabd/dfuGG+HttgN/IrQnXRwmCKCFSnOCOBXjr53lEu0Oc+Sr5x//xzH5mvs7c9nnJICCGeyJV2eLhYBP5QZ4FeW34rn3veP5/NNhN5mq8pUEJICOYn0FvLF9eDBIpA/jaJ6s0mGEwRgeoUF4bHJG/CZ/s4KdAC1UULgykiUJ3iXASan+25ob7fs70PFIH8ilBdtDCYIoL5pLhawRuep0B5FH4+RSsZpohgLimuVooFmpHrkueBzqZoZcMUEcwjxdWKAi0EyiuRZlK00mGKCOaQ4uUVBbquTqHntfBzKFr5XWSKCOSnuFpRoCmFQHk3JvlFyxQxyO+i8BRTcVKgQZFdEQnCizZFfheZIgLZKa4o0PCIrogU2UWbIb+LTBGB5BRzb1KgYRFcETmSi7ZAfheZIgK5Ka5WFGgUxFZEidyirZDfRaaIQGyKKwo0ElIrokJs0RrI7yJTRCA0xdWKAo2FzIowEVq0NeR3kSkiEJniakWBxkNiRdQRWbQN5HeRKSIQmOKqCQUaFHkV0URg0baQ30WmiEBcii19UqCBkVYRbcQVrQX5XWSKCISlaNEnBRoYWRVhQ1jRWpHfRaaIQFSKVn1SoIGRVBF2RBVtB/K7yBQRCEqxQ58UaGDkVEQXgoq2E/ldZIoIxKTYqU8KNDBSKqIbMUXbg/wuMkUEMlLssScFGhoRFdGLjKLtR34XmSICCSn265MCDYyAitiChKLdhvwuMkUE8VPcpk8KNDDRK2Ir8Yt2O/K7yBQRxE5xuz4p0MCwaBHI7yJTRBA3xSH6pEADw6JFIL+LTBFBzBSH6ZMCDQyLFoH8LjJFBPFSHKpPCjQwLFoE8rvIFBFES3G4PynQsLBoEcjvIlNEECnFEfqkQAPDokUgv4tMEUGUFEfpkwINDIsWgfwuMkUEEVIcqU8KNDAsWgTyu8gUEQRPcbQ+KdDAsGgRyO8iU0QQOEUHfVKggWHRIpDfRaaIIGiKTvqkQAPDokUgv4tMEUHAFB31SYEGhkWLQH4XmSKCYCk665MCDQyLFoH8LjJFBIFSnKBPCjQwLFoE8rvIFBEESXGSPinQwLBoEcjvIlNEECDFifr0KtASCrSERYtAfheZIgLvKU7WJwUaGBYtAvldZIoIfKcI8KdPgf4kgwI1YNEikN9FpojAb4oIfVKggdFetBjkd5EpIvCZIkafFGhgdBctCvldZIoIPKbo4sqzCRRoVFQXLQz5XWSKCLyl6KbPCwlNhVKgQVFctEDkd5EpIvCUoos+V5k+U4VSoPFQW7RQ5HeRKSLwkqKTPg1/NgxKgQZFadGCkd9FpojAQ4pu+qz5s25QCjQoKosWjvwuMkUE8BQd9UmBikFh0XpAfheZIgJwis76bPizZlAKNCjqitYL8rvIFBFAU3TXJwUqB2VF6wn5XWSKCIApTtEnBSoHVUXrDfldZIoIUClOsycFKgg9ResT+V1kiggwKU7WJwUqBy1F6xf5XWSKCBApAvTZMiiPwkdDR9H6Rn4XmSKC6Sli9EmBikFD0fpHfheZIoKpKaL0ueKVSFLY/aINgfwuMkUE01IE6nPFa+GFsOtFGwb5XWSKCKakiNXnindjksFuF20o5HeRKSKYkCLcn6vw9wPlM5Ha7HTRBkN+F5kiAucUfeizAwo0KDtctAGR30WmiMAxxYD65HPhA7OzRRsU+V1kigicUgyqTwp0NIeEEKlcjgVqAUrJLBaoJgd+aCCBTmNH/+oHRn4XmSKC0SkGnn1yBhqcHSzaCMjvIlNEMDLFCPqkQAOzc0UbBfldZIoIRqUYRZ8UaGB2rGgjIb+LTBHBiBQj6ZMCDcxOFW005HeRKSIYnGI0fVKggdmhoo2I/C4yRQQDU4yoTwo0MDtTtFGR30WmiGBQilH1SYEGZkeKNjLyu8gUEQxIMao8EyjQoOxE0UZHfheZIoLtKUZ1ZwoFGpRdKNr4yO8iU0SwLcWo5syhQIMy/6KVgPwuMkUE/SlG9WYJBRqUuRetDOR3kSki6EsxqjUNKNCgzLtopSC/i0wRQXeKUZ1ZgwINypyLVg7yu8gUEXSlGNWYDSjQoMy3aCUhv4tMEYE9xai+bEGBBmWuRSsL+V1kighsKUa1pQUKNCjzLFppyO8iU0TQTjGqK61QoEGZY9HKQ34XmSKCZopRTdkBBRqU+RWtROR3kSkiqKcY1ZOdUKBBmVvRykR+F5kiAjPFqJbsgQINyryKViryu8gUEVQpRnVkLxRoUOZUtHKR30WmiKBIMaoht5AJ9OGH4QtPgdqYT9FKRn4XmSKCLMXIhtxCItCHH6ZAAzGXopWN/C4yRQRJirEFuY3LD2fAF54CtTGPopWO/C4yRQSHh7H1uI2HS+ALT4HamEPRxu7BduR3kSkiuHx5u8Ji8rAJeuEpUBvyi5ZDHwFTnMxGUKIF+nAD9PJToDaEF+2aQx8DU5xK4ii5Am3akwINhOyiTeDQR8AUp5FpSqpALfrkPtAwSC7aDA59BExxCoWoZArUpk+eSB8IuUVbwKGPgClOoFSVQIHa7bmiQAMhtmhLOPQRMEVnDFuJE6jFnryUMyhCi9aAQx8BU3Sk5ithArVOPinQoIgs2hoc+giYohMNY0kSaNe2OwUaFIFF24BDHwFTdKAlLTEC7dzzSYEGRlzRtuDQR8AUR2PxlhCB9uiTAg2MsKK1wKGPgCmOxGouCQK12fNh4+ceBVpCgZaIKlorHPoIxKe4t7d3ai92J0o65BVdoNvsuaJAAyN9XM1g6K+Z4mT29i5cuHDuwt5e7I6kdPorskC323PlVaA/yaBADWSPqwThQz9Ffhdlp5joMxHohQt7sbvSe7/PqAIdpE8KNDCix1WK7KGfIb+LolPM/JkKNLZB+x0WT6AD7bmiQAMjeVxliB76OfK7KDnF3J+ZQKMadJvGYgl0sD1XFGhgBI+rHMlDv0B+FyWnKEWg20UWR6Bj9EmBBkbwuMqRPPQL5HdRcIqFP3OBxjLoEJVFEOjwbfccCjQocsdVgeChXyK/i4JTFCHQYTYLLdDR9lxRoIGRO64KBA/9EvldFJyiAIEOFVpYgbrokwINjNxxVSB46JfI76LgFOMLdLDSAgrUZs8B+qRAAyN3XBUIHvol8rsoOMXYAh1htVACdbbnigINjNxxVSB46JfI76LkFKMehR8ltjACnWDPFQUaGMHjKkfy0C+Q30XJKcYU6Di1hRDoNH1qEeiDH/z930lf3D7x1AdDeu8LweMqR/LQL5DfRdEpRrsSaazcvAt0qj1XSgR6+8RicSZ9dWWxWDx9ddACeEHyuMoQPfRz5HdRdopxroUf7zfPAp1uz5UOgSb+XBxPXx4kd4d66EfDFsEDosdViuyhnyG/i8JTjHA3JhfD+RQoYPKZokCg915OrPlYMu988OuL8nUUZI+rBOFDP0V+F8WnGPh+oG6S8ydQlD5VCDTZbF88m39x5+3kqzODFsED0sfVDIb+miliCNdFV835EijMnisVAj0oN+ATHrxd+zIw8scVhz4CpljhLjovAsVNPlN2X6DJFvyx71RfJ3tEo23Dyx9XHPoImGLBFNd5EChYn1oEah42an69Pvqb+8vln/1x9sXnby6Xz3+v/RqE/HHFoY+AKWZMsx1coGh7rjQ8E2mbQI8uLlO+lXxxLXv9evM1CvnjikMfAVNcT7XnCi1Q+OQzZfcFmuz07NuEv7V8/sfro99ZPvfRen13f/nWen19efK9+msY8scVhz4Cpjhdn1CB+rHnSsVz4esHkZpfHl3MDHkp+edaMfd8vf4ahvxxxaGPQH2KGDmhBOpNnyoEetM8jSk7qal9GlPq0UKmd/dfuGG+br3bGfnjSv3Qh6A8RZScIAK12ROlTxUCTU9cWjz6lz/77LNPf/MV+4n0Rx8uX0wsmmzHr9f3zz/3kfk6e8/jKYeEkD4uS8JmTx+fgwovV9rh4WKBanLgh3YKNLuU08DcI5pyd3+5/PM3Ellms81EnuZrCpSQgfiwkzOB7Hl5twXaMGjLn+u7v/qry+U3bmwRKAL5W3bKNz5BqE0Rtmmcbh5P3IT3ueleoGATfsOD9yt/2m/GdHRpsw1PgSoe+lC0pgiW0ySBBrDnSotANwr95NtPbvjau13XIDX3e7b3gSKQP660Dn0sOlOEy2mCQIPYc6VHoFtJhMmj8FqHPhqNKXqQk7NAQ+mTAi1nmKkoeR6oyqGPR1+KXuTkKNBw+qRA1+tLyZVI68/3E1HySiSFQ98H2lL0JCcXgYbZ9Vmy+wJ98O2vtfgVY09ocS38i8mWOq+F1zb0/aArRW9yGi3QEMfd6+y+QLMb0tdp343pK29lX/BuTPK7yBQhoLroUU4jBRpenxRoYOSPK01D3x96UvQqpzECtdjTvz4p0MDIH1d6hr5PtKToWU6DBWqzZwh9ahDo+ovPWvxse//9IH9caRn6ftGRonc5DRRoNHuuVAhUEvLHlY6h7xsNKQaQ0yCBxtSnUoE++G+5Cd+FhqHvn91PMYictgs0rj1XGgR670980OjaJye4D7ST3R/6Idj1FAPJaZtAY9tzpUKgLy+eMS+Av/MODyL1sOtDPwy7nWIwOfULVIA+lQh0cezd8suPT/AofB+7PfRDscspBpRTj0Cjb7vn6BDoYvF0th1/5xWextTPLg/9cOxuikHl1CVQKfZcaRBofi/QY1/fvPxBdmflZ7ruaecd+eNqd4d+SHY1xcBysgtUkD41CHS9/iSbdj761/N/322+IRzyx9WuDv2w7GaKweVkEajNnvH0qUOg5cwznYm+Gm36uebQxyC/izuYYgw5NQUqzZ4rJQIt931upp/Nc5rCIn9c7eDQj8DupRhFTnWByrPnSo9A3ymeiESB9rN7Qz8Gu5ZiJDmZAhWpTyUCrW3Cf31bz30if1zt2tCPw26lGE1OpUCF2nOlQ6D59vuj//4r0bfi5Y+r3Rr6sdipFOPJKbeTWHuuNAi0OI3p1avl0415GlM3OzX0o7FDKcaUU2onyfrUINDsRPpHeSL9MHZo6EdkZ1KMK6fLgrfdc3QI9NhrxVfZ7lAKtJOdGfpR2ZEUo6pJ8p7PChUCrd9M5G0KtIcdGfqR2YkUo4ppHvpUIdA/0bzy6GPezq6bnRj60dmBFKNqSeIp83Z2X6AWeEPlbnZg6Atg9ilGldJs7LlSKtB4yB9Xsx/6Iph5ilGVNCN7rvQI9MEn335yw6+8G/NKeA59DPK7OOsUowppXvrUItDiBNC4J4GuOfQxyO/ifFOMaqO52XOlRKC3qys5k1Pqv7Ot7/6QP67mO/QlMdcUo7pofvZc6RBodip9RbRj8Bz6GOR3cZ4pRjWRRZ9DnwsfEwUCffB2Ou/8U7/92We/9U46F32Ml3J2Ms+hL405phhTQ/Ztd+UCbbGOI9CbyWcfz52Z2fTMmCVBIn9czXHoy2N+KUZ0UOeeTwpUhEAPanPO1KDHhy8HFvnjan5DXyJzSzGigXoOHCkX6E/qxBJoakxjynkz5ja8/HE1t6EvE1SKewmYplpUXYynH5s9qyNHFKgEgSaHkMzDRs2vg6Jn6PtEfhcxKe7tXUjwpNCyi7Hc02/PFQVKgbbQMvT9Ir+LkBQzfaYKBbTWIu9iLPNss+eKAqVAWygZ+p6R30VEipU//Rg07WIs7wzQJwUqQ6DcBzqKU6f87XVDIT9FgEBNf3ox6GE0fQ6y54oClSFQHoUfwd7euXP+9rqhkJ7iTAQaSTkD7bmiQIUItH4e6AHPA+1mM2hTgXra64ZCeIprhEDr/vSwQlZR7DR08plCgYoQaH4l0qs//OyzT3+DVyL1kAzaXKCiDSo7xQTxAjWGfkBG6ZMCFSLQxr1EeC18F+mYLQQq2aCiU0wRLtDa0A/GOHuuKFApAuXdmIZBgcIQLdDG0A/DyMlnCgUqRKC8H+gQsiFbClSwQSWnmCFYoK2hHwIXfVKgcgRa3pH+a7wjfScUKA6xR+EtQ98/TvZczUegoHVTR5hAhSB56FOgOIQKtDX0A+A2+UyZg0C91SIFakPy0KdAcYi8Eqkx9EPYaYI9V+IFmoaqQqAPPvnqk0/+fPPx8DGQPPQpUBwCr4VvjX//dpqmT9kCLWLVINA7r2SHj+Kd/lkieujzKDwMcXdjsijAs51s9hz5jCOxAjWCVSDQ6pFI8Q0qeuhToDCE3Q/UagGfdgLYcyVVoPVoFQj0SnUKU7RLOAtkD31eiYRC1D2tOkTgz04Qe65ECrQV7u4LNL2S86Ef/t7LMW8iUiBpXFngtfAgBAm00wW+7ITSpzyB2uL1KFAhz0QqbmcX9TZ2BXLGlR3ejQmDGIH26MCLnXD2XAkTaEfAuy/QZBdocvVmcj1nxKvgM6SMq254P1AEQgTaawQPdkLacyVJoN0RexSo7UMi3pE+6p3oC2SMqz6EDP1e5HdRRIpbpAC3E1ifUgTaHzIFGhQJ46ofEUN/C/K7KCDFrWLA2gm67Z4TX6DbY6ZAgxJ/XG1DwNDfivwuRk9xgByAdvJhz1VsgQ4LmgINSuxxtZ3oQ38A8rsYOcVBgoDZyZM+Ywp0eNQ6BLp45Mknv7zI/k14yl2kh4SI5nJQbPZ8OGwX0ERde6VkFovAH9or0AZ8rHEnnIEiiJji4FkWYHpntef0ZgtizEDHxq1kBkqBDoUCRRAtxRGqmGwnv/ZcRRCoQ+AUaFA49BHI72KkFEfZYqKdvOszsEAdI999gYqCQx+B/C7GSXGcMabYKYA9VyEF6p45BRoUDn0E8rsYI8Wx0nC3UxB7roIJdFLquy/Qe/9e7AvgDTj0EcjvYvgUx3vD1U6h9BlGoFNzVyDQl4+9NqC/YeDQRyC/i6FTdFGHk53CbLvneBcoIHkNAl0sHv1gQI9DwKGPQH4Xw6boZo/xdgpqz5VngYKy1yHQxeIXZGzHc+gjkN/FkCm6GmSsnULr06NAgenvvkDT+4FuJqESninHoQ9BfhfDpehukVF2stnTsz49CRSc/+4LdL3+JHuo3NMCtuM59BHI72KoFKeYZLidothz5UOg+DWgQaDrBx+fSAx67NXo2/Ec+gjkdzFMitNkMtROkey5ggvUyzpQIdCNQt/PFPrk5JuJTINDH4H8LgZIcbJPhtkpnj6xAvW1GpQIdL2+8w4v5RwCBYrAe4oApQywU0x7rnAC9bkiKNCgcOgjkN9FzylCtLLVTnHtuQIJ1OuKUCPQB+/zZiLDoEAReE0RYJWELXaKrk+EQD2uhRwVAn3wg3QP6OIZHkTaCgWKwGOKCDOl9Nkp8rZ7zkSBelsFJhoEmp/GJOFyJNVDH4b8LnpLEaSmhE47ybDnappAPeXfYvcFmp9IL+OCeMVDH4j8LnpKEeemVadAxejTXaBesu9g9wWaXcr5dPSt9xS1Qx+K/C56SRFrJ6tAbfaMpU83gXrIvRcdApVxHeda7dAHI7+LHlLE66n5DVn2XI0WKDzyIWgQqIArkApUDn048rsIT9GHnupfSrPnapxAwXkPRoFA/10BB48KFA59D8jvIjhFP3oyvxCozxEChYY9jt0XqCjUDX0vyO8iNEVfeipfibTnaqhAgUk7QIEGRdnQ94T8LuJS9Kin/F+h9lwNEigqZmd2X6APvv21Fr8Sa6eopqHvD/ldRKXoVU/p/+Xqc7tAMRlPY/cFyufCj4ICRYBJ0bOe5G675/QKFBEwAAo0KFqGvl/kdxGRom89Cbfnqk+g09NFQYEGRcfQ9438Lk5P0bec5OuzS6CI9YNj9wW6/uKzlE83In3oh9nrn23vvx80DH3/yO/i1BQ9m8lmT3H6tAkUs3aQKBBoTjITjTbzLNj9oR8C+V2clqJfLc3EnqumQFHrBgsFGpRdH/phkN/FKSn6ldJs7LkyBYpbM2go0KDs9tAPhfwuuqfoV0lz0mcpUOSKgUOBBmWXh3445HfRNUWvPpqXPVeZQLHrBQ8FGpTdHfohkd9FtxS92mhu9txwWf6KpkDDIr8iKFAELin6VJFt8ol96DocxxRDQ4EGRX5FqC5aGKNT9Ooi+7a7ZIE6phiB3Rfova8+mfLl5Az6R7LXT/FE+i5UFy2MkSl6lVHXtrtYgbqmGAUFAuWVSGNQXbQwRqXoU0Y9B45kCtQ5xUhQoEGRXxGqixbGiBR92qj3uLtAgbqnGA0KNCjyK0J10cIYnKJPHW057i5MoFNSjMjuC1QU8itCddHCGJiiRx/1Tj5TBAl0WopRoUCDIr8iVBctjEEp+hPSdnuupAh0coqRoUCDIr8iVBctjCEpenPSIH2KECggxdhQoEGRXxGqixbG9hR9OclmT/slR7EFikgxPhRoUORXhOqihbEtRU9OGm7PVWSBQlKUAAUaFPkVobpoYfSn6ElKY+y5iilQTIoyoECDIr8iVBctjL4UPVlppD6jCRSUohQo0KDIrwjVRQujO0U/Vhptz1UcgaJSlAMFGhT5FaG6aGF0pehHSw72XEUQKCxFSVCgQZFfEaqLFoY9RT9ectNnaIHiUpQFBRoU+RWhumhh2FL04iWXbfeccAJFpigNCjQo8itCddHCaKfoQ0wT7LkKJVBsivKgQIMivyJUFy2MZoo+1DRNnwEECk9RIhRoUORXhOqihVFP0YOcbPYc+YwjvwLFpygTCjQo8itCddHCMFPEywlgz5VXgXpIUSoeBVoiXKB/98P95fIrb2VffP7mcvn899qvQciviDFFu5fgrSfdzClFvJ0g9lz5E6iPFOVCgf7++WXKi8kX17LXrzdfo5BfEcOLdm/vQkIEhc4nRbyeUPr0JFAvKUrGo0B/kiFdoJeW3/zb6/X1/eW31uu7+8vNTPT68uR79dcw5FfE4KLN9Jkq1Gd/bMwlRbiecPZc+RConxRlo16g98+/l2lugQAAIABJREFUcCP591oyBb1WzD1fr7+GIb8ihhZt5c/wBp1HinA/Ie25ggvUU4rSUS/Qgrv7L66PLmbTzbv7L9wwXzs1aEV+RQwsWtOfwQ06hxSxdlrB9YkVqK8U/bSLhALNSWaaRxef+yh5ff/8cx+Zr7N3PJ5ySBJOnTM5Fbs70rgMxrbtjv4MV2JnvVvkSjs8NAQa5kOnCfTu/saTxeZ8Ik/zNQXapO5PGrQO2FC0pyJmKtC76TGkfoEikL9NMmyzqb4FH3obXnaK6eYxbvsYeuDIZHoXfSfJTfi5bMJfT4+4U6BrCnQquZxAArXZE6PPyQINkCUFOg+BHn24PPmt9EXvPlAE8iuCAp1CKSeEQH3aczVNoGHSpEBnIdCji8vnf5y/4lF4CtQdQ07TBerXnit3gYbLkwKdg0A3/vxmoUieB8rTmFypy2mqQL3r002gYSOlQOcgUNOQvBKJAnWjKadJAg1gz9VogUYIlQKdgUDv55fCL5fJpjqvheeVSA605TRBoEHsuRon0DixUqAzEOitpSlQ3o2J18KPxiYnZ4GG0ucIgUYLlgKdgUDDIr8ieDemkdjl5CbQMNvuOcO6GDNaCpQCbSC/Ing/0FF0yclBoEHtuRok0MjhUqAUaAP5FaG6aMfSLafRAg2tz+0CjR2u8lqkQG3IrwjVRTuOPjmNE6jNng9fOHt2VCNj6e1i7GxTVNciBWpDfkW4FW3YjXkRKfbLaYRA7fZM8WrQ7i7GjraAAqVAG8ivCJeiDX04SUCK2+Q0WKDd9qwMejZhaIODsXcxdrAmygXaTeOTKVBBOBRt8BOaoqe4XU4DBdqvz8ygZ89mr9AKtXQxdq4NKFAKtIH8ihhftOFPqY+c4hA5DRGo/bjR2YZAz5oyRdLsYtxQbSgX6E86oEAlM7poI1zUGTPFgXLaLtCOo+51f1648FJ9Ogqk1sWIiXZDgVKgDeRXBAXax2A5bRNo50lLDYGePt3YoMdRdTFanFugQCnQBvIrYmzRxrixXawUR8ipV6D2bfeM0AKNFOUgKFAKtIH8iqBAOxgnp26B9tlz1RTo6bM1gUINelm0PBMoUAq0gfyKoECtjJVTl0C36DOYQOOkOBIKlAJtIL8iKNA24/1kF6jNnq3rNWsGrW/BowQaJ8XxUKAUaAP5FUGBNnFRlEWgg+y58i/QSCm6QIFSoA3kVwSPwtdxs1RLoAPtmWAa9KW6PycLNFaKblCgFGgD+RVBgZq4iqoh0BH6XK1qp843T6ufQrQUXaFAKdAG8iuCVyJVuLvKFOg4eyYYF2/CBBovRXcoUAq0gfyK4LXwBe6yMgU62p4p1e1DziL8GTHFKVCgFGgD+RXBuzGluKoqJxfo+Mlnm8nXwkdMcSIUKAXaQH5F8H6g68n6zAWK0Odq4t2YYqY4GQqUAm0gvyJUF22Gi6gabASKsWeK6/1Ao6YIQHUtUqA25FeE6qJNcLVcDdDkcwpxU4SguhYpUBvyK0J10e6MPiOnCGI+tehhFxYFakN+RcynaD0AkVdse0ZPEcZcatHLQVQK1Ib8iphL0XoAYa/Yk8/4KQKZSS36OY2PArUhvyJmUrR4APaakT19pQhlHrXo6UISPhPJhvyKmEfRwgHoK7I+JaQIZha16OtSZgrUhvyKmEXRohucri+bPQPqU0SKcGZRi/4EWm2xD3clBRqbWRQttrnJ+oprT9fFlr+i51CLpy5c8GNQCtSG/IqYQ9FCuzhZYDZ7Dn0u/FSmLLj8FT2HWqRAgyK/IuZQtLguTleYffIZQKCTl13+ip5DLVKgQZFfEXMoWlQXJ0usc9Pdt0ARSy9/Rc+hFinQoMiviDkULaaLky3Ws+PTq0AhS89axECBBkV+RcyhaAFdnK6x3uNG/gQ6fdEL5K/oWdQij8KHRH5FzKJopzYwWWPbDrt7EigivBL5K3oWtUiBhkR+RcyiaCf99mSNDThpyYdAQeGVyF/R86hFb1ciUaBt5FfEPIrWnckeG6BPDwKFZVchf0XPpBY9XwtPgRrIr4iZFK0jUz1ms6ftlHmsQIHRGchf0XOpRb93Y6JADeRXxFyK1oWJHhtqzxVSoNDgashf0fOpRZ/3A6VADeRXxHyKdiwTTTbcniuYQMG51ZG/one3FgdAgdqQXxG7WrQTVTZKnxiBwmNrIH9F72otDoICtSG/InayaCeqbKQ9VwCB+oitgfwVvZO1OBQK1Ib8itjBop3ostH2XE0VqJ/Umshf0TtYi8OhQG3Ir4idK9opJlu5PuFogkB9hdZC/oreuVocAwVqQ35F7FjROnssZfy2e46rQP1l1kb+it6xWhwHBWpDfkXsVNG6WSzH2Z4rR4H6jMyC/BW9U7U4FgrUhvyK2KGidXBYxRR9OgjUb2BW5K/oHarF8ZiPQKJAC+RXxM4U7UiD1bDZc9QzOsYJ1HdeduSv6J2pRRcoUBvyK2JHinacMGtMtudqlED9x9WB/BW9I7XoBjfhbciviJ0o2pG6MwHYczVcoCHS6kL+it6JWnSFArUhvyLmX7TjdVeB0edAgQZKqwv5K3r+tTgBCtSG/IqYe9G66C4HZc/VEIEGC6sT+St67rU4CQrUhvyKmHXROuouBWfP1VaBhgyrE/kreta1OBUK1Ib8iphx0br7DqzPfoGGzaob+St6xrU4nV0V6CGRyWV3bNvuE5rrIXZIRDqlZAyBhvnQQAKdhvw/qTP9q+8+WQTu+Uw5m2CdgYYPqhf5K3qmtYhhV2eg05BfEbMsWnfd4fWZPt3hjTeE23PNWsRAgQZFfkXMsGih9pykz9XZ/Oli3/3uWdn2XLMWMVCgQZFfEXMrWnfZwe1Z+XMj0AulQaPFtAX5K3putQiFArUhvyLmVbRQfU60p+HPRKCZQSOmtA35K3petQiGArUhvyLmVLSy9NkWaNSQtiJ/Rc+pFuFQoDbkV8RsinaC6LzY0/RnKtALe5Fj2oL8FT2bWvQBBWpDfkXMpGiR+oTYsy7Qc+co0OnMpBb9QIHakF8RcyjaKU9s86ZPChTOHGqRAg2K/IqQX7SrlbtAPeqTAoUjvxYp0MDIrwjhRZuaylGgnnZ9llCgYITXYgoFGhT5FSG6aHNTuQjUz3F3g0339moC3Yud1hYkr+gM0bWY41GgfKRHG/kVIbdoK1eNF6hvfWY9pECxyK3FCgo0KPIrQmjR1nQ1UqAWe0L1WfVyzxDoXrSsBiJzRZsIrcUa3IQPivyKEFm0DWONEajNnkh91ju6Vwp0L0pQY5C4ouuIrMUGFGhQ5FeEwKJtSWu4QIPaM2EvU+ipU+FjGou8Fd1EYC22oECDIr8ipBWtzVtDBepXnx0d3kuQlqIN+V1UnSIFakN+RcgqWru6Bgk0ij0LZKVoR34XVadIgdqQXxGCirbTXgMEGtOea1EpdiK/i6pTpEBtyK8IMUXbI7BtAvU5+RzWeTEp9iC/i6pTpEBtyK8IGUXbL7F+gXrU5+D+y0ixH/ldVJ0iBWpDfkVIKNptHusTqAB7ro0U00NK+IQQCFjRW5BQi9ugQIMivyKiF+0AlXUK1N/kc+RC5CnmJzXJVGjsFb2d6LU4AAo0KPIrIm7RDrNZh0C96XP8cmQpVpd27oFzQsBaRECBBkV+RcQs2qFCswpUyuQzJU2x8qdIg7IWEVCgQZFfEfGKdrjS2gIVNPlMSVI0/SnRoKxFBBRoUORXRKyiHWO1hkDF7PmsoEARUKAUaAP5FRGnaMd5rSZQaZPPlE2KdX8KNChrEQEFGhT5FRGjaMeqrRKozZ4QfU5cIgoUAQVKgTaQXxHhi3a83S7LtueaAsVAgVKgDeRXROCidRLc5S59yrDnmgLFQIFSoA3kV0TIonV13GVv+kQtGQWKgAKlQBvIr4hgRTtBc8LtueZReAzKBcpnIrWRXxFBinaS58Tbc02BYqBAKdAG8isiQNHK0yd8EXklEgLlAuUmfBv5FeG9aMH2nK5PHwvJa+ERUKAUaAP5FeG3aKXZ09dy8m5MCChQCrSB/IrwWbRa9GmkyPuBToACpUAbyK8Ib0WLtqdgfSof+jBUp0iB2pBfEZ6KVpM918qHPgzVKVKgNuRXhI+inWI6mz2HPhc+lj6VD30YqlOkQG3Irwh80aL1OfC58L7sOWivpuqhD0N1ihSoDfkVAS5avD1XkwQ6dXkGHldXPfRhqE6RArUhvyKQRTvFnn1nzLsKdPoSDT2zU/XQh6E6RQrUhvyKwBWtL306ChSxSIOvLVI99GGoTpECtSG/IlBFC7Zn7bD7aIFiFmnE1e2qhz4M1SlSoDbkVwSkaH3ac7xAAQuUQYGGRXWKFKgN+RUBKFrP+hwpUEAmOSPu8Kl66MNQnSIFakN+RRweTrv6EG1P2ynzwwWKy2VNgQZHdYoUqA35FXHq1JT7XwSw5wiBYpMJI9BwF8/Lr0UKlAJtIL4i9s6dc78DG1ifnW8eJFB4NCEEGvL2TeJrkQKlQJtIr4i9C6VAxxp0gj3H3mppu0A9heNboEFvICq9FilQCrSF8IrYDOBKoKMGcTh7bheor3S8H4UPewt74bW4pkAp0BbCK8JRoBPs6fSIjj6BekzHt0ADP0RJeC2u1Qu0xZoClV0RyQg2BDpsDE+xp+MTjjoF6jkfz1ciUaANKFAKtIHsihgvULQ9h93ns0Og/gPyei186AfJy67FBOUC/UkdCnQtvWhHCjSOPTsEGiQgr3djokCbUKCzEei15z7KXnz+5nL5/Pfar0HIrogRAp0kz6lPOGoLNFhEHu8HSoE2oUDnItDry1yg15Yprzdfo5BdEYMFirfnqGd0NAQaMKGhUKAIKNB5CPTod5a5QO/uL99KdHryvfprGMIrYthR+Lj2bAg0ZDzDoUARUKCzEOjdN5fPv5kJ9Fox93y9/hqG8IoYINBJ9gQ9nLgUaOB4hsOj8Ago0FkI9NLJX/s7F1OBHl3Mppt391+4Yb4e2WAP0iti25VIEvRZCDR0NmOgQBFQoLMQ6N+6sTFnLtBsInr//HMfma+z9z2ecrjbnDpXcKr1s8uTsNnTvbUI0finCt8WP9FArrTDQ4tA/X6os0Arc94/n802ky/N14oEengqG8WnmgN4mj1t+qQ9W/T9+SIq2GGBIpC/TWK9H+i0LXfXC446mEeKbr/HuzGZcBN+FpvwawrUoF20Huzprs+sj8FTGQvvB4qAAp2ZQPv3gSKQXxH1NKfKE2vP4rjR3FKUifwuqk5xngLVfhS+nqYsfRp9DB/LSFQPfRiqU5yjQNWfB7o20/RhT2d91vsYNBGXjWrVQx+G6hRnKVDtVyKtyzRF2bN5ymc9Rb97Dd0O66ge+jBUpzhLgSq/Fj4hTdOHPt1ba/fReO35uLXjQzZUD30YqlOcp0B1340p4fBwqj197fk0+pj8L5t4en6KkOtDNlQPfRiqU5yVQIMhviJWl4c/dN2/PTsu1zwsJ55fesLrtY/OF1eqHvowVKdIgdqQXRGJsqYJNIA910mKudme2NvzalAKNCqqU6RAbQiuiNxaEwQaYvKZcliIbSNQw6B76EjcbzCneujDUJ2i5ZlII6BAg2J4y1mg3vd8Vpwy/OnToBRoXFSnSIHakFgRdXU5CjTU5DOFAkUgv4uqU2xtwo+AAg1GS14uAg04+UzYO1cTaGXQPXA4FGhcVKdIgdqQVRE2f40XKFKfg7pNgUKQ30XVKVKgNgRVRIfCMoGeTXDV50BZtj9jYM+DCZRH4eOiOkUK1IaUiujWWiLQs2dTYWxX6ITJZ/szBne+FGhjJ+gePCYKNCqqU6RAbYioiF6xbQR6tlRGr0Enbbo3P2NM/8MJlFciRUV1ihSojfgVsc1sly+fNaTRbdBpez4bnzFyGU6Vv/uEX3/yWvioqE6RArURtyKGqO3yG7XNVrtBbfYcc+DobO0z9sYuRyVQ41qk0a0Mg3djiofqFClQGzErYpjbtgt0qj2nC/TQ2LJ+4ksughsD7wcaC9UpUqA24lVEj81qR8Pf+G5Nbi2DIk5aqvtzvEEPa1vW4Z4iNBzVQx+G6hQpUBuRKqJPZo2j4f0CRegTIdCgj690QPXQh6E6RQrURpSKGOays1sFirEnRqAhH1/pgOqhD0N1ihSojfAVMVxlZ/sFirInSqBhGalr1UMfhuoUKVAbgStinMnO9ggUqM/VhEskM4KPq9E7DFQPfRiqU6RAbYSsiNFTwdSVtqPwsG33VJ/rCVf4ZIQeV+NPBlU99GGoTpECtRGsIga5rLkpfdYmULg913MTqMPlSKqHPgzVKVKgNoJUxGCdWQVavxLJhz7X7pdIZoQdVy62Vz30YahOkQK14b8ixgjNLtDq2zZ7gu5UN+lpmhQoAvldVJ0iBWrDc0WMdFqHQLNzQ6H2bF/tPuVEzqDjyumIl+qhD0N1ihSoDZ8VMd5qXQLd/MSvPVPcT+SkQBHI76LqFPlMJBve4nYzm+0ofCLQAPqcAgWKQH4XVadIgdrwE7ez26wCFW7PNQWKQX4XVafosAm/8WbVHQp0IM5uaxo0O2Veoj2bG/sUKAL5XVSdIgVqAx33JHvWDdp1yrwAfTYPN/EoPAL5XVSdIgVqAxr3ZHumBq3uxiRz291ywhMFikB+F1WnSIHawMUNsWeu0OR+oFB7And92k6555VICOR3UXWKFKgNUNxujuxBqj7t07/Q44rXwsdBdYoUqA1E3KMFue0pxTZ7ytCnEIHybkxxUJ0iBWpjatwdgjyd0CXI/qcUT7CnVduQmErsh8AjjCveDzQCqlOkQG1MirvLY4k7zyYWtRq09ynFE+ae1nktKqcCMQIdieqhD0N1ihSoDfe4u0WW6TNVqMWglnPle/WZXco5wJ+WNoFB5VCg/pDfRdUpUqA2HOPuE1nlT6tBOwXaMfkcKND2vBYbVA4F6g/5XVSdIgVqwyXufpO9dNbkpX5/Vga12NO8mcgYf6a/B08qgwL1h/wuqk6RArUxOu6tJjtdE2hrCmoXqFWf2U9dBLrnIamc7qPwfCrnROR3UXWKFKiNcXEPMFl9AtqegloEatt2r346SKBTH6s5nC6B8rnwk5HfRdUpUqA2RsQ9ZCI4XqA99swMKkygHVciTbqhfQBUD30YqlOkQG0MjHuYPMcLdIs+JQrUei38tEcqBUD10IehOkUK1MaQuIfbc4BADdfZ7FnXp0iBWrbWT4X7cEdUD30YqlOkQG1sjXuUPVfbDyIVrrPa07aLNHmo3LYr55u/9sSX/B7PaR4vokARyO+i6hQpUBv9cY+1Z8KW05gy2dnt2TZhItA3tlw53/q9J554ojFD9MzeuYDzXzdUD30YqlOkQG30xO1iz9X2E+m3PCCudULnG981vujCPLTzxN7eEwNEBjzriAKFIL+LqlPkM5FsdMXtaM+GQW3+7LOnRaBnv/td46sOfa6NQzuVP/tMBj3riAKFIL+LqlOkQG1YTwGfYM/MoN03E+m3Z9OgG39eMARqNWjR6b22P7tVhj3riAKFIL+LqlPkc+FttE8Bn2jP1IFdt7Pbrs9V464g2wRqLEq2HPkO0H6Vgc86okAhyO+i6hQpUBv1U8AB8iwU2j5uvmXb3fzlzJapP2sCbRi0uTCbefSXnhjgsuEPFRq4o5RH4RHI76LqFClQG7VTwPtPFZrEYHvmCs392ydQ6/IMeubvUIEO3lFKgSKQ30XVKVKgNv6+J8xtXl8GHadPg26BdizPEIEOfbD68B2lvBIJgfwuqk6RAm2zt/d4so16+rRPgdrsOfgu8x0C7V4inEBHSJHXwiOQ30XVKVKgLfYuPHFqLztg7sugU+zZKdDeRUIJdMzT19uH4qSheujDUJ0iBdpkM+QLgRYGBQt0mj0zg7aOwm9dqG3e8yJQ3g90MvK7qDrFXRXooSunzp079/ipU29k7H034Y3LQGz6HNvGG981eePyoKWqOLX9LVPeRMiuU0pmmkAdPjSQQJ1JpljlDDSfguJmoNMnn/kU1LwSaehibZk3DplcDj3SlCJ/YqJ67gRDdYq7OgN1JTvtvBRoZlCUQEH2TKiuhd8bsWC9v0CBikR+F1WnSIHWyQzxeE2gGH+iJp8Zxd2Yhu9f3H48Z/QslQINgPwuqk6RAq3jS6BYfa6y+4GOPDyz9XjO2FkqBRoA+V1UnSIFWiczxLknDIEC/Am2ZypQL0s/apY66Ci8aFQPfRiqU6RA6+QCvXC6FOhkf6Innym+inbbLJUCDY38LqpOkQJtsJcJ9EJ28znLvZMi6LN1ExKHokWdjznqSiTpqB76MFSnSIE2KASaKPT0acuzN6bqc3QbZ5sP70i6ObhoM3ECrwgacS389A/zjOqhD0N1ihRok71CoJMPH2G23Ws3Al0Vlxwdnho0o8zF+aUBd6MfHtBQGcsfV6qHPgzVKVKgLfZKgU7xp4s9bfcLrd+Kvrhic+/UuSESs9yPfstvDEto2O4A+eNK9dCHoTpFCrTNXnYv9Sm7P930eaH9sfWHIe0VPbxw7twAH1b+BBt0GPLHleqhD0N1itOeieT69KT0k30tEoD0SiSoPbdvuzc31XsEmsyRz233YbG3MhVoadCeXwAjf1ypHvowVKdIgdo4dH+Mh5s9W5vqVn/m9kv30p67sFWI5gQ0xhRU/rhSPfRhqE5xyia8+8Z++sm+FgmAs0Cdjxu1Hvw+XaD1CWiEKaj8caV66MNQnSIFasNRoBMOu48QaHai1Tnze9ajOhToVlQPfRiqU6RAbQwSaOOY+aSTlpqiPNvx/b21RaAd5xVRoFtRPfRhqE6RArVhFWhdmI1j5lPsOVGgX6r9tIIC3YrqoQ9DdYoUqA2LQFNhnj790ktnG2Y7O12f3QK1XXveEKjx+NC6G8tfrR9F2rMsr68UpaN66MNQnSIFaqMt0Eyf5eXxpvBs2+5jz4KyC3RtvXlHXaBP7D3RfEMBT2PahuqhD0N1ihSojZZAU39WN2g6m14of7rLnpkDxyjUJtCsK5abd9SOwpsT0N4paPAJKIc+BPldVJ0iBWqjKVDTn4lBfzH74nS3PqtppItBzxpP2WzfvMMUaH0C2mPQ8P7k0Icgv4uqU6RAbVgEWvnz7Ol/8PRLm39s9ny444T4sQI1O9M+yG5ciVSfgHYdR7rwxJeabQRA/rhSPfRhqE6RArXREGh9Anr2pV88/ZLdnslbi437CQbda3SndZpndS38ly7U2Wv+ZiHOCM9nlz+uVA99GKpTpEBttAVq+vP0L3bYc8NL+cb9+Ochn+30p4XybkxbH1IUQZwF8seV6qEPQ3WKFKiNfoF263P1krGjdLRBxzxns7gf6KinvAVG/rhSPfRhqE6RArXRI1DrcaPyjeae0rEC3fz68NlimeaYhxQFRv64Uj30YahOkQK10SlQiz1Pm1euGwId/0TkUT2kQAGoHvowVKdIgdpoH4U/3aHP2nM7Jwl0ZA/LNEc85S0w8seV6qEPQ3WKFKgN22lM1m339Mqk9kS1NOhggY7uYZXm8Ke8BUb+uFI99GGoTpECtdG6EqnLnskxJVOzjSnoUH869NBIE/jITSjyx5XqoQ9DdYoUqI2GQG36PJ2fr2Q8+NhRoG49rKUZ8VylHuSPK9VDH4bqFClQG6ZAbfZ8OJnxZWfMG45MT0Myj8MP8adrDzUXLQymiEB1inwmko1SoFZ7vmQctmk/AK4y6Es2YSLsuVZetDCYIgLVKVKgNnKB2vd8dj1AszRoe+MebM+18qKFwRQRqE6x3ITfOK76ECOS4d/cmefC5wK16jM3pf2OdYVYWxv3aH0qL1oYTBGB6hQpUBuH664dn2dLhZ613PBz8K2YpvdQc9HCYIoIVKdIgdo4tNtzuxiH3QwU0UPNRQuDKSJQnSIFaqM1Ax08tezYuAfrU3nRwmCKCFSnSIHaaAi066ntHQq1bdxj9am8aGEwRQSqU6RAbZgCrW+ZbxdoL7geai5aGEwRgeoUKVAbh+uVoc/Ohw5H06fyooXBFBGoTpECtVEINBcfRqDYHmouWhhMEYHqFClQG8l5oA9X6kMIFN1DzUULgykiUJ0iBWrD8lC5aQLF91Bz0cJgighUp0iB2gAL1EcPNRctDKaIQHWKFKgNyw2V3f3pp4eaixYGU0SgOkUK1AZQoL56qLloYTBFBKpTpEBttO5IP/hKpDD6VF60MJgiAtUpUqA2WgIdeJF7KH0qL1oYTBGB6hQpUBttgQ65yD2cPpUXLQymiEB1ihSoDYtAt17kHlKfyosWBlNEoDpFCtSGVaAjqDXm5YlvqosWBlNEoDpFCtTGNIHWmvL0zGHVRQuDKSJQnaL52CIKtGCKQOst7ZUHn/awPdRctDCYIgLVKVKgNtwF2mhozzj9aQ/aQ81FC4MpIlCdIjfhbbgKtNmO6U+sQVUXLQymiEB1ihSoDTeBttuhQGXDFBGoTnEHBPr5m8vl899DtZbiIlBLM3V/Qg2qumhhMEUEqlOcv0CvLVNeBzWXMl6g1mYoUOEwRQSqU5y9QO/uL99ar68vT76HaS9lrEA7mqFAhcMUEahOcfYCvZbNPa9Bp6DjBNrZDAUqHKaIQHWKcxfo0cVs6nl3/4UbkAZTxgi0pxkKVDhMEYHqFOcv0Oc+Sv69fz77d71+POVwIpcH0t/KqXMmp6Z2ihAiglxph4eGQMN8KFig989nM89CpEEFurUVCpSQXWSHBYpg2Cb8gIZ4JZJomCIC1SnOfRM+nkCHtcRr4SXDFBGoTnHuAm3vA0WwXaCDm+LdmATDFBGoTnH+Ao1yFH5MY7wfqFiYIgLVKc5doFHOAwV+kiuqixYGU0SgOsXZCzT8lUjAz3FHddHCYIoIVKc4e4GGvhYe+TETUF20MJgiAtUpzl+gQe/GBP2UKaguWhhMEYHqFHdAoB7oEGjsbhmoLloYTBGB6hQpUBtWgcbuVA3VRQuDKSJQnSKfiWTDItDYXWqgumiAi9w4AAAJVklEQVRhMEUEqlOkQG20BBq7Qy1UFy0MpohAdYpW11Gga9H2XCsvWhhMEYHqFClQG6ZAY/fFjuqihcEUEahOkQK1UQk0dk+6UF20MJgiAtUpUqA2CoHG7kc3qosWBlNEoDpFCtRGJtDYvehDddHCYIoIVKdIgdpIBBq7D/2oLloYTBGB6hQpUBvyK0J10cJgighUp0iB2pBfEaqLFgZTRKA6RQrUhvyKUF20MJgiAtUpUqA25FeE6qKFwRQRqE6RArUhvyJUFy0MpohAdYoUqA35FaG6aGEwRQSqU6RAbcivCNVFC4MpIlCdIgVqQ35FqC5aGEwRgeoUKVAb8itCddHCYIoIVKdIgdqQXxGqixYGU0SgOkUK1Ib8ilBdtDCYIgLVKVKgNuRXhOqihcEUEahOkQK1Ib8iVBctDKaIQHWKFKgN+RWhumhhMEUEqlOkQG3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dB58vjjsXuwCzBFBKpTtC+89bvgb1KgU1BdtDCYIgLVKVKg80R10cJgighUp0iBzhPVRQuDKSJQnSIFOk9UFy0MpohAdYoU6DxRXbQwmCIC1SlSoIQQMjsoUEIIcYQCJYQQRyhQQghxhAIlhBBHKFBCCHGEAiWEEEcoUEIIcYQCdeDob+4vl3/2x9kXn7+5XD7/vbgdmief/6Xl8uSv3cheM0VH/k+1tdhe2uQ7/9gvL5dfecv45q1lwcn3qu9e/+PFd5/7qPHOzdvMpq+lb0i+s7S0TIGO5+hiFvS3ki+uZa9fj92p+ZEn98KNNVN051KWXDqudaXYXtprpSqXL9q+awjUeGsl0P+5eJvZ9PX0Dde6WqZAx3Nr+fyP10e/kwZ7dz+p3eu1P25kCHf3T26S+/3zyd8hpujKtWWS4uf7SXK6UmwvbfKdS8t/dvOd6/vZ7Cbl0sn3LjUjKX/5P7tYvnMzonOZGk3n39x8519ZfvN/XZ78K42WuQk/nqOL2epI18q17M/UNS1/9nFcyirxVvInnSk6cpSP/7v76lJsL+3m5f3zL9xIvnOtmigeXXzudy9Ws8zGL/9z5a/ffXP5h3OBVk1vvvn8m5tvXlv+S5uWk+/UW/6IAnUm9Wgh07v7L9yI3aF5kZR68ZopunL/fDbkjy6+cENXiu2lNb+T/kHJuH/+xc1/Xb+8LLO6dPLf+ov/aJqm0dB/fvLX/s5Gk8Z3/u9ayzyI5MzRh8mfoqP8b1tRyGQomxI/+mv5QSSm6ErxZ+goHeWaUmwvrfkdY156a/nN/365/Id+qTxeabz1//2Xl3+h+N7funFr+Uf/4B9bZsrMG/qvbzSj/S9qLX+4T4E6sfnTtfzzN+oFHLtP8+LW8s+dLw4iMUVXqqnRcx/pSrG9tMZ3/sf9KgLjcFE52yze+v8s/9B/UzVZvPP5v2g2nfy/avoP/fFGyxSoE3d/9VeXy29w6LtzazP7/F5y+GPzF50pOnOtSJECNS1nHulZfuOvLr/xX+0v/4X9cvKYv/Xo4tKM6tLyj26+3GT5S50C/U+X9ZZ/zE14Z44ubbbhdRUtklvLao8VU3QmP6UuOdKhK8Uegf4n+VldNdLdl8UUNH/r3f0/XIsqa6vcMdoW6P/1y8t/tdEuBepMsq9F134nJMXOf31777AkF3Uku+2Sg0iaUuzcB3r0Pyz/4F+wvr86GJ+/9drylywCLeelWdNVgR59uFy2oqVAnTmqH55TcOQTSV2gTHEayVFnXSl2HYVPpuT/hGX5GwLN3voP/3ItqlKgZtNlgW6+/4//sVa0FOhoir95ab66zr0DUp3ByBQncKm4Hu51ngeavNyU1T9TW/7NaP2fkgF7a/nC9eooUvpb98//EfOt98//I8kpn5t3/hGz6dSqm5eblr/5v9Tfn7ybAh3PpeRKpOzwh7KrP5Dcyq+h4ZVIU7i1fE7pVXH2K5GuLf/5xvJvRutfXT7/X+4v/3XjIqL0l2/Vr47fvDPZJXp9f/lvm02nAt28/19bvn69+f7neRDJheJa+Bd5FfcUPjSuLWaKjuS1mA1sXSkaS3v/fBqAccZSdnZc8t37b5bfa781j6r+ztfrTTeuhW+0TIE6kN6Nqbgvi6474CC5/meY4mSOPtzU4jeU340pt+L683+zrbksoWXrrYn9/sW8pfyb/9+/UbzNbDo7cPR/dLRMgRJCiCMUKCGEOEKBEkKIIxQoIYQ4QoESQogjFCghhDhCgRJCiCMUKCGEOEKBEkKIIxQoIYQ4QoESQogjFCiZFw/eXiweu5p/cXOx4bjtR7W3EeIJCpTMi5oZDxKBPvQjy48oUBICCpTMC9OM915OBLo4Y/kRBUpCQIGSeWGaMd2Cr7bhKVASGgqUzAvTjJst+If+ZLUNT4GS0FCgZF4YZky24I/frLbhKVASGgqUzAvDjKk7E4vmX1OgJDQUKJkXhhkP0q33zf+Pfaf5IwqUBIECJfOiMmO6BZ/NQ58tf2RCgRLfUKBkXlQCzfd+VtvwFCgJDQVK5kUl0IP8+Hu5DU+BktBQoGRelAItZ57lNjwFSkJDgZJ5UQr0punKdCrKg0gkNBQomReFGRvTzTNrCpSEhwIl86Iw4+0TNYEeX1OgJDwUKJkXhRmvlGcvpXtDk214CpSEhgIl8yI3Y/JPfv58dle7MxQoCQ8FSuZFbsZkC752X+XjFCgJDwVK5kVuxivmreiTbfjNdJQCJaGhQMm8yMyYHoM/U37zIN0hSoGS0FCghBDiCAVKCCGOUKCEEOIIBUoIIY5QoIQQ4ggFSgghjlCghBDiCAVKCCGOUKCEEOIIBUoIIY5QoIQQ4ggFSgghjlCghBDiCAVKCCGOUKCEEOIIBUoIIY5QoIQQ4ggFSgghjvz/5zcicWPgawsAAAAASUVORK5CYII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data:image/png;base64,iVBORw0KGgoAAAANSUhEUgAABUAAAAPACAMAAADDuCPrAAACeVBMVEUAAAAAADoAAGYAAP8AOjoAOmYAOpAAZmYAZrYAnnMfHx8hISEzMzM3Nzc6AAA6ADo6AGY6OgA6Ojo6OmY6OpA6Zjo6ZmY6ZpA6ZrY6kLY6kNtERERJSUlNTU1NTVNNTVlNTV5NTW5NTW9NTYNNTY5NU01NWU1NWVlNXl5NaW5NaatNbm5Nbo5NbqtNjshRUVFVVVVZTU1cXFxeTU1eWU1eXl5jTU1kTU1mAABmADpmOgBmOjpmOmZmZgBmZjpmZmZmZpBmZrZmkJBmkLZmkNtmtrZmtttmtv9pbmNpeXlpf2lpjoNpjp1uTU1ubk1ubm5ubo5ujqtujshuouRuq6tuq7Vuq8huq+RvTU1wcHB0dHR5eU15yOR5yP+DTU2DjmmDoo6NjY2OTU2OWU2OY02Obk2Obm6Oq6KOq8iOtauOyOSOyP+QOgCQOjqQZgCQZjqQZmaQZpCQZraQkGaQkJCQkLaQtraQttuQtv+Q27aQ29uQ2/+SkpKZmZmdY02dtY6ig02raU2rbk2rjm6ryOSr5OSr5P+1jk21q261tY61tau15OS1//+2ZgC2Zjq2ZpC2kDq2kGa2kJC2tpC2tra2ttu225C229u22/+2/9u2///IeVnIjk3IjmTIjm7Iq27Iq47I5KvI5P/I/8jI/+TI///KysrNjlnNq27NtY7VXgDW1tbbkDrbkGbbtmbbtpDbtrbb25Db27bb29vb2//b/9vb///kom7kq27kq47kyIPkyI7kyKvk5Kvk5OTk5P/k/+Tk///r6+v/tmb/yIP/yI7/25D/27b/29v/5Kv/5Mj/5OT//7X//7b//8j//83//9v//+T////lHVDNAAAACXBIWXMAAB2HAAAdhwGP5fFlAAAgAElEQVR4nO29i78dV5qeteUbgrYV2h7GHg+boOBAoH3RnIkS407oIe5Y3E4m3YQYCxKQwGFwm3HDEAx0iwSlMddjuicztNMIT2jGAnqrbcZuhEAmiY6QZE2Q0Nl/Ebvuq6pW1a5a9a61vtrf+/z8s/Y5Z5+1V731reesui/WhBBCnFjE7gAhhMwVCpQQQhyhQAkhxBEKlBBCHKFACSHEEQqUEEIcoUAJIcQRCpQQQhyhQAkhxBEKlBBCHKFACSHEEQqUEEIcoUAJIcQRjQJ98PZisXjsauxuEELmThCBfvGDJzfKWjz1Kkpat09smjvj+u6bmy8f+hGoKyk//Q/HvDv5/GPfKb88SLJZHC+/Tv1+3PzpUNnbfjP93uLZ4pv3Xk4/PP0n58mnf2i0cefb6bp68tWfmY2WrV5ZZP2pLwN8BRMyDwII9ME75Vg99nVMk9MEelDz13TuvDK8Lwl1+eQuq4yOFWj6aVXrVzIbmgLd8IyxKCVPf5B9L40v72/52lwGDyuYkHngX6DpmCvBbDlPEmjy5SjhbeGnY9urC/RmnkzZBFig2Qw3n4KmUWxs2hBo8Us3a+uq6GMx6yxmo8/Wl8HHCiZkHngXaH14mZuqUxt1leAVY4s2Sl/qAj1oBoMWaCHN8sPOrFsCzbrTXFd5JyttViq92flLkBVMyDzwLdBs8B17bTPo7rxTn2lNYJJAwUwUaPLrx/6phbGVjRZosdmef3L6KhVo+mfkwccnCj1mVj2W7P384gfpd/M+FRvu2RvO1JbBzwomZB74Fmg6ZB/N3VCN5InskECTTB77vROLaloMF2h+4Cj/eSrFSqD5AiRvTFfPQ/mezzsvL6q3HGQzz4Nq/ZXL4GcFEzIPPAs0HbKlLKoBnHyRHrl9pDhUkQ7SM3f+nc3/n/qg/sWGT76avPeZ4siwKa1P3/lyMmyfLBtKpkLJtx4pDiTXFNf42KRLm/6l7T9lHo3OqX9w+91Xyk3XZ9fbel1QOwCTRPJs7cSqAQLtaLjrN4uJ583SiaZAiw8vPWuklq+sbOr5DxiT0mIZelYwIbuPZ4Gmo7Caktx85Ol381H/03LX2TOZHpLx/qdfzsdo7Yv1vfLYsDlpSpWYbUHWfvjg/eIb+TFhU6DNj02V+B+/XW+hpPnB7Xe3BNrT6zIFwzlJ3zZvvtJ0ap9AOxvu/M2DRXnuUvYdm0DL7Xvj94vYiiNdtW8kHe5ewYQowLNAbxpjrkYlnmJMH5RfP9v4wjzikY3VSokHRjv5B5nferb+7vbHmgJudbX1we13twTa02szlMKWB9lPbxvb8NsE2t1w529mmjMsbQr0Zh7GlUYA1XzVCLXoSrEMnSuYEA14Fqg5szLJBu0H6wffLzWQDtFjr2U/b31x7N31+uNShKUS0xfJXPLjsp3UA79wNduJl25OVgJtf2xxDMTsSUnrg23vNvS8pdfmwpsiO1O/OKph6ZZAuxvu/s3S87kQK4F+UR5EOmisq9rkMrd2+fNiGbpWMCEq8CzQ5qDMyaZK6eD+uHiHebpi69zFrI0rhRIqaX3xm1+tJrDJq0oN5azuds1/9Y+t9uG1L/Bsf7Dt3U2Bdve6wBBoeVGUMf3bItCehrt/s5i1FvsnbacxHSzq+y/rW+dXTP9Wy9CxggnRQRyBGgopNztrbzW/uFKO42TYp9+1HPkuBFo1/eDtp15ND/SU77Z8rKHNpkAsH2x7d0OgPb22LP3BwpzHHq+61i3QnoZ7fjPfiVlk1hTos5YDQOl7ajsEjC8pUELWsQRq7tgr5lE1fxlfZMepq5fllrsh0C/++lcLXbSmZca7LR9r7Da80hCI5YNt724ItKfXBY2T0KuDYdnv9gu0r+Ge36xf0d4QaHqwrSXQ2gy0OF2++DgKlJB1rH2gB8bQLLZia0dLjC8sk6X6aUzf/rKpC8tR65pAGx/bI9CuWVq/QHt6vTY+utoIzz+y2obvP4jU13Dfb1ovwE/tWdw3pG8faKnmIiDuAyVkHfoo/O0/8PP/wc8aA92cywwRaPJ7lbRuG3e/2CZQ28caE7ptAj2+tr57mEDNo1ONq3ia7xonULPhkQJtnATVdxS+drKB2Zx9BROihLDngRZjdMoMtCbQfMvyqb/8gXnrjLEz0FgCbV5Gbmg1gkB7zgPNruX8jUXVRsd5oE0JE7LbBL0S6V5xZlHXPlCbQA1pldSUmJzSU/1GU4PNd9v2gdoFavng4QK19bqgdFntJNaUZ9fbBNrX8DSBNq5EMm6DV+xAza/oNJvrWMGE6MD3tfDplCS/VPpBeZpP11F4m0Br88acQlqGB9pH4ddXHvmV366daNR1FN4uUMsHDxeordcFRTeak8mFca5U94n0PQ1PE2j9Wvjb5T1Gih8UN8F7ttacfQUTooOAd2P69JVyTpOdIdM+D9Qq0MYN3BPaAi0vU6xOvim/VSrO8rF9Am1/8AiBWnrdbNdyZ/qyS90C7Wl4okC77sZU3YQpnZWW9xBp3o3JWMGE6CD4/UCNSyrbVyJZBZptJb6WXOR+LD9EUTsslPzokxPF/C1r+pmr6ztvFx9XKa79sX0CbX+w7d25ix78bGuvC6yHzaqDNlsE2tPwRIE27qdcO1nVvJS1PtG3r2BCVBD6jvTFoH3f+F79UqJ164taC/VZ302z7Vx/B82mjTli62P7BNr+YNu7i0Ppz27tdUEun6bEih2I266F7254qkCbd6Q/U/5m/e7zZ3ruSM8NeKKJwM9Eeq38rvVuTHaBmk/qeTTdRVcpsTDisT9dnlVe3Y0pb3rb3Zg6Bdr6YOu7c4kf39rrglw+rVMo88PeW+/G1NnwZIHWnon0cx9Uby3fW+wO7Xom0mvtNgnZXQI+lfPYU+/WNkV/M72pZfn0xx6BJjfATMT3SPH8SEOJn2atXDUPruT3A609Fa28H2j9Y/sF2vxg+7vTu3M++erWXhdk8mlfe5+fRzTofqDWhqcLdJPdb2RP5fxT5n1a21c02Z7K2VjBhOw+Gp8LTwghEChQQghxhAIlhBBHKFBCCHGEAiWEEEcoUEIIcYQCJYQQRyhQQghxhAIlhBBHKFBCCHGEAiWEEEcoUEIIcYQCJYQQRyhQQghxhAIlhBBHKFBCCHGEAiWEEEco0FnB1UWIJDgi58RiwfVFiCA4IOdD9ty22L0ghJRwPM6G1J40KCGC4HCcC7k6OQklRA4cjPOg8iYNSogYgozFT99JHmM+5qnht08UDx2/ssgpnvmePIT9qeKh5euPv7xYHHvmZ/1t9L3LgQdvNx4ff7CoOG7r5fDGWm1n1KwZzaC2pWov+yfpu35oayDlQfoQ+UeeLtq5aTxgfjC3k4rKourI+k5SdI+8drX2S12f1NGGuSj1Bb338uYfh367smUYkFgEGIoP3i5W/uCC2/xK8d6DeuXczFs6U2va1nDVRt+7XLiy2CbQei/HNNZqO6OuzEgCtS5Va9nfz7941t7Ig/fLtz99NW92kkA7sv74RPb9xyqDGlU1ZMkaixJXoL3DgMTD/1BMyvbVzeTvwaakh1bclbI4771c+53NuHnsg/WdYiQcLI69tvlr/IrNOlUbfe9y4Mqis6GD7CeNXo5orKft6GxZqoPSZ89cTd61sA7u5I/Z08mU7tN3Crm5CvRMX6823Xj0g/WD75dTtrVZEcOWrGNR8gV167cj/cOAxMO/QKs62/zVPt7/3pxkepH/0u0Tj5kbYQfZoNsMw+PrahRtGm7Nd6o2+t41nnQG1SG5m/lQq/dyeGN9bcenf6nyZS9+uvn3Mdsem4NqzH9cTtenCNTeq/LjjRm9UVWtTnW0YVuUYiUHFWjvMCAR8S/QK1X5dWyfNtnUxdeK4rxZK5GNA4viTVoq2ztoFZLRRs+7xvPJK4vFkx2LUfyBaPRycGN9bcenf6lay25f1zfN2Vwu00kC7ejVzeoPcPGBZlW1+m5rw74o1SwgpEB7hwGJSFCBdu/Eb/zG8bI4r9Q2n8qCKUsoo61Gs43ud+W9euhHibuG7JLffO6x17rKtphdtXv5abrL/93+xnrbjk9X9hnFspfTfKtA61Om2yceeXc9UaAdvTpoz39tFZHR0YZ9UaopdEdrSTk9eP/E4tjXRy1QP8OGAQlPiE34xWujfiGpwLI4Dx76j5KjqfmR0FLGm5H4rPkbzTqqtdH5rnXR6PeHHmS69/IzV7v+7m/aLwZco5fFwYjGoG401te2ADqyzyiXvdjetW9dWlfBJIHae2Xpoq0icjqWzLoo5YJ29vvm4rHfO9F3GM2FQcOARMC/QJPjlWPOINoUxZmyONODneaR0KpyqqL+5ERTTbU2Ot+Vkxzg/IWr3T+vkSxIh+QOql0F9V5eSdt/8NMTTac0GutpWwD27MsfFt2+eSI58vLFr1vtYnXOJIHae5XMzB4k5649UvzttlVE1Xn7ktkWpVrQ7tYWyRGeBwfANTloGJAYBDgh5k6y9p8efMralaQmiuLcjJNjr26K+P2sdKqN8PJVeo7SL1ztaaPzXdWP8q3BgdtDdslVO8cavdwsw2v571n1UWusR6B33ln0nl/pGUv2JebhwduvpCP9UdsKt27XTxSorVdJ5G/XZv2tijDoXLL2opgLam8tKafjWR9wu0i3DwMSiRBnFGan/j3a3AVoJ9nUqoqzlFr299xSOff+ySdPlKcUWtvoelfxo2JMDD5Kb5fcFePU1Vovq53AtnIfLNCPf+6DcgTFoG/UXjGi/mm2/XrMtt/mim2S70eg6SlISeXlNmtWhEHnkrUXxVxQe2ubKppwdlYH24cBiUSYU7K/eP9Ea1JSXluRUsz90k0tS/VlduuonMbWd0cbHdvo5X652g4le+8yrJIzTnap99Jo1uaPoQK9/QfyUwr8H/q1L3vPqDVP9DnI9lfYTR9SoMX+6KTxrqpq/mZ9ydqLUjujyd5aWU4DTzlp0Fd36y3DgEQg1DUtD35wYtApjlc6zg3M9vZ0VU5967urDfs2+vg98lbJGcdH6r2s9l9ZT/IcKtCD7PvlXq9PrAf2PdIzao1lv1k3V4PeTfgH75STvSulPxJ9PZ0dyqlvXW8TaL5SM+N0VUTvklkWpXYQzN7azdaecAsP3h6wu93+i33DgIQn3EWB5eZUH9mmlq04D7LKse89bxwo7WjDvsu92hkwaRPecEO9lw2B3j5RP+I/UKD3Xs6/n39OcWD/mUE9RtBz5KK27NUZNu00+w4i5Tkdz1opBHrl2HfuvJx876b9lAp7r26Xx+vSb3dXVd+SWRal9gfA3lrRWO/xHWeB9g8DEh7PAjVndZvXW6egtS2YWm3Udyc2Z4vmX+ItbXT2cPBef5vkzI27ei8bJnEUaOGA/MWmr8nk8/deCXceYPdMvb4Fb5qrSfP03UdevVqK6CA9dv1+Ou0s/ZK+urJZ4gdv1z+z/zQmI/OkQ90V0bdk7UWpX5NkFWjZRNdJcxPpHwYkOAEFuh5wYkdnqWcNdZ1BXButfW30jenBO61skjM1We/lllmCm0CLE6tvnwg2A+k+e9tc9n6B1v+E5YfvMhHde/mxckv93svHy7ccT2eh65uNWPpPpK8+PH21RaCdJ+M3F6X+t9AqUOMiIR87q/uHAQmP7014Y09Q45ri3t3lRfmVv54NmMY1bAf1PV3rLW10vCv/Zv2nYw8imROOVi/7xDxeoJl0zJH+0N94v7iQKjnXKTnjZZ3fw2/zcuOkzd+GDw4e+9/fSS6PSXY1PnO19vPHNjNZ48IZ+7J3Xz9oLvuV3k34+m7oKwvj0E4hzYPNyrp9ojpqs/ny4KEfNSeg2y7ltHejQ2qD26jPKq2tlZsx1QXExtoxIr+ar5bkoiXjIriuA3h9w4BExLdAjeuQPh5xCk51GlN+gCGXb/0uCsbZHT0naPe/60pxquDwE59tZVsbTa1bnpRbgM6nMZUCvVLcs+Pp8vaqBw/9yWKvQL6DID99P+HZzXsfSY6pHDz268nX2fmRz9Z+Xrzqp/MOFuayG5djdexv7LiZSDkD3SznzcWrX81PHc73gV5pprLlZiJl5rW12jUr7GyjsSj137e21r7xgrF2jMgTgWarpb5Hx07/MCAR8X4Q6aB1+7IhGBWT34ouGy/1+3ilP726/uId6+ivtWG86/uLR43ReLD4e5JLKJOfDt0askmutv3fuuleKoNPXxl1In29m9WMK5dxclZ9fhR+I6V3k72H6eGF7MSbM8lRp81n3n45Gan52debPn2S9uzjzZqo/fz41eJAdQ+d91BrXCteOwGzvhSb/r9S1MNGkY+ah3YO8t/btJWLJv32+0l7915urt9tt7PbNPH0z5pnU5XKa/Sqo43GojR38uStNcupPIb0bPGdYu2YkRerJfu78fGWv179w4BExLtAs5GeYj2P3U5Z6ndeyQdTPo/9OP8yGz338p/m9Vc/T6lso/6u5Ghv5YqkjG/WPmFI58rrFssPrJ+0Uu9leQ9h2/1vuwRa72Z6LUo6hKo9Iv/bt7+c/U06yP+aJIf4j2cLlf7z2W9t3pGM1LTJg+yEyOR1fpCm9vN8BthHfak6lr28fXa6m6CxFGtbPeTrKZs8H/vypjPFn4HyNzcT0Du1vQzG1nRHr2ynKZgXCNd6ZW+jvijNBS1nzs1yavSvWjtrI/Iq9mNP/9b2C537hwGJR4hLOd/ZDHTjEQ5DqDaPHvwg2W9U/XL9WQbpBc/lTzsEWn9XorNqHKS7k5JL9kZ0zy7Q2ohsPHEhPWnzEesdAboEWu9msgn/371iXNudL9j302ln9iubrd18Cz79zfx1NlrX+buy1+n/Gz8fcmZNbak6l908Q7WxFFkr367XQ7Gektaf+uCgjKN6usm9l88k3fvYWLvG7siOXlnugFVuk7R61dFG42Tb5snH6Z+kdjmZH2WunXrkeeDpbDvfa91D/zAg0VD5fLLbP7flchIZGN2s9oGmlNPFVDIWgT70o81Q/vlXf/vTl7sE2vy5+6mJI5ZiO2Y3SpdeeexqclzJPJd+6llC43plpbrnaG9b1dqpR14s6afv5H/xyBxRKdAr1R4n68WFQjC62RBovl1YCNTYhDfOpUoEc69ToM2fexPolf7deyWZaG6mZ87mh0jKsyc2GwknztS6OFWgQ3vVQ3XP2t62qrVTj9xYmi8+eUXun3HSi0aB3v6nq9eCr4Uzu9kU6M1sq+9OfmXfox9kuwwfvH3s68kxiRPHN+84fjXZddYt0PrPfQm0thR9XEk69El6FtBB/iyi4jBMfmYTcAY6uFc9lHcM62+rWjv1yLPAb584/rNkPVKgM0WfQB9829gvJvdSjlo3Ww/FKc8XTI4AHxz7crbZbl7nVFxBmpxD2bEJX/u5H4E2lqKPvEPPVi/Lcx/zi5Ma+0DdHx81ole9vU33gW5rq1o79ciL1ZJ9T+yfcdKPPoHW8HTBHZ6bzV0Nn341eez5q5ka/8Y7xTHt9Kah6bGGO+kxp80GZMdBpMbPvW3CDyY5Pp8fJEsvByiPfacdu9c6Ch/1+XvDH2tsrJ1a5Hng6V12Hhn3zAYiB+UCnQ19p2keRBQJ2QbXzk5Dgc4fDlHJcO3sNBTo/OEQlQzXzk5Dgc4fDlHJcO3sNBQoIYQ4QoESQogjFCghhDhCgRJCiCMUKCGEOEKBEkKIIxQoIYQ4QoESQogjFCghhDhCgRJCiCMUKCGEOEKBEkKIIxQoIYQ4QoESQogjFCghhDgCE+jnf2m5PPlrN1DNEUKIeFACvbZMeYEGJYSoASTQu/sn31qvf//88luY9lIOgW354VB+F5kiBPldZIpRAAn0UmbOW8sXMe2lyI+bRYuAKSJgilHACPT+eR/b7vLjZtEiYIoImGIUMAK9u//i0V+rHUR6POVwl1kgiL0QhMwXiLymgRHoreWfO18/iLT7AoX4kwIlxBmIvKaBEujy5PfW68/3l69D2suQkE83i8Xfu4Uh7/DfT9kpJogYCFuQ30WmGAWUQE++l/x7dx+5L1R23BQoCg59BEwxCqh9oJk4jy4+9xGkwRTZcVOgKDj0ETDFKFCgrlCgKDj0ETDFKGBG8NHF7DxQbsJToOPh0EfAFKMAGsG3lsmVSJ/vK7oSiQJFwaGPgClGATWCP8yuhUdeiCQ8bgoUBYc+AqYYBdgIvv5nlsuvvIVqLUV23BQoCg59BEwxCpLvB+oc94AT2Kf3jgJFwaGPgClGwe8IjnN9QpgrgDACnd4PQrTiVV7D2MUZaJiZH2egKEQMhC3I7yJTjAIF6goFioJDHwFTjAIF6goFioJDHwFTjAIF6goFioJDHwFTjAJ0BF/KbimCggJFIL9oOfQRMMUoIEfwtSUFSoGOh0MfAVOMAnAEJzcFpUAp0NFw6CNgilHAjeC7+8+/SYFSoOPh0EfAFKMAG8FHF5/73YsUKAU6Hg59BEwxCrARfOnke0eGQJ2fiQS4iijMFUC8EomQuKDkNQGUQK8tv7VGCBRxGSYFSogGQPKaAux+oC+uawJ1BbHZy014EwlV1o+IgbAF+V1kilFAPtKDAqVAXeDQR8AUo4AZwdeWBVOfiUSBopFftBz6CJhiFChQnz2lQIfAoY+AKUYBOYK5CU+BusChj4ApRoEC9dlTCnQIHPoImGIUKFCfPaVAh8Chj4ApRoEC9dlTCnQIHPoImGIUpN0PdIh0tgMQF+RThAh0+6IAPmdAYF09HDGu3D9lGvKHPgUaBWkPlQsl0O39QHzK9H4gGLAoQT5kNp9CZoJXeQ1jjjNQxDvm0o/pHG5fllB7NLp6OHwgRItUwljtR4ROtjCDLo6FApXdj+lQoAjkD30KNAoUqOx+TIcCRSB/6FOgUaBAZfdjOhQoAvlDnwKNAqrc/u6H+8vlV96a3I4UcUnpx3QoUATyhz4FGgVQuf3++exS+BenNiRFXFL6MR0KFIH8oU+BRgFUbpeW3/zb6/X1/eW3JjYkRVxS+jEdChSB/KFPgUYBU273zyf3A03uyjR1CipFXFL6MR0KFIH8oU+BRgFbbnf3KVBsP6ZDgSKQP/Qp0Chgy+3a8vX8lfszkbaPEMQ7thOmHwMCmXzpzQCBjl9RLisuwKIEuriLiAAqLzegAr27X95PmQLFCDSIdShQMkuQ8nIEKdC7048hBdt0lvIORB79LQjahJcQhyMSxmo/InSyhRl0cSzAcru+v5zPeaBS3oHIo78FChSB/KFPgUYBVm5HHy5PTp5/UqAuefS3QIEikD/0KdAooMrt6OLy+R8D2pGjtjDvQOTR3wIFikD+0KdAowAqt40/v3kD0ZActYV5ByKP/hYoUATyhz4FGgVQuVXnL01EjtrCvAORR38LFCgC+UOfAo0C6kqk4rnwL0ych8pRW5h3IPLob4ECRSB/6FOgUcCU260lBer2DkQe/S1QoAjkD30KNApa7wcq5R2IPPpboEARyB/6FGgUKNC470BcETW5DTkCDRPHgIUBMD3TUUQV6BwDwzDHp3Lu0ju2E6CNUJdySolj+7IgmJ7pbIgVmFd5DUOa9uWoTdE75MxAw7wjzLJMz3QUMXUyy8AwSOu1nFGm6B0UqI9lmZ7pKCjQKEjrtZxRpugdFKiPZZme6Sgo0CjAev35m8vl89+b3IycUaboHRSoj2WZnukoKNAooHp9LTsNdPL1SHJGmaJ3UKA+lmV6pqOgQKMA6vXd9FZ215cn35vYkJxRpugdFKiPZZme6Sgo0Chgr4Wffkm8nFGm6B0UqI9lmZ7pKCjQKGB6fXQxm3re3eelnDN8BwXqY1mmZzoKCjQKKIFmD0O6f754KJL7M5EIIRpRfCJ98Vz4QqQUKCFkHBSoIVAEEvLpR8Qq3IL8LjJFBEwxChToFFi0CJgiAqYYBV/7QAkhZOeRdhSeEEJmg7TzQAkhZDZIuxKJEEJmg7Rr4QkhZDZIuxsTIYTMBsnXT8k/6YGnjiBgighUp2gu/KHtu8O/WX136zcTKNApqC5aGEwRgeoUKVAb8itCddHCYIoIVKdIgdqQXxGqixYGU0SgOkUK1Ib8ilBdtDCYIgLVKc5HoLey05Wy8z3NI+8ejsLLrwjVRQuDKSJQneJ8BHrNEKh57qeP80DlV4TqooXBFBGoTnE+Ar1UXWtkXn3k5Uok+RWhumhhMEUEqlOcjUDN+9WZ1797uRZefkWoLloYTBGB6hRnI9D7518sXpp3YPJzNyb5FaG6aGEwRQSqU5yNQG8tv/nh/vLkr92o3wMU90wkQggZRq60CB/qKtD8WNFyM9E070KPeyYSIYQMY34CvbT8xo/X68/3l69vESgC+dskqjebYDBFBKpTnM0mfE6yr5MCVV60MJgiAtUpzk2giSj794EikF8RqosWBlNEoDrFeQqUR+FVFy0MpohAdYpzEWgxw7yVHEXieaC6ixYGU0SgOsW5CHR9afn8j9fr6/vLb/FKpLXyooXBFBGoTnE2Ar3/Zsf177wWXiryu8gUEahOcTYCXR99uG+/AxPvxiQU+V1kighUpzgfgYZEfkWoLloYTBGB6hQpUBvyK0J10cJgighUp0iB2pBfEaqLFgZTRKA6RQrUhvyKUF20MJgiAtUpUqA25FeE6qKFwRQRqE6RArUhvyJUFy0MpohAdYoUqA35FaG6aGEwRQSqU6RAbcivCNVFC4MpIlCdIgVqQ35FqC5aGEwRgeoUKVAb8itCddHCYIoIVKdIgdqQXxGqixbG7FPcSwjUkU5mn+KkhhclFGiJ/IpQXbQwZp7i3t6FhNgKnXmK01hQoBbkV4TqooUx7xQzfaYKDdcdC/NOcSKLxU8yKFAD+RWhumhhzDrFyp+RDTrrFKdCgdqQXxGqixbGnFM0/RnXoHNOcTIUqA35FaG6aGHMOUUKdAwUaFDkV4TqooUx4xTr/oxq0BmnOB0K1Ib8ilBdtDBmnCIFOgoKNCjyK0J10cKYcYoU6Cgo0KDIrzPykbAAACAASURBVAjVRQtjxilSoKOgQIMivyJUFy2MGadIgY6CAg2K/IpQXbQw5pwij8KPgQINivyKUF20MOacIgU6Bgo0KPIrQnXRwph1irwSaQQUaFDkV4TqooUx7xR5LfxwKNCgyK8I1UULY+Yp8m5Mg6FAgyK/IlQXLYzZp8j7gQ6EAg2K/IpQXbQwmCIC1SlSoDbkV4TqooXBFBGoTpECtSG/IlQXLQymiEB1ihSoDfkVobpoYTBFBKpTpEBtyK8I1UULgykiUJ0in4lkQ35FqC5aGEwRgeoUKVAb8itCddHCYIoIVKe4MDxGgRb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VAb8itCddHCYIoIVKdIgdqQXxGqixYGU0SgOkUK1Ib8ilBdtDCYIgLVKe6qQA8JIcQTpWQWi8AfGkig05D/J1X1X30YTBGB6hR3dQY6DfkVobpoYTBFBKpTpEBtyK8I1UULgykiUJ0iBWpDfkWoLloYTBGB6hQpUBvyK0J10cJgighUp0iB2pBfEaqLFgZTRKA6RQrUhvyKUF20MJgiAtUpUqA25FeE6qKFwRQRqE6RArUhvyJUFy0MpohAdYoUqA35FaG6aGEwRQSqU6RAbcivCNVFC4MpIlCdIgVqQ35FqC5aGEwRgeoUKVAb8itCddHCYIoIVKdIgdqQXxGqixYGU0SgOkUK1Ib8ilBdtDCYIgLVKVKgNuRXhOqihcEUEahOkQK1Ib8iVBctDKaIQHWKFKgN+RWhumhhMEUEqlOkQG3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VAb8itCddHCYIoIVKdIgdqQXxGqixYGU0SgOkUK1Ib8ilBdtDCYIgLVKS4qKNAS+RWhumhhMEUEqlOkQG3IrwjVRQtjk+JeQux+9DGLFMXjUaA/yaBADeRXhOqihXF4au9CgmSFziBF+V2kQMMivyJUFy2MU+cu5OzF7kon8lNUXYsUqA35FaG6aFHsnSsFKteg4lPUXYsUqA35FaG6aEHsXTAEKtag0lNUXosUqA35FaG6aEFQoBhU1yIFakN+RaguWgx7F2oClWpQ4SmuldciBWpDfkWoLloMFCgI1bVIgdqQXxGqixYDBQpCdS1SoDbkV4TqosVAgYJQXYsUqA35FaG6aDFQoCBU1yIFakN+RaguWhA8Co9BdS1SoDbkV4TqogVBgWJQXYsUqA35FaG6aFHwSiQIqmuRArUhvyJUFy0MXguPQHUtUqA25FeE6qKFwbsxIVBdizMT6KWT76X/fv7mcvn899at1yDkV4TqooXB+4EiUF2L8xLotWUm0GvLlNebr1HIrwjVRQuDKSJQneKsBHprmQn07v7yrfX6evqF+RqG/IpQXbQwmCIC1SnOSaB3959/M/XktWLu+Xr9NQz5FaG6aGEwRQSqU5zRM5GOLj73uxcTgR5dzKabd/dfuGG+HttgN/IrQnXRwmCKCFSnOCOBXjr53lEu0Oc+Sr5x//xzH5mvs7c9nnJICCGeyJV2eLhYBP5QZ4FeW34rn3veP5/NNhN5mq8pUEJICOYn0FvLF9eDBIpA/jaJ6s0mGEwRgeoUF4bHJG/CZ/s4KdAC1UULgykiUJ3iXASan+25ob7fs70PFIH8ilBdtDCYIoL5pLhawRuep0B5FH4+RSsZpohgLimuVooFmpHrkueBzqZoZcMUEcwjxdWKAi0EyiuRZlK00mGKCOaQ4uUVBbquTqHntfBzKFr5XWSKCOSnuFpRoCmFQHk3JvlFyxQxyO+i8BRTcVKgQZFdEQnCizZFfheZIgLZKa4o0PCIrogU2UWbIb+LTBGB5BRzb1KgYRFcETmSi7ZAfheZIgK5Ka5WFGgUxFZEidyirZDfRaaIQGyKKwo0ElIrokJs0RrI7yJTRCA0xdWKAo2FzIowEVq0NeR3kSkiEJniakWBxkNiRdQRWbQN5HeRKSIQmOKqCQUaFHkV0URg0baQ30WmiEBcii19UqCBkVYRbcQVrQX5XWSKCISlaNEnBRoYWRVhQ1jRWpHfRaaIQFSKVn1SoIGRVBF2RBVtB/K7yBQRCEqxQ58UaGDkVEQXgoq2E/ldZIoIxKTYqU8KNDBSKqIbMUXbg/wuMkUEMlLssScFGhoRFdGLjKLtR34XmSICCSn265MCDYyAitiChKLdhvwuMkUE8VPcpk8KNDDRK2Ir8Yt2O/K7yBQRxE5xuz4p0MCwaBHI7yJTRBA3xSH6pEADw6JFIL+LTBFBzBSH6ZMCDQyLFoH8LjJFBPFSHKpPCjQwLFoE8rvIFBFES3G4PynQsLBoEcjvIlNEECnFEfqkQAPDokUgv4tMEUGUFEfpkwINDIsWgfwuMkUEEVIcqU8KNDAsWgTyu8gUEQRPcbQ+KdDAsGgRyO8iU0QQOEUHfVKggWHRIpDfRaaIIGiKTvqkQAPDokUgv4tMEUHAFB31SYEGhkWLQH4XmSKCYCk665MCDQyLFoH8LjJFBIFSnKBPCjQwLFoE8rvIFBEESXGSPinQwLBoEcjvIlNEECDFifr0KtASCrSERYtAfheZIgLvKU7WJwUaGBYtAvldZIoIfKcI8KdPgf4kgwI1YNEikN9FpojAb4oIfVKggdFetBjkd5EpIvCZIkafFGhgdBctCvldZIoIPKbo4sqzCRRoVFQXLQz5XWSKCLyl6KbPCwlNhVKgQVFctEDkd5EpIvCUoos+V5k+U4VSoPFQW7RQ5HeRKSLwkqKTPg1/NgxKgQZFadGCkd9FpojAQ4pu+qz5s25QCjQoKosWjvwuMkUE8BQd9UmBikFh0XpAfheZIgJwis76bPizZlAKNCjqitYL8rvIFBFAU3TXJwUqB2VF6wn5XWSKCIApTtEnBSoHVUXrDfldZIoIUClOsycFKgg9ResT+V1kiggwKU7WJwUqBy1F6xf5XWSKCBApAvTZMiiPwkdDR9H6Rn4XmSKC6Sli9EmBikFD0fpHfheZIoKpKaL0ueKVSFLY/aINgfwuMkUE01IE6nPFa+GFsOtFGwb5XWSKCKakiNXnindjksFuF20o5HeRKSKYkCLcn6vw9wPlM5Ha7HTRBkN+F5kiAucUfeizAwo0KDtctAGR30WmiMAxxYD65HPhA7OzRRsU+V1kigicUgyqTwp0NIeEEKlcjgVqAUrJLBaoJgd+aCCBTmNH/+oHRn4XmSKC0SkGnn1yBhqcHSzaCMjvIlNEMDLFCPqkQAOzc0UbBfldZIoIRqUYRZ8UaGB2rGgjIb+LTBHBiBQj6ZMCDcxOFW005HeRKSIYnGI0fVKggdmhoo2I/C4yRQQDU4yoTwo0MDtTtFGR30WmiGBQilH1SYEGZkeKNjLyu8gUEQxIMao8EyjQoOxE0UZHfheZIoLtKUZ1ZwoFGpRdKNr4yO8iU0SwLcWo5syhQIMy/6KVgPwuMkUE/SlG9WYJBRqUuRetDOR3kSki6EsxqjUNKNCgzLtopSC/i0wRQXeKUZ1ZgwINypyLVg7yu8gUEXSlGNWYDSjQoMy3aCUhv4tMEYE9xai+bEGBBmWuRSsL+V1kighsKUa1pQUKNCjzLFppyO8iU0TQTjGqK61QoEGZY9HKQ34XmSKCZopRTdkBBRqU+RWtROR3kSkiqKcY1ZOdUKBBmVvRykR+F5kiAjPFqJbsgQINyryKViryu8gUEVQpRnVkLxRoUOZUtHKR30WmiKBIMaoht5AJ9OGH4QtPgdqYT9FKRn4XmSKCLMXIhtxCItCHH6ZAAzGXopWN/C4yRQRJirEFuY3LD2fAF54CtTGPopWO/C4yRQSHh7H1uI2HS+ALT4HamEPRxu7BduR3kSkiuHx5u8Ji8rAJeuEpUBvyi5ZDHwFTnMxGUKIF+nAD9PJToDaEF+2aQx8DU5xK4ii5Am3akwINhOyiTeDQR8AUp5FpSqpALfrkPtAwSC7aDA59BExxCoWoZArUpk+eSB8IuUVbwKGPgClOoFSVQIHa7bmiQAMhtmhLOPQRMEVnDFuJE6jFnryUMyhCi9aAQx8BU3Sk5ithArVOPinQoIgs2hoc+giYohMNY0kSaNe2OwUaFIFF24BDHwFTdKAlLTEC7dzzSYEGRlzRtuDQR8AUR2PxlhCB9uiTAg2MsKK1wKGPgCmOxGouCQK12fNh4+ceBVpCgZaIKlorHPoIxKe4t7d3ai92J0o65BVdoNvsuaJAAyN9XM1g6K+Z4mT29i5cuHDuwt5e7I6kdPorskC323PlVaA/yaBADWSPqwThQz9Ffhdlp5joMxHohQt7sbvSe7/PqAIdpE8KNDCix1WK7KGfIb+LolPM/JkKNLZB+x0WT6AD7bmiQAMjeVxliB76OfK7KDnF3J+ZQKMadJvGYgl0sD1XFGhgBI+rHMlDv0B+FyWnKEWg20UWR6Bj9EmBBkbwuMqRPPQL5HdRcIqFP3OBxjLoEJVFEOjwbfccCjQocsdVgeChXyK/i4JTFCHQYTYLLdDR9lxRoIGRO64KBA/9EvldFJyiAIEOFVpYgbrokwINjNxxVSB46JfI76LgFOMLdLDSAgrUZs8B+qRAAyN3XBUIHvol8rsoOMXYAh1htVACdbbnigINjNxxVSB46JfI76LkFKMehR8ltjACnWDPFQUaGMHjKkfy0C+Q30XJKcYU6Di1hRDoNH1qEeiDH/z930lf3D7x1AdDeu8LweMqR/LQL5DfRdEpRrsSaazcvAt0qj1XSgR6+8RicSZ9dWWxWDx9ddACeEHyuMoQPfRz5HdRdopxroUf7zfPAp1uz5UOgSb+XBxPXx4kd4d66EfDFsEDosdViuyhnyG/i8JTjHA3JhfD+RQoYPKZokCg915OrPlYMu988OuL8nUUZI+rBOFDP0V+F8WnGPh+oG6S8ydQlD5VCDTZbF88m39x5+3kqzODFsED0sfVDIb+miliCNdFV835EijMnisVAj0oN+ATHrxd+zIw8scVhz4CpljhLjovAsVNPlN2X6DJFvyx71RfJ3tEo23Dyx9XHPoImGLBFNd5EChYn1oEah42an69Pvqb+8vln/1x9sXnby6Xz3+v/RqE/HHFoY+AKWZMsx1coGh7rjQ8E2mbQI8uLlO+lXxxLXv9evM1CvnjikMfAVNcT7XnCi1Q+OQzZfcFmuz07NuEv7V8/sfro99ZPvfRen13f/nWen19efK9+msY8scVhz4Cpjhdn1CB+rHnSsVz4esHkZpfHl3MDHkp+edaMfd8vf4ahvxxxaGPQH2KGDmhBOpNnyoEetM8jSk7qal9GlPq0UKmd/dfuGG+br3bGfnjSv3Qh6A8RZScIAK12ROlTxUCTU9cWjz6lz/77LNPf/MV+4n0Rx8uX0wsmmzHr9f3zz/3kfk6e8/jKYeEkD4uS8JmTx+fgwovV9rh4WKBanLgh3YKNLuU08DcI5pyd3+5/PM3Ellms81EnuZrCpSQgfiwkzOB7Hl5twXaMGjLn+u7v/qry+U3bmwRKAL5W3bKNz5BqE0Rtmmcbh5P3IT3ueleoGATfsOD9yt/2m/GdHRpsw1PgSoe+lC0pgiW0ySBBrDnSotANwr95NtPbvjau13XIDX3e7b3gSKQP660Dn0sOlOEy2mCQIPYc6VHoFtJhMmj8FqHPhqNKXqQk7NAQ+mTAi1nmKkoeR6oyqGPR1+KXuTkKNBw+qRA1+tLyZVI68/3E1HySiSFQ98H2lL0JCcXgYbZ9Vmy+wJ98O2vtfgVY09ocS38i8mWOq+F1zb0/aArRW9yGi3QEMfd6+y+QLMb0tdp343pK29lX/BuTPK7yBQhoLroUU4jBRpenxRoYOSPK01D3x96UvQqpzECtdjTvz4p0MDIH1d6hr5PtKToWU6DBWqzZwh9ahDo+ovPWvxse//9IH9caRn6ftGRonc5DRRoNHuuVAhUEvLHlY6h7xsNKQaQ0yCBxtSnUoE++G+5Cd+FhqHvn91PMYictgs0rj1XGgR670980OjaJye4D7ST3R/6Idj1FAPJaZtAY9tzpUKgLy+eMS+Av/MODyL1sOtDPwy7nWIwOfULVIA+lQh0cezd8suPT/AofB+7PfRDscspBpRTj0Cjb7vn6BDoYvF0th1/5xWextTPLg/9cOxuikHl1CVQKfZcaRBofi/QY1/fvPxBdmflZ7ruaecd+eNqd4d+SHY1xcBysgtUkD41CHS9/iSbdj761/N/322+IRzyx9WuDv2w7GaKweVkEajNnvH0qUOg5cwznYm+Gm36uebQxyC/izuYYgw5NQUqzZ4rJQIt931upp/Nc5rCIn9c7eDQj8DupRhFTnWByrPnSo9A3ymeiESB9rN7Qz8Gu5ZiJDmZAhWpTyUCrW3Cf31bz30if1zt2tCPw26lGE1OpUCF2nOlQ6D59vuj//4r0bfi5Y+r3Rr6sdipFOPJKbeTWHuuNAi0OI3p1avl0415GlM3OzX0o7FDKcaUU2onyfrUINDsRPpHeSL9MHZo6EdkZ1KMK6fLgrfdc3QI9NhrxVfZ7lAKtJOdGfpR2ZEUo6pJ8p7PChUCrd9M5G0KtIcdGfqR2YkUo4ppHvpUIdA/0bzy6GPezq6bnRj60dmBFKNqSeIp83Z2X6AWeEPlbnZg6Atg9ilGldJs7LlSKtB4yB9Xsx/6Iph5ilGVNCN7rvQI9MEn335yw6+8G/NKeA59DPK7OOsUowppXvrUItDiBNC4J4GuOfQxyO/ifFOMaqO52XOlRKC3qys5k1Pqv7Ot7/6QP67mO/QlMdcUo7pofvZc6RBodip9RbRj8Bz6GOR3cZ4pRjWRRZ9DnwsfEwUCffB2Ou/8U7/92We/9U46F32Ml3J2Ms+hL405phhTQ/Ztd+UCbbGOI9CbyWcfz52Z2fTMmCVBIn9czXHoy2N+KUZ0UOeeTwpUhEAPanPO1KDHhy8HFvnjan5DXyJzSzGigXoOHCkX6E/qxBJoakxjynkz5ja8/HE1t6EvE1SKewmYplpUXYynH5s9qyNHFKgEgSaHkMzDRs2vg6Jn6PtEfhcxKe7tXUjwpNCyi7Hc02/PFQVKgbbQMvT9Ir+LkBQzfaYKBbTWIu9iLPNss+eKAqVAWygZ+p6R30VEipU//Rg07WIs7wzQJwUqQ6DcBzqKU6f87XVDIT9FgEBNf3ox6GE0fQ6y54oClSFQHoUfwd7euXP+9rqhkJ7iTAQaSTkD7bmiQIUItH4e6AHPA+1mM2hTgXra64ZCeIprhEDr/vSwQlZR7DR08plCgYoQaH4l0qs//OyzT3+DVyL1kAzaXKCiDSo7xQTxAjWGfkBG6ZMCFSLQxr1EeC18F+mYLQQq2aCiU0wRLtDa0A/GOHuuKFApAuXdmIZBgcIQLdDG0A/DyMlnCgUqRKC8H+gQsiFbClSwQSWnmCFYoK2hHwIXfVKgcgRa3pH+a7wjfScUKA6xR+EtQ98/TvZczUegoHVTR5hAhSB56FOgOIQKtDX0A+A2+UyZg0C91SIFakPy0KdAcYi8Eqkx9EPYaYI9V+IFmoaqQqAPPvnqk0/+fPPx8DGQPPQpUBwCr4VvjX//dpqmT9kCLWLVINA7r2SHj+Kd/lkieujzKDwMcXdjsijAs51s9hz5jCOxAjWCVSDQ6pFI8Q0qeuhToDCE3Q/UagGfdgLYcyVVoPVoFQj0SnUKU7RLOAtkD31eiYRC1D2tOkTgz04Qe65ECrQV7u4LNL2S86Ef/t7LMW8iUiBpXFngtfAgBAm00wW+7ITSpzyB2uL1KFAhz0QqbmcX9TZ2BXLGlR3ejQmDGIH26MCLnXD2XAkTaEfAuy/QZBdocvVmcj1nxKvgM6SMq254P1AEQgTaawQPdkLacyVJoN0RexSo7UMi3pE+6p3oC2SMqz6EDP1e5HdRRIpbpAC3E1ifUgTaHzIFGhQJ46ofEUN/C/K7KCDFrWLA2gm67Z4TX6DbY6ZAgxJ/XG1DwNDfivwuRk9xgByAdvJhz1VsgQ4LmgINSuxxtZ3oQ38A8rsYOcVBgoDZyZM+Ywp0eNQ6BLp45Mknv7zI/k14yl2kh4SI5nJQbPZ8OGwX0ERde6VkFovAH9or0AZ8rHEnnIEiiJji4FkWYHpntef0ZgtizEDHxq1kBkqBDoUCRRAtxRGqmGwnv/ZcRRCoQ+AUaFA49BHI72KkFEfZYqKdvOszsEAdI999gYqCQx+B/C7GSXGcMabYKYA9VyEF6p45BRoUDn0E8rsYI8Wx0nC3UxB7roIJdFLquy/Qe/9e7AvgDTj0EcjvYvgUx3vD1U6h9BlGoFNzVyDQl4+9NqC/YeDQRyC/i6FTdFGHk53CbLvneBcoIHkNAl0sHv1gQI9DwKGPQH4Xw6boZo/xdgpqz5VngYKy1yHQxeIXZGzHc+gjkN/FkCm6GmSsnULr06NAgenvvkDT+4FuJqESninHoQ9BfhfDpehukVF2stnTsz49CRSc/+4LdL3+JHuo3NMCtuM59BHI72KoFKeYZLidothz5UOg+DWgQaDrBx+fSAx67NXo2/Ec+gjkdzFMitNkMtROkey5ggvUyzpQIdCNQt/PFPrk5JuJTINDH4H8LgZIcbJPhtkpnj6xAvW1GpQIdL2+8w4v5RwCBYrAe4oApQywU0x7rnAC9bkiKNCgcOgjkN9FzylCtLLVTnHtuQIJ1OuKUCPQB+/zZiLDoEAReE0RYJWELXaKrk+EQD2uhRwVAn3wg3QP6OIZHkTaCgWKwGOKCDOl9Nkp8rZ7zkSBelsFJhoEmp/GJOFyJNVDH4b8LnpLEaSmhE47ybDnappAPeXfYvcFmp9IL+OCeMVDH4j8LnpKEeemVadAxejTXaBesu9g9wWaXcr5dPSt9xS1Qx+K/C56SRFrJ6tAbfaMpU83gXrIvRcdApVxHeda7dAHI7+LHlLE66n5DVn2XI0WKDzyIWgQqIArkApUDn048rsIT9GHnupfSrPnapxAwXkPRoFA/10BB48KFA59D8jvIjhFP3oyvxCozxEChYY9jt0XqCjUDX0vyO8iNEVfeipfibTnaqhAgUk7QIEGRdnQ94T8LuJS9Kin/F+h9lwNEigqZmd2X6APvv21Fr8Sa6eopqHvD/ldRKXoVU/p/+Xqc7tAMRlPY/cFyufCj4ICRYBJ0bOe5G675/QKFBEwAAo0KFqGvl/kdxGRom89Cbfnqk+g09NFQYEGRcfQ9438Lk5P0bec5OuzS6CI9YNj9wW6/uKzlE83In3oh9nrn23vvx80DH3/yO/i1BQ9m8lmT3H6tAkUs3aQKBBoTjITjTbzLNj9oR8C+V2clqJfLc3EnqumQFHrBgsFGpRdH/phkN/FKSn6ldJs7LkyBYpbM2go0KDs9tAPhfwuuqfoV0lz0mcpUOSKgUOBBmWXh3445HfRNUWvPpqXPVeZQLHrBQ8FGpTdHfohkd9FtxS92mhu9txwWf6KpkDDIr8iKFAELin6VJFt8ol96DocxxRDQ4EGRX5FqC5aGKNT9Ooi+7a7ZIE6phiB3Rfova8+mfLl5Az6R7LXT/FE+i5UFy2MkSl6lVHXtrtYgbqmGAUFAuWVSGNQXbQwRqXoU0Y9B45kCtQ5xUhQoEGRXxGqixbGiBR92qj3uLtAgbqnGA0KNCjyK0J10cIYnKJPHW057i5MoFNSjMjuC1QU8itCddHCGJiiRx/1Tj5TBAl0WopRoUCDIr8iVBctjEEp+hPSdnuupAh0coqRoUCDIr8iVBctjCEpenPSIH2KECggxdhQoEGRXxGqixbG9hR9OclmT/slR7EFikgxPhRoUORXhOqihbEtRU9OGm7PVWSBQlKUAAUaFPkVobpoYfSn6ElKY+y5iilQTIoyoECDIr8iVBctjL4UPVlppD6jCRSUohQo0KDIrwjVRQujO0U/Vhptz1UcgaJSlAMFGhT5FaG6aGF0pehHSw72XEUQKCxFSVCgQZFfEaqLFoY9RT9ectNnaIHiUpQFBRoU+RWhumhh2FL04iWXbfeccAJFpigNCjQo8itCddHCaKfoQ0wT7LkKJVBsivKgQIMivyJUFy2MZoo+1DRNnwEECk9RIhRoUORXhOqihVFP0YOcbPYc+YwjvwLFpygTCjQo8itCddHCMFPEywlgz5VXgXpIUSoeBVoiXKB/98P95fIrb2VffP7mcvn899qvQciviDFFu5fgrSfdzClFvJ0g9lz5E6iPFOVCgf7++WXKi8kX17LXrzdfo5BfEcOLdm/vQkIEhc4nRbyeUPr0JFAvKUrGo0B/kiFdoJeW3/zb6/X1/eW31uu7+8vNTPT68uR79dcw5FfE4KLN9Jkq1Gd/bMwlRbiecPZc+RConxRlo16g98+/l2lugQAAIABJREFUcCP591oyBb1WzD1fr7+GIb8ihhZt5c/wBp1HinA/Ie25ggvUU4rSUS/Qgrv7L66PLmbTzbv7L9wwXzs1aEV+RQwsWtOfwQ06hxSxdlrB9YkVqK8U/bSLhALNSWaaRxef+yh5ff/8cx+Zr7N3PJ5ySBJOnTM5Fbs70rgMxrbtjv4MV2JnvVvkSjs8NAQa5kOnCfTu/saTxeZ8Ik/zNQXapO5PGrQO2FC0pyJmKtC76TGkfoEikL9NMmyzqb4FH3obXnaK6eYxbvsYeuDIZHoXfSfJTfi5bMJfT4+4U6BrCnQquZxAArXZE6PPyQINkCUFOg+BHn24PPmt9EXvPlAE8iuCAp1CKSeEQH3aczVNoGHSpEBnIdCji8vnf5y/4lF4CtQdQ07TBerXnit3gYbLkwKdg0A3/vxmoUieB8rTmFypy2mqQL3r002gYSOlQOcgUNOQvBKJAnWjKadJAg1gz9VogUYIlQKdgUDv55fCL5fJpjqvheeVSA605TRBoEHsuRon0DixUqAzEOitpSlQ3o2J18KPxiYnZ4GG0ucIgUYLlgKdgUDDIr8ieDemkdjl5CbQMNvuOcO6GDNaCpQCbSC/Ing/0FF0yclBoEHtuRok0MjhUqAUaAP5FaG6aMfSLafRAg2tz+0CjR2u8lqkQG3IrwjVRTuOPjmNE6jNng9fOHt2VCNj6e1i7GxTVNciBWpDfkW4FW3YjXkRKfbLaYRA7fZM8WrQ7i7GjraAAqVAG8ivCJeiDX04SUCK2+Q0WKDd9qwMejZhaIODsXcxdrAmygXaTeOTKVBBOBRt8BOaoqe4XU4DBdqvz8ygZ89mr9AKtXQxdq4NKFAKtIH8ihhftOFPqY+c4hA5DRGo/bjR2YZAz5oyRdLsYtxQbSgX6E86oEAlM7poI1zUGTPFgXLaLtCOo+51f1648FJ9Ogqk1sWIiXZDgVKgDeRXBAXax2A5bRNo50lLDYGePt3YoMdRdTFanFugQCnQBvIrYmzRxrixXawUR8ipV6D2bfeM0AKNFOUgKFAKtIH8iqBAOxgnp26B9tlz1RTo6bM1gUINelm0PBMoUAq0gfyKoECtjJVTl0C36DOYQOOkOBIKlAJtIL8iKNA24/1kF6jNnq3rNWsGrW/BowQaJ8XxUKAUaAP5FUGBNnFRlEWgg+y58i/QSCm6QIFSoA3kVwSPwtdxs1RLoAPtmWAa9KW6PycLNFaKblCgFGgD+RVBgZq4iqoh0BH6XK1qp843T6ufQrQUXaFAKdAG8iuCVyJVuLvKFOg4eyYYF2/CBBovRXcoUAq0gfyK4LXwBe6yMgU62p4p1e1DziL8GTHFKVCgFGgD+RXBuzGluKoqJxfo+Mlnm8nXwkdMcSIUKAXaQH5F8H6g68n6zAWK0Odq4t2YYqY4GQqUAm0gvyJUF22Gi6gabASKsWeK6/1Ao6YIQHUtUqA25FeE6qJNcLVcDdDkcwpxU4SguhYpUBvyK0J10e6MPiOnCGI+tehhFxYFakN+RcynaD0AkVdse0ZPEcZcatHLQVQK1Ib8iphL0XoAYa/Yk8/4KQKZSS36OY2PArUhvyJmUrR4APaakT19pQhlHrXo6UISPhPJhvyKmEfRwgHoK7I+JaQIZha16OtSZgrUhvyKmEXRohucri+bPQPqU0SKcGZRi/4EWm2xD3clBRqbWRQttrnJ+oprT9fFlr+i51CLpy5c8GNQCtSG/IqYQ9FCuzhZYDZ7Dn0u/FSmLLj8FT2HWqRAgyK/IuZQtLguTleYffIZQKCTl13+ip5DLVKgQZFfEXMoWlQXJ0usc9Pdt0ARSy9/Rc+hFinQoMiviDkULaaLky3Ws+PTq0AhS89axECBBkV+RcyhaAFdnK6x3uNG/gQ6fdEL5K/oWdQij8KHRH5FzKJopzYwWWPbDrt7EigivBL5K3oWtUiBhkR+RcyiaCf99mSNDThpyYdAQeGVyF/R86hFb1ciUaBt5FfEPIrWnckeG6BPDwKFZVchf0XPpBY9XwtPgRrIr4iZFK0jUz1ms6ftlHmsQIHRGchf0XOpRb93Y6JADeRXxFyK1oWJHhtqzxVSoNDgashf0fOpRZ/3A6VADeRXxHyKdiwTTTbcniuYQMG51ZG/one3FgdAgdqQXxG7WrQTVTZKnxiBwmNrIH9F72otDoICtSG/InayaCeqbKQ9VwCB+oitgfwVvZO1OBQK1Ib8itjBop3ostH2XE0VqJ/Umshf0TtYi8OhQG3Ir4idK9opJlu5PuFogkB9hdZC/oreuVocAwVqQ35F7FjROnssZfy2e46rQP1l1kb+it6xWhwHBWpDfkXsVNG6WSzH2Z4rR4H6jMyC/BW9U7U4FgrUhvyK2KGidXBYxRR9OgjUb2BW5K/oHarF8ZiPQKJAC+RXxM4U7UiD1bDZc9QzOsYJ1HdeduSv6J2pRRcoUBvyK2JHinacMGtMtudqlED9x9WB/BW9I7XoBjfhbciviJ0o2pG6MwHYczVcoCHS6kL+it6JWnSFArUhvyLmX7TjdVeB0edAgQZKqwv5K3r+tTgBCtSG/IqYe9G66C4HZc/VEIEGC6sT+St67rU4CQrUhvyKmHXROuouBWfP1VaBhgyrE/kreta1OBUK1Ib8iphx0br7DqzPfoGGzaob+St6xrU4nV0V6CGRyWV3bNvuE5rrIXZIRDqlZAyBhvnQQAKdhvw/qTP9q+8+WQTu+Uw5m2CdgYYPqhf5K3qmtYhhV2eg05BfEbMsWnfd4fWZPt3hjTeE23PNWsRAgQZFfkXMsGih9pykz9XZ/Oli3/3uWdn2XLMWMVCgQZFfEXMrWnfZwe1Z+XMj0AulQaPFtAX5K3putQiFArUhvyLmVbRQfU60p+HPRKCZQSOmtA35K3petQiGArUhvyLmVLSy9NkWaNSQtiJ/Rc+pFuFQoDbkV8RsinaC6LzY0/RnKtALe5Fj2oL8FT2bWvQBBWpDfkXMpGiR+oTYsy7Qc+co0OnMpBb9QIHakF8RcyjaKU9s86ZPChTOHGqRAg2K/IqQX7SrlbtAPeqTAoUjvxYp0MDIrwjhRZuaylGgnnZ9llCgYITXYgoFGhT5FSG6aHNTuQjUz3F3g0339moC3Yud1hYkr+gM0bWY41GgfKRHG/kVIbdoK1eNF6hvfWY9pECxyK3FCgo0KPIrQmjR1nQ1UqAWe0L1WfVyzxDoXrSsBiJzRZsIrcUa3IQPivyKEFm0DWONEajNnkh91ju6Vwp0L0pQY5C4ouuIrMUGFGhQ5FeEwKJtSWu4QIPaM2EvU+ipU+FjGou8Fd1EYC22oECDIr8ipBWtzVtDBepXnx0d3kuQlqIN+V1UnSIFakN+RcgqWru6Bgk0ij0LZKVoR34XVadIgdqQXxGCirbTXgMEGtOea1EpdiK/i6pTpEBtyK8IMUXbI7BtAvU5+RzWeTEp9iC/i6pTpEBtyK8IGUXbL7F+gXrU5+D+y0ixH/ldVJ0iBWpDfkVIKNptHusTqAB7ro0U00NK+IQQCFjRW5BQi9ugQIMivyKiF+0AlXUK1N/kc+RC5CnmJzXJVGjsFb2d6LU4AAo0KPIrIm7RDrNZh0C96XP8cmQpVpd27oFzQsBaRECBBkV+RcQs2qFCswpUyuQzJU2x8qdIg7IWEVCgQZFfEfGKdrjS2gIVNPlMSVI0/SnRoKxFBBRoUORXRKyiHWO1hkDF7PmsoEARUKAUaAP5FRGnaMd5rSZQaZPPlE2KdX8KNChrEQEFGhT5FRGjaMeqrRKozZ4QfU5cIgoUAQVKgTaQXxHhi3a83S7LtueaAsVAgVKgDeRXROCidRLc5S59yrDnmgLFQIFSoA3kV0TIonV13GVv+kQtGQWKgAKlQBvIr4hgRTtBc8LtueZReAzKBcpnIrWRXxFBinaS58Tbc02BYqBAKdAG8isiQNHK0yd8EXklEgLlAuUmfBv5FeG9aMH2nK5PHwvJa+ERUKAUaAP5FeG3aKXZ09dy8m5MCChQCrSB/IrwWbRa9GmkyPuBToACpUAbyK8Ib0WLtqdgfSof+jBUp0iB2pBfEZ6KVpM918qHPgzVKVKgNuRXhI+inWI6mz2HPhc+lj6VD30YqlOkQG3Irwh80aL1OfC58L7sOWivpuqhD0N1ihSoDfkVAS5avD1XkwQ6dXkGHldXPfRhqE6RArUhvyKQRTvFnn1nzLsKdPoSDT2zU/XQh6E6RQrUhvyKwBWtL306ChSxSIOvLVI99GGoTpECtSG/IlBFC7Zn7bD7aIFiFmnE1e2qhz4M1SlSoDbkVwSkaH3ac7xAAQuUQYGGRXWKFKgN+RUBKFrP+hwpUEAmOSPu8Kl66MNQnSIFakN+RRweTrv6EG1P2ynzwwWKy2VNgQZHdYoUqA35FXHq1JT7XwSw5wiBYpMJI9BwF8/Lr0UKlAJtIL4i9s6dc78DG1ifnW8eJFB4NCEEGvL2TeJrkQKlQJtIr4i9C6VAxxp0gj3H3mppu0A9heNboEFvICq9FilQCrSF8IrYDOBKoKMGcTh7bheor3S8H4UPewt74bW4pkAp0BbCK8JRoBPs6fSIjj6BekzHt0ADP0RJeC2u1Qu0xZoClV0RyQg2BDpsDE+xp+MTjjoF6jkfz1ciUaANKFAKtIHsihgvULQ9h93ns0Og/gPyei186AfJy67FBOUC/UkdCnQtvWhHCjSOPTsEGiQgr3djokCbUKCzEei15z7KXnz+5nL5/Pfar0HIrogRAp0kz6lPOGoLNFhEHu8HSoE2oUDnItDry1yg15Yprzdfo5BdEYMFirfnqGd0NAQaMKGhUKAIKNB5CPTod5a5QO/uL99KdHryvfprGMIrYthR+Lj2bAg0ZDzDoUARUKCzEOjdN5fPv5kJ9Fox93y9/hqG8IoYINBJ9gQ9nLgUaOB4hsOj8Ago0FkI9NLJX/s7F1OBHl3Mppt391+4Yb4e2WAP0iti25VIEvRZCDR0NmOgQBFQoLMQ6N+6sTFnLtBsInr//HMfma+z9z2ecrjbnDpXcKr1s8uTsNnTvbUI0finCt8WP9FArrTDQ4tA/X6os0Arc94/n802ky/N14oEengqG8WnmgN4mj1t+qQ9W/T9+SIq2GGBIpC/TWK9H+i0LXfXC446mEeKbr/HuzGZcBN+FpvwawrUoF20Huzprs+sj8FTGQvvB4qAAp2ZQPv3gSKQXxH1NKfKE2vP4rjR3FKUifwuqk5xngLVfhS+nqYsfRp9DB/LSFQPfRiqU5yjQNWfB7o20/RhT2d91vsYNBGXjWrVQx+G6hRnKVDtVyKtyzRF2bN5ymc9Rb97Dd0O66ge+jBUpzhLgSq/Fj4hTdOHPt1ba/fReO35uLXjQzZUD30YqlOcp0B1340p4fBwqj197fk0+pj8L5t4en6KkOtDNlQPfRiqU5yVQIMhviJWl4c/dN2/PTsu1zwsJ55fesLrtY/OF1eqHvowVKdIgdqQXRGJsqYJNIA910mKudme2NvzalAKNCqqU6RAbQiuiNxaEwQaYvKZcliIbSNQw6B76EjcbzCneujDUJ2i5ZlII6BAg2J4y1mg3vd8Vpwy/OnToBRoXFSnSIHakFgRdXU5CjTU5DOFAkUgv4uqU2xtwo+AAg1GS14uAg04+UzYO1cTaGXQPXA4FGhcVKdIgdqQVRE2f40XKFKfg7pNgUKQ30XVKVKgNgRVRIfCMoGeTXDV50BZtj9jYM+DCZRH4eOiOkUK1IaUiujWWiLQs2dTYWxX6ITJZ/szBne+FGhjJ+gePCYKNCqqU6RAbYioiF6xbQR6tlRGr0Enbbo3P2NM/8MJlFciRUV1ihSojfgVsc1sly+fNaTRbdBpez4bnzFyGU6Vv/uEX3/yWvioqE6RArURtyKGqO3yG7XNVrtBbfYcc+DobO0z9sYuRyVQ41qk0a0Mg3djiofqFClQGzErYpjbtgt0qj2nC/TQ2LJ+4ksughsD7wcaC9UpUqA24lVEj81qR8Pf+G5Nbi2DIk5aqvtzvEEPa1vW4Z4iNBzVQx+G6hQpUBuRKqJPZo2j4f0CRegTIdCgj690QPXQh6E6RQrURpSKGOays1sFirEnRqAhH1/pgOqhD0N1ihSojfAVMVxlZ/sFirInSqBhGalr1UMfhuoUKVAbgStinMnO9ggUqM/VhEskM4KPq9E7DFQPfRiqU6RAbYSsiNFTwdSVtqPwsG33VJ/rCVf4ZIQeV+NPBlU99GGoTpECtRGsIga5rLkpfdYmULg913MTqMPlSKqHPgzVKVKgNoJUxGCdWQVavxLJhz7X7pdIZoQdVy62Vz30YahOkQK14b8ixgjNLtDq2zZ7gu5UN+lpmhQoAvldVJ0iBWrDc0WMdFqHQLNzQ6H2bF/tPuVEzqDjyumIl+qhD0N1ihSoDZ8VMd5qXQLd/MSvPVPcT+SkQBHI76LqFPlMJBve4nYzm+0ofCLQAPqcAgWKQH4XVadIgdrwE7ez26wCFW7PNQWKQX4XVafosAm/8WbVHQp0IM5uaxo0O2Veoj2bG/sUKAL5XVSdIgVqAx33JHvWDdp1yrwAfTYPN/EoPAL5XVSdIgVqAxr3ZHumBq3uxiRz291ywhMFikB+F1WnSIHawMUNsWeu0OR+oFB7And92k6555VICOR3UXWKFKgNUNxujuxBqj7t07/Q44rXwsdBdYoUqA1E3KMFue0pxTZ7ytCnEIHybkxxUJ0iBWpjatwdgjyd0CXI/qcUT7CnVduQmErsh8AjjCveDzQCqlOkQG1MirvLY4k7zyYWtRq09ynFE+ae1nktKqcCMQIdieqhD0N1ihSoDfe4u0WW6TNVqMWglnPle/WZXco5wJ+WNoFB5VCg/pDfRdUpUqA2HOPuE1nlT6tBOwXaMfkcKND2vBYbVA4F6g/5XVSdIgVqwyXufpO9dNbkpX5/Vga12NO8mcgYf6a/B08qgwL1h/wuqk6RArUxOu6tJjtdE2hrCmoXqFWf2U9dBLrnIamc7qPwfCrnROR3UXWKFKiNcXEPMFl9AtqegloEatt2r346SKBTH6s5nC6B8rnwk5HfRdUpUqA2RsQ9ZCI4XqA99swMKkygHVciTbqhfQBUD30YqlOkQG0MjHuYPMcLdIs+JQrUei38tEcqBUD10IehOkUK1MaQuIfbc4BADdfZ7FnXp0iBWrbWT4X7cEdUD30YqlOkQG1sjXuUPVfbDyIVrrPa07aLNHmo3LYr55u/9sSX/B7PaR4vokARyO+i6hQpUBv9cY+1Z8KW05gy2dnt2TZhItA3tlw53/q9J554ojFD9MzeuYDzXzdUD30YqlOkQG30xO1iz9X2E+m3PCCudULnG981vujCPLTzxN7eEwNEBjzriAKFIL+LqlPkM5FsdMXtaM+GQW3+7LOnRaBnv/td46sOfa6NQzuVP/tMBj3riAKFIL+LqlOkQG1YTwGfYM/MoN03E+m3Z9OgG39eMARqNWjR6b22P7tVhj3riAKFIL+LqlPkc+FttE8Bn2jP1IFdt7Pbrs9V464g2wRqLEq2HPkO0H6Vgc86okAhyO+i6hQpUBv1U8AB8iwU2j5uvmXb3fzlzJapP2sCbRi0uTCbefSXnhjgsuEPFRq4o5RH4RHI76LqFClQG7VTwPtPFZrEYHvmCs392ydQ6/IMeubvUIEO3lFKgSKQ30XVKVKgNv6+J8xtXl8GHadPg26BdizPEIEOfbD68B2lvBIJgfwuqk6RAm2zt/d4so16+rRPgdrsOfgu8x0C7V4inEBHSJHXwiOQ30XVKVKgLfYuPHFqLztg7sugU+zZKdDeRUIJdMzT19uH4qSheujDUJ0iBdpkM+QLgRYGBQt0mj0zg7aOwm9dqG3e8yJQ3g90MvK7qDrFXRXooSunzp079/ipU29k7H034Y3LQGz6HNvGG981eePyoKWqOLX9LVPeRMiuU0pmmkAdPjSQQJ1JpljlDDSfguJmoNMnn/kU1LwSaehibZk3DplcDj3SlCJ/YqJ67gRDdYq7OgN1JTvtvBRoZlCUQEH2TKiuhd8bsWC9v0CBikR+F1WnSIHWyQzxeE2gGH+iJp8Zxd2Yhu9f3H48Z/QslQINgPwuqk6RAq3jS6BYfa6y+4GOPDyz9XjO2FkqBRoA+V1UnSIFWiczxLknDIEC/Am2ZypQL0s/apY66Ci8aFQPfRiqU6RA6+QCvXC6FOhkf6Innym+inbbLJUCDY38LqpOkQJtsJcJ9EJ28znLvZMi6LN1ExKHokWdjznqSiTpqB76MFSnSIE2KASaKPT0acuzN6bqc3QbZ5sP70i6ObhoM3ECrwgacS389A/zjOqhD0N1ihRok71CoJMPH2G23Ws3Al0Vlxwdnho0o8zF+aUBd6MfHtBQGcsfV6qHPgzVKVKgLfZKgU7xp4s9bfcLrd+Kvrhic+/UuSESs9yPfstvDEto2O4A+eNK9dCHoTpFCrTNXnYv9Sm7P930eaH9sfWHIe0VPbxw7twAH1b+BBt0GPLHleqhD0N1itOeieT69KT0k30tEoD0SiSoPbdvuzc31XsEmsyRz233YbG3MhVoadCeXwAjf1ypHvowVKdIgdo4dH+Mh5s9W5vqVn/m9kv30p67sFWI5gQ0xhRU/rhSPfRhqE5xyia8+8Z++sm+FgmAs0Cdjxu1Hvw+XaD1CWiEKaj8caV66MNQnSIFasNRoBMOu48QaHai1Tnze9ajOhToVlQPfRiqU6RAbQwSaOOY+aSTlpqiPNvx/b21RaAd5xVRoFtRPfRhqE6RArVhFWhdmI1j5lPsOVGgX6r9tIIC3YrqoQ9DdYoUqA2LQFNhnj790ktnG2Y7O12f3QK1XXveEKjx+NC6G8tfrR9F2rMsr68UpaN66MNQnSIFaqMt0Eyf5eXxpvBs2+5jz4KyC3RtvXlHXaBP7D3RfEMBT2PahuqhD0N1ihSojZZAU39WN2g6m14of7rLnpkDxyjUJtCsK5abd9SOwpsT0N4paPAJKIc+BPldVJ0iBWqjKVDTn4lBfzH74nS3PqtppItBzxpP2WzfvMMUaH0C2mPQ8P7k0Icgv4uqU6RAbVgEWvnz7Ol/8PRLm39s9ny444T4sQI1O9M+yG5ciVSfgHYdR7rwxJeabQRA/rhSPfRhqE6RArXREGh9Anr2pV88/ZLdnslbi437CQbda3SndZpndS38ly7U2Wv+ZiHOCM9nlz+uVA99GKpTpEBttAVq+vP0L3bYc8NL+cb9+Ochn+30p4XybkxbH1IUQZwF8seV6qEPQ3WKFKiNfoF263P1krGjdLRBxzxns7gf6KinvAVG/rhSPfRhqE6RArXRI1DrcaPyjeae0rEC3fz68NlimeaYhxQFRv64Uj30YahOkQK10SlQiz1Pm1euGwId/0TkUT2kQAGoHvowVKdIgdpoH4U/3aHP2nM7Jwl0ZA/LNEc85S0w8seV6qEPQ3WKFKgN22lM1m339Mqk9kS1NOhggY7uYZXm8Ke8BUb+uFI99GGoTpECtdG6EqnLnskxJVOzjSnoUH869NBIE/jITSjyx5XqoQ9DdYoUqI2GQG36PJ2fr2Q8+NhRoG49rKUZ8VylHuSPK9VDH4bqFClQG6ZAbfZ8OJnxZWfMG45MT0Myj8MP8adrDzUXLQymiEB1inwmko1SoFZ7vmQctmk/AK4y6Es2YSLsuVZetDCYIgLVKVKgNnKB2vd8dj1AszRoe+MebM+18qKFwRQRqE6x3ITfOK76ECOS4d/cmefC5wK16jM3pf2OdYVYWxv3aH0qL1oYTBGB6hQpUBuH664dn2dLhZ613PBz8K2YpvdQc9HCYIoIVKdIgdo4tNtzuxiH3QwU0UPNRQuDKSJQnSIFaqM1Ax08tezYuAfrU3nRwmCKCFSnSIHaaAi066ntHQq1bdxj9am8aGEwRQSqU6RAbZgCrW+ZbxdoL7geai5aGEwRgeoUKVAbh+uVoc/Ohw5H06fyooXBFBGoTpECtVEINBcfRqDYHmouWhhMEYHqFClQG8l5oA9X6kMIFN1DzUULgykiUJ0iBWrD8lC5aQLF91Bz0cJgighUp0iB2gAL1EcPNRctDKaIQHWKFKgNyw2V3f3pp4eaixYGU0SgOkUK1AZQoL56qLloYTBFBKpTpEBttO5IP/hKpDD6VF60MJgiAtUpUqA2WgIdeJF7KH0qL1oYTBGB6hQpUBttgQ65yD2cPpUXLQymiEB1ihSoDYtAt17kHlKfyosWBlNEoDpFCtSGVaAjqDXm5YlvqosWBlNEoDpFCtTGNIHWmvL0zGHVRQuDKSJQnaL52CIKtGCKQOst7ZUHn/awPdRctDCYIgLVKVKgNtwF2mhozzj9aQ/aQ81FC4MpIlCdIjfhbbgKtNmO6U+sQVUXLQymiEB1ihSoDTeBttuhQGXDFBGoTnEHBPr5m8vl899DtZbiIlBLM3V/Qg2qumhhMEUEqlOcv0CvLVNeBzWXMl6g1mYoUOEwRQSqU5y9QO/uL99ar68vT76HaS9lrEA7mqFAhcMUEahOcfYCvZbNPa9Bp6DjBNrZDAUqHKaIQHWKcxfo0cVs6nl3/4UbkAZTxgi0pxkKVDhMEYHqFOcv0Oc+Sv69fz77d71+POVwIpcH0t/KqXMmp6Z2ihAiglxph4eGQMN8KFig989nM89CpEEFurUVCpSQXWSHBYpg2Cb8gIZ4JZJomCIC1SnOfRM+nkCHtcRr4SXDFBGoTnHuAm3vA0WwXaCDm+LdmATDFBGoTnH+Ao1yFH5MY7wfqFiYIgLVKc5doFHOAwV+kiuqixYGU0SgOsXZCzT8lUjAz3FHddHCYIoIVKc4e4GGvhYe+TETUF20MJgiAtUpzl+gQe/GBP2UKaguWhhMEYHqFHdAoB7oEGjsbhmoLloYTBGB6hQpUBtWgcbuVA3VRQuDKSJQnSKfiWTDItDYXWqgumiAi9w4AAAJVklEQVRhMEUEqlOkQG20BBq7Qy1UFy0MpohAdYpW11Gga9H2XCsvWhhMEYHqFClQG6ZAY/fFjuqihcEUEahOkQK1UQk0dk+6UF20MJgiAtUpUqA2CoHG7kc3qosWBlNEoDpFCtRGJtDYvehDddHCYIoIVKdIgdpIBBq7D/2oLloYTBGB6hQpUBvyK0J10cJgighUp0iB2pBfEaqLFgZTRKA6RQrUhvyKUF20MJgiAtUpUqA25FeE6qKFwRQRqE6RArUhvyJUFy0MpohAdYoUqA35FaG6aGEwRQSqU6RAbcivCNVFC4MpIlCdIgVqQ35FqC5aGEwRgeoUKVAb8itCddHCYIoIVKdIgdqQXxGqixYGU0SgOkUK1Ib8ilBdtDCYIgLVKVKgNuRXhOqihcEUEahOkQK1Ib8iVBctDKaIQHWKFKgN+RWhumhhMEUEqlOkQG3IrwjVRQuDKSJQnSIFakN+RaguWhhMEYHqFClQG/IrQnXRwmCKCFSnSIHakF8RqosWBlNEoDpFCtSG/IpQXbQwmCIC1SlSoDbkV4TqooXBFBGoTpECtSG/IlQXLQymiEB1ihSoDfkVobpoYTBFBKpTpEBtyK8I1UULgykiUJ0iBWpDfkWoLloYTBGB6hQpUBvyK0J10cJgighUp0iB2pBfEaqLFgZTRKA6RQrUhvyKUF20MJgiAtUpUqA25FeE6qKFwRQRqE6RArUhvyJUFy0MpohAdYoUqA35FaG6aGEwRQSqU6RAbcivCNVFC4MpIlCdIgVqQ35FqC5aGEwRgeoUKdB58vjjsXuwCzBFBKpTtC+89bvgb1KgU1BdtDCYIgLVKVKg80R10cJgighUp0iBzhPVRQuDKSJQnSIFOk9UFy0MpohAdYoU6DxRXbQwmCIC1SlSoIQQMjsoUEIIcYQCJYQQRyhQQghxhAIlhBBHKFBCCHGEAiWEEEcoUEIIcYQCdeDob+4vl3/2x9kXn7+5XD7/vbgdmief/6Xl8uSv3cheM0VH/k+1tdhe2uQ7/9gvL5dfecv45q1lwcn3qu9e/+PFd5/7qPHOzdvMpq+lb0i+s7S0TIGO5+hiFvS3ki+uZa9fj92p+ZEn98KNNVN051KWXDqudaXYXtprpSqXL9q+awjUeGsl0P+5eJvZ9PX0Dde6WqZAx3Nr+fyP10e/kwZ7dz+p3eu1P25kCHf3T26S+/3zyd8hpujKtWWS4uf7SXK6UmwvbfKdS8t/dvOd6/vZ7Cbl0sn3LjUjKX/5P7tYvnMzonOZGk3n39x8519ZfvN/XZ78K42WuQk/nqOL2epI18q17M/UNS1/9nFcyirxVvInnSk6cpSP/7v76lJsL+3m5f3zL9xIvnOtmigeXXzudy9Ws8zGL/9z5a/ffXP5h3OBVk1vvvn8m5tvXlv+S5uWk+/UW/6IAnUm9Wgh07v7L9yI3aF5kZR68ZopunL/fDbkjy6+cENXiu2lNb+T/kHJuH/+xc1/Xb+8LLO6dPLf+ov/aJqm0dB/fvLX/s5Gk8Z3/u9ayzyI5MzRh8mfoqP8b1tRyGQomxI/+mv5QSSm6ErxZ+goHeWaUmwvrfkdY156a/nN/365/Id+qTxeabz1//2Xl3+h+N7funFr+Uf/4B9bZsrMG/qvbzSj/S9qLX+4T4E6sfnTtfzzN+oFHLtP8+LW8s+dLw4iMUVXqqnRcx/pSrG9tMZ3/sf9KgLjcFE52yze+v8s/9B/UzVZvPP5v2g2nfy/avoP/fFGyxSoE3d/9VeXy29w6LtzazP7/F5y+GPzF50pOnOtSJECNS1nHulZfuOvLr/xX+0v/4X9cvKYv/Xo4tKM6tLyj26+3GT5S50C/U+X9ZZ/zE14Z44ubbbhdRUtklvLao8VU3QmP6UuOdKhK8Uegf4n+VldNdLdl8UUNH/r3f0/XIsqa6vcMdoW6P/1y8t/tdEuBepMsq9F134nJMXOf31777AkF3Uku+2Sg0iaUuzcB3r0Pyz/4F+wvr86GJ+/9drylywCLeelWdNVgR59uFy2oqVAnTmqH55TcOQTSV2gTHEayVFnXSl2HYVPpuT/hGX5GwLN3voP/3ItqlKgZtNlgW6+/4//sVa0FOhoir95ab66zr0DUp3ByBQncKm4Hu51ngeavNyU1T9TW/7NaP2fkgF7a/nC9eooUvpb98//EfOt98//I8kpn5t3/hGz6dSqm5eblr/5v9Tfn7ybAh3PpeRKpOzwh7KrP5Dcyq+h4ZVIU7i1fE7pVXH2K5GuLf/5xvJvRutfXT7/X+4v/3XjIqL0l2/Vr47fvDPZJXp9f/lvm02nAt28/19bvn69+f7neRDJheJa+Bd5FfcUPjSuLWaKjuS1mA1sXSkaS3v/fBqAccZSdnZc8t37b5bfa781j6r+ztfrTTeuhW+0TIE6kN6Nqbgvi6474CC5/meY4mSOPtzU4jeU340pt+L683+zrbksoWXrrYn9/sW8pfyb/9+/UbzNbDo7cPR/dLRMgRJCiCMUKCGEOEKBEkKIIxQoIYQ4QoESQogjFCghhDhCgRJCiCMUKCGEOEKBEkKIIxQoIYQ4QoESQogjFCiZFw/eXiweu5p/cXOx4bjtR7W3EeIJCpTMi5oZDxKBPvQjy48oUBICCpTMC9OM915OBLo4Y/kRBUpCQIGSeWGaMd2Cr7bhKVASGgqUzAvTjJst+If+ZLUNT4GS0FCgZF4YZky24I/frLbhKVASGgqUzAvDjKk7E4vmX1OgJDQUKJkXhhkP0q33zf+Pfaf5IwqUBIECJfOiMmO6BZ/NQ58tf2RCgRLfUKBkXlQCzfd+VtvwFCgJDQVK5kUl0IP8+Hu5DU+BktBQoGRelAItZ57lNjwFSkJDgZJ5UQr0punKdCrKg0gkNBQomReFGRvTzTNrCpSEhwIl86Iw4+0TNYEeX1OgJDwUKJkXhRmvlGcvpXtDk214CpSEhgIl8yI3Y/JPfv58dle7MxQoCQ8FSuZFbsZkC752X+XjFCgJDwVK5kVuxivmreiTbfjNdJQCJaGhQMm8yMyYHoM/U37zIN0hSoGS0FCghBDiCAVKCCGOUKCEEOIIBUoIIY5QoIQQ4ggFSgghjlCghBDiCAVKCCGOUKCEEOIIBUoIIY5QoIQQ4ggFSgghjlCghBDiCAVKCCGOUKCEEOIIBUoIIY5QoIQQ4ggFSgghjvz/5zcicWPgawsAAAAASUVORK5CYII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627534"/>
            <a:ext cx="4968552" cy="354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80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5"/>
          <p:cNvSpPr/>
          <p:nvPr/>
        </p:nvSpPr>
        <p:spPr>
          <a:xfrm>
            <a:off x="1043608" y="1419622"/>
            <a:ext cx="7128792" cy="2736304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es-ES" sz="1050" b="1" spc="-1" dirty="0" smtClean="0">
                <a:solidFill>
                  <a:srgbClr val="000000"/>
                </a:solidFill>
                <a:latin typeface="Arial"/>
                <a:ea typeface="DejaVu Sans"/>
              </a:rPr>
              <a:t>CONCLUSIONES:</a:t>
            </a:r>
          </a:p>
          <a:p>
            <a:pPr algn="ctr">
              <a:lnSpc>
                <a:spcPct val="100000"/>
              </a:lnSpc>
            </a:pPr>
            <a:endParaRPr lang="es-ES" sz="1050" b="1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r>
              <a:rPr lang="es-ES" sz="1050" dirty="0" smtClean="0"/>
              <a:t>1. En </a:t>
            </a:r>
            <a:r>
              <a:rPr lang="es-ES" sz="1050" dirty="0"/>
              <a:t>HHB, la edad media era de 62 años, había predominio de varones y como comorbilidad más frecuente presentaban HTA. Destacó un IAH medio de 46,50%, un ID de 47,90% y un CT90 de 21,60</a:t>
            </a:r>
            <a:r>
              <a:rPr lang="es-ES" sz="1050" dirty="0" smtClean="0"/>
              <a:t>%.</a:t>
            </a:r>
          </a:p>
          <a:p>
            <a:pPr marL="228600" indent="-228600">
              <a:buAutoNum type="arabicPeriod"/>
            </a:pPr>
            <a:endParaRPr lang="es-ES" sz="1050" dirty="0"/>
          </a:p>
          <a:p>
            <a:r>
              <a:rPr lang="es-ES" sz="1050" dirty="0"/>
              <a:t>2. En LHB, la edad media era 63 años, había predominio de varones y como comorbilidad más frecuente presentaban HTA. Destacó un IAH medio de 26,20% un ID de 19,60 y un CT90 de 3,30</a:t>
            </a:r>
            <a:r>
              <a:rPr lang="es-ES" sz="1050" dirty="0" smtClean="0"/>
              <a:t>%.</a:t>
            </a:r>
          </a:p>
          <a:p>
            <a:endParaRPr lang="es-ES" sz="1050" dirty="0"/>
          </a:p>
          <a:p>
            <a:r>
              <a:rPr lang="es-ES" sz="1050" dirty="0"/>
              <a:t>3. HB, obtuvo una correlación fuerte y directa con IAH e ID y una correlación moderada con CT90</a:t>
            </a:r>
            <a:r>
              <a:rPr lang="es-ES" sz="1050" dirty="0" smtClean="0"/>
              <a:t>.</a:t>
            </a:r>
          </a:p>
          <a:p>
            <a:endParaRPr lang="es-ES" sz="1050" dirty="0"/>
          </a:p>
          <a:p>
            <a:r>
              <a:rPr lang="es-ES" sz="1050" dirty="0"/>
              <a:t>4. IAH e ID se correlacionaron positivamente y fuerte con un índice cercano a 1.</a:t>
            </a:r>
          </a:p>
          <a:p>
            <a:r>
              <a:rPr lang="es-ES" sz="1050" dirty="0"/>
              <a:t> </a:t>
            </a:r>
          </a:p>
          <a:p>
            <a:r>
              <a:rPr lang="es-ES" sz="1050" dirty="0"/>
              <a:t> </a:t>
            </a:r>
          </a:p>
          <a:p>
            <a:pPr algn="ctr">
              <a:lnSpc>
                <a:spcPct val="100000"/>
              </a:lnSpc>
            </a:pPr>
            <a:endParaRPr lang="es-ES" sz="1050" b="1" strike="noStrike" spc="-1" dirty="0" smtClean="0">
              <a:solidFill>
                <a:srgbClr val="000000"/>
              </a:solidFill>
              <a:latin typeface="Arial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es-ES" sz="105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69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354</Words>
  <Application>Microsoft Office PowerPoint</Application>
  <PresentationFormat>Presentación en pantalla (16:9)</PresentationFormat>
  <Paragraphs>41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Arial</vt:lpstr>
      <vt:lpstr>Calibri</vt:lpstr>
      <vt:lpstr>DejaVu Sans</vt:lpstr>
      <vt:lpstr>Noto Sans CJK SC</vt:lpstr>
      <vt:lpstr>Wingdings</vt:lpstr>
      <vt:lpstr>Tema de Office</vt:lpstr>
      <vt:lpstr>Presentación de PowerPoint</vt:lpstr>
      <vt:lpstr>  MATERIAL Y MÉTODOS:  Estudio retrospectivo descriptivo de pacientes con diagnóstico de AOS en el Hospital Universitario de Torrecárdenas. Se incluyó a pacientes con sospecha de AOS y poligrafía realizada, centrando el análisis en aquellos con AOS moderado-grave (IAH ≥15). Los pacientes fueron clasificados en dos grupos según su carga hipóxica: HHB (&gt;60) y LHB (&lt;60). Se evaluó comorbilidades, eventos cardiovasculares, ID (&gt;15), CT90 (&gt;30), adherencia a la CPAP (uso &gt;4h por al menos 4 noches/semana), ESD y fragmentación del sueño. 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</cp:lastModifiedBy>
  <cp:revision>8</cp:revision>
  <dcterms:created xsi:type="dcterms:W3CDTF">2024-02-05T13:08:18Z</dcterms:created>
  <dcterms:modified xsi:type="dcterms:W3CDTF">2025-02-24T16:29:29Z</dcterms:modified>
</cp:coreProperties>
</file>