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68" r:id="rId3"/>
    <p:sldId id="258" r:id="rId4"/>
    <p:sldId id="259" r:id="rId5"/>
    <p:sldId id="260" r:id="rId6"/>
    <p:sldId id="265" r:id="rId7"/>
    <p:sldId id="266" r:id="rId8"/>
    <p:sldId id="269" r:id="rId9"/>
    <p:sldId id="270" r:id="rId10"/>
    <p:sldId id="267" r:id="rId11"/>
    <p:sldId id="261" r:id="rId12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7292A2E-F333-43FB-9621-5CBBE7FDCDCB}" styleName="Estilo claro 2 - Acento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775DCB02-9BB8-47FD-8907-85C794F793BA}" styleName="Estilo temático 1 - Énfasis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C4B1156A-380E-4F78-BDF5-A606A8083BF9}" styleName="Estilo medio 4 - Énfasis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D27102A9-8310-4765-A935-A1911B00CA55}" styleName="Estilo claro 1 - Acento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ED083AE6-46FA-4A59-8FB0-9F97EB10719F}" styleName="Estilo claro 3 - Acento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00A15C55-8517-42AA-B614-E9B94910E393}" styleName="Estilo medio 2 - Énfasis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E269D01E-BC32-4049-B463-5C60D7B0CCD2}" styleName="Estilo temático 2 - Énfasis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588"/>
    <p:restoredTop sz="79310"/>
  </p:normalViewPr>
  <p:slideViewPr>
    <p:cSldViewPr>
      <p:cViewPr varScale="1">
        <p:scale>
          <a:sx n="53" d="100"/>
          <a:sy n="53" d="100"/>
        </p:scale>
        <p:origin x="1488" y="31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CFF8B2-90FA-084D-BD80-D0F154691A15}" type="datetimeFigureOut">
              <a:rPr lang="es-ES" smtClean="0"/>
              <a:t>23/02/2025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FD7171-44D6-E445-B0F9-5CB0994774C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564905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sz="1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Se incluyeron 341 pacientes (53.7% mujeres, edad media 80.5±11,7 a). La mayoría de las indicaciones provenían de M. interna (69.3%) y Neumología (14.9%).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FD7171-44D6-E445-B0F9-5CB0994774CF}" type="slidenum">
              <a:rPr lang="es-ES" smtClean="0"/>
              <a:t>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056006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sz="1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Hasta en un 71.8% no constaba el motivo de la indicación y la mayoría eran indicaciones recientes (≤1 año: 42.3%). 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FD7171-44D6-E445-B0F9-5CB0994774CF}" type="slidenum">
              <a:rPr lang="es-ES" smtClean="0"/>
              <a:t>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394172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1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Un 57.7% no habían tenido revisiones previas, el 44.3% eran fumadores activos o exfumadores y un 28.7% no lo empleaban por la noche.</a:t>
            </a:r>
            <a:r>
              <a:rPr lang="es-ES" sz="1800" dirty="0">
                <a:effectLst/>
              </a:rPr>
              <a:t> </a:t>
            </a:r>
            <a:endParaRPr lang="es-ES" sz="1800" dirty="0"/>
          </a:p>
          <a:p>
            <a:endParaRPr lang="es-ES" sz="18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r>
              <a:rPr lang="es-ES" sz="1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Se suspendió la indicación en el 54.6% (indicación inadecuada: 36.4%, uso inadecuado: 2.2%, ambas: 16%). 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FD7171-44D6-E445-B0F9-5CB0994774CF}" type="slidenum">
              <a:rPr lang="es-ES" smtClean="0"/>
              <a:t>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590536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1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La retirada de la indicación fue significativamente más frecuente (p&lt;0.05) en las indicaciones de M. interna y otras especialidades frente a neumología (53.3% vs 70.8% vs 41.3%), sin revisiones previas (62.8% vs 41.6%),  sin uso nocturno (76% vs 44.1%), sin mejoría subjetiva del tratamiento (81.6% vs 48.2%), sin tratamiento con broncodilatadores (64.7% vs 46.8%), sin ingresos previos (62.7% vs 50.9%) o en el último año (61.3% vs 43.1%), con saturaciones basales&gt; 92% (82% vs 12.8%), con menor duración de la indicación (2.3±2.7 vs 3.6±4.3) y menor uso de horas diarias (8.5±6.2 vs 14±5.5).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800" dirty="0">
              <a:effectLst/>
              <a:latin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FD7171-44D6-E445-B0F9-5CB0994774CF}" type="slidenum">
              <a:rPr lang="es-ES" smtClean="0"/>
              <a:t>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139882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FD7171-44D6-E445-B0F9-5CB0994774CF}" type="slidenum">
              <a:rPr lang="es-ES" smtClean="0"/>
              <a:t>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0142783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El análisis multivariante encontró que la retirada de OCD se asoció de forma independiente con el servicio prescriptor (Otros OR 6.28: IC95%: 1.4-33.1, M. interna: OR 1.8: IC95%: 0.6-5.2 vs neumología), la ausencia de beneficio subjetivo (OR 6.7: IC95%: 1.7-25.6), la SatO2 basal&gt;92% (OR 46.2: IC95%: 17.6-121.2) y el menor número de horas de uso diario (OR 0.9: IC95%: 0.8-0.98).</a:t>
            </a:r>
          </a:p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FD7171-44D6-E445-B0F9-5CB0994774CF}" type="slidenum">
              <a:rPr lang="es-ES" smtClean="0"/>
              <a:t>10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605602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23/02/2025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23/02/2025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23/02/2025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23/02/2025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23/02/2025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23/02/2025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23/02/2025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23/02/2025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23/02/2025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23/02/2025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23/02/2025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797998-9048-4197-8B94-06E5B01BB0B8}" type="datetimeFigureOut">
              <a:rPr lang="es-ES" smtClean="0"/>
              <a:pPr/>
              <a:t>23/02/2025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275606"/>
            <a:ext cx="7772400" cy="1800199"/>
          </a:xfrm>
          <a:ln w="15875">
            <a:solidFill>
              <a:srgbClr val="7030A0"/>
            </a:solidFill>
          </a:ln>
        </p:spPr>
        <p:txBody>
          <a:bodyPr>
            <a:normAutofit fontScale="90000"/>
          </a:bodyPr>
          <a:lstStyle/>
          <a:p>
            <a:r>
              <a:rPr lang="es-ES" dirty="0"/>
              <a:t>RESULTADOS DEL CONTROL DE LA OXIGENOTERAPIA CONTINUA DOMICILIARIA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219822"/>
            <a:ext cx="6400800" cy="1314450"/>
          </a:xfrm>
        </p:spPr>
        <p:txBody>
          <a:bodyPr>
            <a:normAutofit fontScale="47500" lnSpcReduction="20000"/>
          </a:bodyPr>
          <a:lstStyle/>
          <a:p>
            <a:r>
              <a:rPr lang="es-ES" sz="3400" u="sng" dirty="0">
                <a:solidFill>
                  <a:schemeClr val="tx1"/>
                </a:solidFill>
              </a:rPr>
              <a:t>L. Galan Ledesma</a:t>
            </a:r>
            <a:r>
              <a:rPr lang="es-ES" sz="3400" dirty="0">
                <a:solidFill>
                  <a:schemeClr val="tx1"/>
                </a:solidFill>
              </a:rPr>
              <a:t>, J. Hernández Borge, R. Morante Espada, J. López Rodríguez, J. A. Márquez Alba, E. Sánchez Calle, S. Hernández Gómez, P. Cordero Montero, A. Castañar Jover, J.A Gutiérrez Lara, A. Sanz Cabrera</a:t>
            </a:r>
          </a:p>
          <a:p>
            <a:endParaRPr lang="es-ES" sz="3400" dirty="0">
              <a:solidFill>
                <a:schemeClr val="tx1"/>
              </a:solidFill>
            </a:endParaRPr>
          </a:p>
          <a:p>
            <a:r>
              <a:rPr lang="es-ES" sz="3400" dirty="0">
                <a:solidFill>
                  <a:schemeClr val="tx1"/>
                </a:solidFill>
              </a:rPr>
              <a:t>Servicio de Neumología. Hospital Universitario de Badajoz</a:t>
            </a:r>
          </a:p>
          <a:p>
            <a:endParaRPr lang="es-ES" dirty="0"/>
          </a:p>
          <a:p>
            <a:endParaRPr lang="es-E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522AA5E-84A9-D176-C0EE-59B90561DE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INTRODUCCIÓN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B5482CC-E104-3A40-A3D5-C771A74EBF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00151"/>
            <a:ext cx="5410944" cy="3737370"/>
          </a:xfrm>
        </p:spPr>
        <p:txBody>
          <a:bodyPr>
            <a:normAutofit lnSpcReduction="10000"/>
          </a:bodyPr>
          <a:lstStyle/>
          <a:p>
            <a:r>
              <a:rPr lang="es-ES" sz="1700" dirty="0"/>
              <a:t>La </a:t>
            </a:r>
            <a:r>
              <a:rPr lang="es-ES" sz="1700" u="sng" dirty="0"/>
              <a:t>oxigenoterapia continua domiciliaria (OCD)</a:t>
            </a:r>
            <a:r>
              <a:rPr lang="es-ES" sz="1700" dirty="0"/>
              <a:t> es una de las </a:t>
            </a:r>
            <a:r>
              <a:rPr lang="es-ES" sz="1700" b="1" dirty="0"/>
              <a:t>bases del tratamiento de los pacientes con insuficiencia respiratoria</a:t>
            </a:r>
          </a:p>
          <a:p>
            <a:r>
              <a:rPr lang="es-ES" sz="1700" dirty="0"/>
              <a:t>Los </a:t>
            </a:r>
            <a:r>
              <a:rPr lang="es-ES" sz="1700" u="sng" dirty="0"/>
              <a:t>efectos del oxígeno </a:t>
            </a:r>
            <a:r>
              <a:rPr lang="es-ES" sz="1700" dirty="0"/>
              <a:t>en la </a:t>
            </a:r>
            <a:r>
              <a:rPr lang="es-ES" sz="1700" b="1" dirty="0"/>
              <a:t>hospitalización</a:t>
            </a:r>
            <a:r>
              <a:rPr lang="es-ES" sz="1700" dirty="0"/>
              <a:t>, el </a:t>
            </a:r>
            <a:r>
              <a:rPr lang="es-ES" sz="1700" b="1" dirty="0"/>
              <a:t>rendimiento en el ejercicio</a:t>
            </a:r>
            <a:r>
              <a:rPr lang="es-ES" sz="1700" dirty="0"/>
              <a:t> y la </a:t>
            </a:r>
            <a:r>
              <a:rPr lang="es-ES" sz="1700" b="1" dirty="0"/>
              <a:t>calidad de vida </a:t>
            </a:r>
            <a:r>
              <a:rPr lang="es-ES" sz="1700" dirty="0"/>
              <a:t>no están claros</a:t>
            </a:r>
          </a:p>
          <a:p>
            <a:r>
              <a:rPr lang="es-ES" sz="1700" dirty="0"/>
              <a:t>La </a:t>
            </a:r>
            <a:r>
              <a:rPr lang="es-ES" sz="1700" u="sng" dirty="0"/>
              <a:t>baja adherencia </a:t>
            </a:r>
            <a:r>
              <a:rPr lang="es-ES" sz="1700" dirty="0"/>
              <a:t>en vida real es muy elevada (60% según estudios), existiendo </a:t>
            </a:r>
            <a:r>
              <a:rPr lang="es-ES" sz="1700" u="sng" dirty="0"/>
              <a:t>gran variabilidad </a:t>
            </a:r>
            <a:r>
              <a:rPr lang="es-ES" sz="1700" dirty="0"/>
              <a:t>en los criterios de indicación, control y seguimiento</a:t>
            </a:r>
          </a:p>
          <a:p>
            <a:r>
              <a:rPr lang="es-ES" sz="1700" u="sng" dirty="0"/>
              <a:t>Normativa SEPAR: </a:t>
            </a:r>
          </a:p>
          <a:p>
            <a:pPr lvl="1"/>
            <a:r>
              <a:rPr lang="es-ES" sz="1400" b="1" dirty="0"/>
              <a:t>Reevaluación al mes o los 2 meses </a:t>
            </a:r>
            <a:r>
              <a:rPr lang="es-ES" sz="1400" dirty="0"/>
              <a:t>de la prescripción</a:t>
            </a:r>
          </a:p>
          <a:p>
            <a:pPr lvl="1"/>
            <a:r>
              <a:rPr lang="es-ES" sz="1400" b="1" dirty="0"/>
              <a:t>Valoración gasométrica basal</a:t>
            </a:r>
          </a:p>
          <a:p>
            <a:pPr lvl="1"/>
            <a:r>
              <a:rPr lang="es-ES" sz="1400" dirty="0"/>
              <a:t>Recomendación de </a:t>
            </a:r>
            <a:r>
              <a:rPr lang="es-ES" sz="1400" b="1" dirty="0"/>
              <a:t>gasometría con el flujo de oxígeno prescrito</a:t>
            </a:r>
            <a:r>
              <a:rPr lang="es-ES" sz="1400" dirty="0"/>
              <a:t> para verificar una PaO2 &gt; 60 </a:t>
            </a:r>
            <a:r>
              <a:rPr lang="es-ES" sz="1400" dirty="0" err="1"/>
              <a:t>mmHg</a:t>
            </a:r>
            <a:endParaRPr lang="es-ES" sz="1400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854DC7AB-F0EC-8B4E-76C9-7585E54201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91212" y="1200151"/>
            <a:ext cx="2975533" cy="1411982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983A800B-3B01-23E6-F443-93FD002406E6}"/>
              </a:ext>
            </a:extLst>
          </p:cNvPr>
          <p:cNvSpPr txBox="1"/>
          <p:nvPr/>
        </p:nvSpPr>
        <p:spPr>
          <a:xfrm>
            <a:off x="899592" y="4887977"/>
            <a:ext cx="76635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000" i="1" dirty="0"/>
              <a:t>Ortega Ruiz, F., Díaz Lobato, S., et al., &amp; SEPAR. (2014). </a:t>
            </a:r>
            <a:r>
              <a:rPr lang="es-ES" sz="1000" i="1" dirty="0" err="1"/>
              <a:t>Continuous</a:t>
            </a:r>
            <a:r>
              <a:rPr lang="es-ES" sz="1000" i="1" dirty="0"/>
              <a:t> home </a:t>
            </a:r>
            <a:r>
              <a:rPr lang="es-ES" sz="1000" i="1" dirty="0" err="1"/>
              <a:t>oxygen</a:t>
            </a:r>
            <a:r>
              <a:rPr lang="es-ES" sz="1000" i="1" dirty="0"/>
              <a:t> </a:t>
            </a:r>
            <a:r>
              <a:rPr lang="es-ES" sz="1000" i="1" dirty="0" err="1"/>
              <a:t>therapy</a:t>
            </a:r>
            <a:r>
              <a:rPr lang="es-ES" sz="1000" i="1" dirty="0"/>
              <a:t>. Archivos de </a:t>
            </a:r>
            <a:r>
              <a:rPr lang="es-ES" sz="1000" i="1" dirty="0" err="1"/>
              <a:t>Bronconeumologia</a:t>
            </a:r>
            <a:r>
              <a:rPr lang="es-ES" sz="1000" i="1" dirty="0"/>
              <a:t>, 50(5), 185–200</a:t>
            </a:r>
          </a:p>
        </p:txBody>
      </p:sp>
    </p:spTree>
    <p:extLst>
      <p:ext uri="{BB962C8B-B14F-4D97-AF65-F5344CB8AC3E}">
        <p14:creationId xmlns:p14="http://schemas.microsoft.com/office/powerpoint/2010/main" val="9770126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522AA5E-84A9-D176-C0EE-59B90561DE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INTRODUCCIÓN</a:t>
            </a:r>
          </a:p>
        </p:txBody>
      </p:sp>
      <p:sp>
        <p:nvSpPr>
          <p:cNvPr id="8" name="Marcador de contenido 7">
            <a:extLst>
              <a:ext uri="{FF2B5EF4-FFF2-40B4-BE49-F238E27FC236}">
                <a16:creationId xmlns:a16="http://schemas.microsoft.com/office/drawing/2014/main" id="{82E89AA6-0A1C-5025-E0EC-D2035A5764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8121" y="1419622"/>
            <a:ext cx="7667758" cy="989482"/>
          </a:xfrm>
          <a:solidFill>
            <a:schemeClr val="accent4">
              <a:lumMod val="20000"/>
              <a:lumOff val="80000"/>
            </a:schemeClr>
          </a:solidFill>
          <a:ln w="12700">
            <a:solidFill>
              <a:srgbClr val="7030A0"/>
            </a:solidFill>
          </a:ln>
        </p:spPr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es-ES" sz="1900" dirty="0"/>
              <a:t>Nuestro </a:t>
            </a:r>
            <a:r>
              <a:rPr lang="es-ES" sz="1900" u="sng" dirty="0"/>
              <a:t>objetivo</a:t>
            </a:r>
            <a:r>
              <a:rPr lang="es-ES" sz="1900" dirty="0"/>
              <a:t> ha sido:</a:t>
            </a:r>
          </a:p>
          <a:p>
            <a:pPr marL="400050" indent="-400050" algn="just">
              <a:buFont typeface="+mj-lt"/>
              <a:buAutoNum type="romanUcPeriod"/>
            </a:pPr>
            <a:r>
              <a:rPr lang="es-ES" sz="1900" b="1" dirty="0"/>
              <a:t>Evaluar los resultados de una consulta de control de OCD</a:t>
            </a:r>
          </a:p>
          <a:p>
            <a:pPr marL="400050" indent="-400050" algn="just">
              <a:buFont typeface="+mj-lt"/>
              <a:buAutoNum type="romanUcPeriod"/>
            </a:pPr>
            <a:r>
              <a:rPr lang="es-ES" sz="1900" b="1" dirty="0"/>
              <a:t>Detectar qué factores se asocian a la retirada de la misma</a:t>
            </a:r>
          </a:p>
          <a:p>
            <a:pPr marL="0" indent="0" algn="ctr">
              <a:buNone/>
            </a:pPr>
            <a:endParaRPr lang="es-ES" sz="1600" dirty="0"/>
          </a:p>
          <a:p>
            <a:pPr marL="0" indent="0" algn="ctr">
              <a:buNone/>
            </a:pPr>
            <a:endParaRPr lang="es-ES" sz="1600" dirty="0"/>
          </a:p>
          <a:p>
            <a:endParaRPr lang="es-ES" dirty="0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D9392EBA-045A-ECA1-8049-FF5B71CF5933}"/>
              </a:ext>
            </a:extLst>
          </p:cNvPr>
          <p:cNvSpPr txBox="1"/>
          <p:nvPr/>
        </p:nvSpPr>
        <p:spPr>
          <a:xfrm>
            <a:off x="738121" y="3219822"/>
            <a:ext cx="7667758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1600" dirty="0"/>
              <a:t>Importancia de la </a:t>
            </a:r>
            <a:r>
              <a:rPr lang="es-ES" sz="1600" b="1" dirty="0"/>
              <a:t>evaluación y educación adecuada </a:t>
            </a:r>
            <a:r>
              <a:rPr lang="es-ES" sz="1600" dirty="0"/>
              <a:t>acerca del uso de la oxigenoterapia a largo plazo</a:t>
            </a:r>
          </a:p>
          <a:p>
            <a:pPr algn="just"/>
            <a:endParaRPr lang="es-ES" sz="1600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1600" b="1" dirty="0"/>
              <a:t>Dificultad de seguimiento de pacientes </a:t>
            </a:r>
            <a:r>
              <a:rPr lang="es-ES" sz="1600" dirty="0"/>
              <a:t>con insuficiencia respiratoria grave, y por tanto la realización de ensayos clínicos y estudios a largo plazo</a:t>
            </a:r>
          </a:p>
          <a:p>
            <a:endParaRPr lang="es-ES" dirty="0"/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C4B2FF67-0747-9106-80CA-9868433460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2648" y="2435486"/>
            <a:ext cx="760134" cy="795809"/>
          </a:xfrm>
          <a:prstGeom prst="rect">
            <a:avLst/>
          </a:prstGeom>
        </p:spPr>
      </p:pic>
      <p:sp>
        <p:nvSpPr>
          <p:cNvPr id="11" name="Corchetes 10">
            <a:extLst>
              <a:ext uri="{FF2B5EF4-FFF2-40B4-BE49-F238E27FC236}">
                <a16:creationId xmlns:a16="http://schemas.microsoft.com/office/drawing/2014/main" id="{4D662E48-A2FB-2871-909B-A62109D6BB0C}"/>
              </a:ext>
            </a:extLst>
          </p:cNvPr>
          <p:cNvSpPr/>
          <p:nvPr/>
        </p:nvSpPr>
        <p:spPr>
          <a:xfrm>
            <a:off x="539552" y="3075806"/>
            <a:ext cx="7866327" cy="1711743"/>
          </a:xfrm>
          <a:prstGeom prst="bracketPair">
            <a:avLst/>
          </a:prstGeom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756243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522AA5E-84A9-D176-C0EE-59B90561DE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METODOLOGÍA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B5482CC-E104-3A40-A3D5-C771A74EBF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6894" y="1419622"/>
            <a:ext cx="8229600" cy="3394472"/>
          </a:xfrm>
        </p:spPr>
        <p:txBody>
          <a:bodyPr>
            <a:normAutofit/>
          </a:bodyPr>
          <a:lstStyle/>
          <a:p>
            <a:r>
              <a:rPr lang="es-ES" sz="1600" dirty="0"/>
              <a:t>Serie de pacientes consecutivos valorados en una </a:t>
            </a:r>
            <a:r>
              <a:rPr lang="es-ES" sz="1600" b="1" dirty="0"/>
              <a:t>consulta de OCD de forma prospectiva</a:t>
            </a:r>
          </a:p>
          <a:p>
            <a:pPr marL="0" indent="0">
              <a:buNone/>
            </a:pPr>
            <a:endParaRPr lang="es-ES" sz="1600" b="1" dirty="0"/>
          </a:p>
          <a:p>
            <a:r>
              <a:rPr lang="es-ES" sz="1600" u="sng" dirty="0"/>
              <a:t>Variables recogidas:</a:t>
            </a:r>
          </a:p>
          <a:p>
            <a:pPr lvl="1">
              <a:buFont typeface="Wingdings" pitchFamily="2" charset="2"/>
              <a:buChar char="ü"/>
            </a:pPr>
            <a:r>
              <a:rPr lang="es-ES" sz="1600" b="1" dirty="0"/>
              <a:t>Epidemiológicas</a:t>
            </a:r>
          </a:p>
          <a:p>
            <a:pPr lvl="1">
              <a:buFont typeface="Wingdings" pitchFamily="2" charset="2"/>
              <a:buChar char="ü"/>
            </a:pPr>
            <a:r>
              <a:rPr lang="es-ES" sz="1600" b="1" dirty="0"/>
              <a:t>Patología causal</a:t>
            </a:r>
          </a:p>
          <a:p>
            <a:pPr lvl="1">
              <a:buFont typeface="Wingdings" pitchFamily="2" charset="2"/>
              <a:buChar char="ü"/>
            </a:pPr>
            <a:r>
              <a:rPr lang="es-ES" sz="1600" b="1" dirty="0"/>
              <a:t>Servicio prescriptor</a:t>
            </a:r>
          </a:p>
          <a:p>
            <a:pPr lvl="1">
              <a:buFont typeface="Wingdings" pitchFamily="2" charset="2"/>
              <a:buChar char="ü"/>
            </a:pPr>
            <a:r>
              <a:rPr lang="es-ES" sz="1600" b="1" dirty="0"/>
              <a:t>Cumplimentación</a:t>
            </a:r>
          </a:p>
          <a:p>
            <a:pPr lvl="1">
              <a:buFont typeface="Wingdings" pitchFamily="2" charset="2"/>
              <a:buChar char="ü"/>
            </a:pPr>
            <a:r>
              <a:rPr lang="es-ES" sz="1600" b="1" dirty="0"/>
              <a:t>Retirada de la indicación y motivos de la misma</a:t>
            </a:r>
          </a:p>
          <a:p>
            <a:pPr marL="457200" lvl="1" indent="0">
              <a:buNone/>
            </a:pPr>
            <a:endParaRPr lang="es-ES" sz="1600" b="1" dirty="0"/>
          </a:p>
          <a:p>
            <a:r>
              <a:rPr lang="es-ES" sz="1600" dirty="0"/>
              <a:t>Se realizó un </a:t>
            </a:r>
            <a:r>
              <a:rPr lang="es-ES" sz="1600" b="1" dirty="0"/>
              <a:t>análisis </a:t>
            </a:r>
            <a:r>
              <a:rPr lang="es-ES" sz="1600" b="1" dirty="0" err="1"/>
              <a:t>univariado</a:t>
            </a:r>
            <a:r>
              <a:rPr lang="es-ES" sz="1600" b="1" dirty="0"/>
              <a:t> y multivariante </a:t>
            </a:r>
            <a:r>
              <a:rPr lang="es-ES" sz="1600" dirty="0"/>
              <a:t>(r. logística) para evaluar las variables relacionadas con la retirada del tratamiento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592BDC54-3590-F3B4-241D-97B49AD7B90C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D6D6D6"/>
              </a:clrFrom>
              <a:clrTo>
                <a:srgbClr val="D6D6D6">
                  <a:alpha val="0"/>
                </a:srgbClr>
              </a:clrTo>
            </a:clrChange>
          </a:blip>
          <a:stretch>
            <a:fillRect/>
          </a:stretch>
        </p:blipFill>
        <p:spPr>
          <a:xfrm rot="783109">
            <a:off x="7338391" y="180626"/>
            <a:ext cx="1487217" cy="1398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73886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522AA5E-84A9-D176-C0EE-59B90561DE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RESULTADOS</a:t>
            </a:r>
          </a:p>
        </p:txBody>
      </p:sp>
      <p:graphicFrame>
        <p:nvGraphicFramePr>
          <p:cNvPr id="4" name="Marcador de contenido 3">
            <a:extLst>
              <a:ext uri="{FF2B5EF4-FFF2-40B4-BE49-F238E27FC236}">
                <a16:creationId xmlns:a16="http://schemas.microsoft.com/office/drawing/2014/main" id="{F7F61168-B140-56B3-1BF9-D9897512441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51759104"/>
              </p:ext>
            </p:extLst>
          </p:nvPr>
        </p:nvGraphicFramePr>
        <p:xfrm>
          <a:off x="441857" y="2370951"/>
          <a:ext cx="3322713" cy="1112520"/>
        </p:xfrm>
        <a:graphic>
          <a:graphicData uri="http://schemas.openxmlformats.org/drawingml/2006/table">
            <a:tbl>
              <a:tblPr firstRow="1" bandRow="1">
                <a:tableStyleId>{17292A2E-F333-43FB-9621-5CBBE7FDCDCB}</a:tableStyleId>
              </a:tblPr>
              <a:tblGrid>
                <a:gridCol w="1107571">
                  <a:extLst>
                    <a:ext uri="{9D8B030D-6E8A-4147-A177-3AD203B41FA5}">
                      <a16:colId xmlns:a16="http://schemas.microsoft.com/office/drawing/2014/main" val="2918443470"/>
                    </a:ext>
                  </a:extLst>
                </a:gridCol>
                <a:gridCol w="1107571">
                  <a:extLst>
                    <a:ext uri="{9D8B030D-6E8A-4147-A177-3AD203B41FA5}">
                      <a16:colId xmlns:a16="http://schemas.microsoft.com/office/drawing/2014/main" val="809694448"/>
                    </a:ext>
                  </a:extLst>
                </a:gridCol>
                <a:gridCol w="1107571">
                  <a:extLst>
                    <a:ext uri="{9D8B030D-6E8A-4147-A177-3AD203B41FA5}">
                      <a16:colId xmlns:a16="http://schemas.microsoft.com/office/drawing/2014/main" val="529433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s-ES" sz="1600" dirty="0"/>
                        <a:t>Mujeres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/>
                        <a:t>Hombres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/>
                        <a:t>Total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49152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600" dirty="0"/>
                        <a:t>183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/>
                        <a:t>158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b="1" dirty="0"/>
                        <a:t>341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90433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600" dirty="0"/>
                        <a:t>53.7%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/>
                        <a:t>46.3%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/>
                        <a:t>100%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3110175"/>
                  </a:ext>
                </a:extLst>
              </a:tr>
            </a:tbl>
          </a:graphicData>
        </a:graphic>
      </p:graphicFrame>
      <p:sp>
        <p:nvSpPr>
          <p:cNvPr id="5" name="CuadroTexto 4">
            <a:extLst>
              <a:ext uri="{FF2B5EF4-FFF2-40B4-BE49-F238E27FC236}">
                <a16:creationId xmlns:a16="http://schemas.microsoft.com/office/drawing/2014/main" id="{24B14B26-2174-12C8-9C6E-16F173601297}"/>
              </a:ext>
            </a:extLst>
          </p:cNvPr>
          <p:cNvSpPr txBox="1"/>
          <p:nvPr/>
        </p:nvSpPr>
        <p:spPr>
          <a:xfrm>
            <a:off x="901011" y="3651870"/>
            <a:ext cx="24350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/>
              <a:t>Edad media 80.5±11.7 a</a:t>
            </a:r>
          </a:p>
        </p:txBody>
      </p:sp>
      <p:graphicFrame>
        <p:nvGraphicFramePr>
          <p:cNvPr id="6" name="Tabla 5">
            <a:extLst>
              <a:ext uri="{FF2B5EF4-FFF2-40B4-BE49-F238E27FC236}">
                <a16:creationId xmlns:a16="http://schemas.microsoft.com/office/drawing/2014/main" id="{947BE8FF-0874-19DC-CC35-6B8AA9333B1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96123590"/>
              </p:ext>
            </p:extLst>
          </p:nvPr>
        </p:nvGraphicFramePr>
        <p:xfrm>
          <a:off x="3986771" y="1307032"/>
          <a:ext cx="4715372" cy="3240359"/>
        </p:xfrm>
        <a:graphic>
          <a:graphicData uri="http://schemas.openxmlformats.org/drawingml/2006/table">
            <a:tbl>
              <a:tblPr>
                <a:tableStyleId>{C4B1156A-380E-4F78-BDF5-A606A8083BF9}</a:tableStyleId>
              </a:tblPr>
              <a:tblGrid>
                <a:gridCol w="2374176">
                  <a:extLst>
                    <a:ext uri="{9D8B030D-6E8A-4147-A177-3AD203B41FA5}">
                      <a16:colId xmlns:a16="http://schemas.microsoft.com/office/drawing/2014/main" val="1053875182"/>
                    </a:ext>
                  </a:extLst>
                </a:gridCol>
                <a:gridCol w="1065376">
                  <a:extLst>
                    <a:ext uri="{9D8B030D-6E8A-4147-A177-3AD203B41FA5}">
                      <a16:colId xmlns:a16="http://schemas.microsoft.com/office/drawing/2014/main" val="3679510237"/>
                    </a:ext>
                  </a:extLst>
                </a:gridCol>
                <a:gridCol w="1275820">
                  <a:extLst>
                    <a:ext uri="{9D8B030D-6E8A-4147-A177-3AD203B41FA5}">
                      <a16:colId xmlns:a16="http://schemas.microsoft.com/office/drawing/2014/main" val="176888281"/>
                    </a:ext>
                  </a:extLst>
                </a:gridCol>
              </a:tblGrid>
              <a:tr h="678828">
                <a:tc>
                  <a:txBody>
                    <a:bodyPr/>
                    <a:lstStyle/>
                    <a:p>
                      <a:pPr algn="ctr"/>
                      <a:r>
                        <a:rPr lang="es-ES" sz="1600" b="1" dirty="0">
                          <a:solidFill>
                            <a:schemeClr val="bg1"/>
                          </a:solidFill>
                        </a:rPr>
                        <a:t>SERVICIO QUE INDICÓ OXIGENOTERAPIA</a:t>
                      </a:r>
                    </a:p>
                  </a:txBody>
                  <a:tcPr anchor="ctr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600" b="1" kern="100" dirty="0">
                          <a:effectLst/>
                        </a:rPr>
                        <a:t>Frecuencia</a:t>
                      </a:r>
                      <a:endParaRPr lang="es-ES" sz="1600" b="1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600" b="1" kern="100" dirty="0">
                          <a:effectLst/>
                        </a:rPr>
                        <a:t>Porcentaje</a:t>
                      </a:r>
                      <a:endParaRPr lang="es-ES" sz="1600" b="1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346768559"/>
                  </a:ext>
                </a:extLst>
              </a:tr>
              <a:tr h="35439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600" b="1" kern="100" dirty="0">
                          <a:effectLst/>
                        </a:rPr>
                        <a:t>Neumología</a:t>
                      </a:r>
                      <a:endParaRPr lang="es-ES" sz="1600" b="1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600" b="1" kern="100" dirty="0">
                          <a:solidFill>
                            <a:srgbClr val="C00000"/>
                          </a:solidFill>
                          <a:effectLst/>
                        </a:rPr>
                        <a:t>49</a:t>
                      </a:r>
                      <a:endParaRPr lang="es-ES" sz="1600" b="1" kern="100" dirty="0">
                        <a:solidFill>
                          <a:srgbClr val="C00000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600" b="1" kern="100" dirty="0">
                          <a:solidFill>
                            <a:srgbClr val="C00000"/>
                          </a:solidFill>
                          <a:effectLst/>
                        </a:rPr>
                        <a:t>14.9%</a:t>
                      </a:r>
                      <a:endParaRPr lang="es-ES" sz="1600" b="1" kern="100" dirty="0">
                        <a:solidFill>
                          <a:srgbClr val="C00000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050864197"/>
                  </a:ext>
                </a:extLst>
              </a:tr>
              <a:tr h="35439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600" b="1" kern="100" dirty="0">
                          <a:effectLst/>
                        </a:rPr>
                        <a:t>Medicina interna</a:t>
                      </a:r>
                      <a:endParaRPr lang="es-ES" sz="1600" b="1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600" b="1" kern="100" dirty="0">
                          <a:solidFill>
                            <a:srgbClr val="C00000"/>
                          </a:solidFill>
                          <a:effectLst/>
                        </a:rPr>
                        <a:t>228</a:t>
                      </a:r>
                      <a:endParaRPr lang="es-ES" sz="1600" b="1" kern="100" dirty="0">
                        <a:solidFill>
                          <a:srgbClr val="C00000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600" b="1" kern="100" dirty="0">
                          <a:solidFill>
                            <a:srgbClr val="C00000"/>
                          </a:solidFill>
                          <a:effectLst/>
                        </a:rPr>
                        <a:t>69.3%</a:t>
                      </a:r>
                      <a:endParaRPr lang="es-ES" sz="1600" b="1" kern="100" dirty="0">
                        <a:solidFill>
                          <a:srgbClr val="C00000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882064573"/>
                  </a:ext>
                </a:extLst>
              </a:tr>
              <a:tr h="35439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600" b="1" kern="100" dirty="0">
                          <a:effectLst/>
                        </a:rPr>
                        <a:t>Otras especialidades</a:t>
                      </a:r>
                      <a:endParaRPr lang="es-ES" sz="1600" b="1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600" kern="100" dirty="0">
                          <a:effectLst/>
                        </a:rPr>
                        <a:t>42</a:t>
                      </a:r>
                      <a:endParaRPr lang="es-ES" sz="16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600" kern="100" dirty="0">
                          <a:effectLst/>
                        </a:rPr>
                        <a:t>12.8%</a:t>
                      </a:r>
                      <a:endParaRPr lang="es-ES" sz="16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870762177"/>
                  </a:ext>
                </a:extLst>
              </a:tr>
              <a:tr h="35439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600" b="1" kern="100" dirty="0">
                          <a:effectLst/>
                        </a:rPr>
                        <a:t>Servicio quirúrgico</a:t>
                      </a:r>
                      <a:endParaRPr lang="es-ES" sz="1600" b="1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600" kern="100" dirty="0">
                          <a:effectLst/>
                        </a:rPr>
                        <a:t>2</a:t>
                      </a:r>
                      <a:endParaRPr lang="es-ES" sz="16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600" kern="100" dirty="0">
                          <a:effectLst/>
                        </a:rPr>
                        <a:t>0.6%</a:t>
                      </a:r>
                      <a:endParaRPr lang="es-ES" sz="16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097915785"/>
                  </a:ext>
                </a:extLst>
              </a:tr>
              <a:tr h="35439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600" b="1" kern="100" dirty="0">
                          <a:effectLst/>
                        </a:rPr>
                        <a:t>Atención primaria</a:t>
                      </a:r>
                      <a:endParaRPr lang="es-ES" sz="1600" b="1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600" kern="100" dirty="0">
                          <a:effectLst/>
                        </a:rPr>
                        <a:t>8</a:t>
                      </a:r>
                      <a:endParaRPr lang="es-ES" sz="16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600" kern="100" dirty="0">
                          <a:effectLst/>
                        </a:rPr>
                        <a:t>2.4%</a:t>
                      </a:r>
                      <a:endParaRPr lang="es-ES" sz="16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371453935"/>
                  </a:ext>
                </a:extLst>
              </a:tr>
              <a:tr h="78957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600" b="1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Total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600" kern="100" dirty="0">
                          <a:effectLst/>
                        </a:rPr>
                        <a:t>329</a:t>
                      </a:r>
                      <a:endParaRPr lang="es-ES" sz="16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600" kern="100" dirty="0">
                          <a:effectLst/>
                        </a:rPr>
                        <a:t>100%</a:t>
                      </a:r>
                      <a:endParaRPr lang="es-ES" sz="16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50156694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300180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522AA5E-84A9-D176-C0EE-59B90561DE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RESULTADOS</a:t>
            </a:r>
          </a:p>
        </p:txBody>
      </p:sp>
      <p:graphicFrame>
        <p:nvGraphicFramePr>
          <p:cNvPr id="15" name="Marcador de contenido 14">
            <a:extLst>
              <a:ext uri="{FF2B5EF4-FFF2-40B4-BE49-F238E27FC236}">
                <a16:creationId xmlns:a16="http://schemas.microsoft.com/office/drawing/2014/main" id="{1C7152A5-3D8C-EA16-2D86-3DB2B99A037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3116085"/>
              </p:ext>
            </p:extLst>
          </p:nvPr>
        </p:nvGraphicFramePr>
        <p:xfrm>
          <a:off x="486048" y="1549687"/>
          <a:ext cx="4229967" cy="2722880"/>
        </p:xfrm>
        <a:graphic>
          <a:graphicData uri="http://schemas.openxmlformats.org/drawingml/2006/table">
            <a:tbl>
              <a:tblPr firstRow="1" bandRow="1">
                <a:tableStyleId>{ED083AE6-46FA-4A59-8FB0-9F97EB10719F}</a:tableStyleId>
              </a:tblPr>
              <a:tblGrid>
                <a:gridCol w="1637680">
                  <a:extLst>
                    <a:ext uri="{9D8B030D-6E8A-4147-A177-3AD203B41FA5}">
                      <a16:colId xmlns:a16="http://schemas.microsoft.com/office/drawing/2014/main" val="1531412785"/>
                    </a:ext>
                  </a:extLst>
                </a:gridCol>
                <a:gridCol w="1182298">
                  <a:extLst>
                    <a:ext uri="{9D8B030D-6E8A-4147-A177-3AD203B41FA5}">
                      <a16:colId xmlns:a16="http://schemas.microsoft.com/office/drawing/2014/main" val="1785304154"/>
                    </a:ext>
                  </a:extLst>
                </a:gridCol>
                <a:gridCol w="1409989">
                  <a:extLst>
                    <a:ext uri="{9D8B030D-6E8A-4147-A177-3AD203B41FA5}">
                      <a16:colId xmlns:a16="http://schemas.microsoft.com/office/drawing/2014/main" val="32359840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600" dirty="0"/>
                        <a:t>MOTIVO DE INDICACIÓN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/>
                        <a:t>Frecuencia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/>
                        <a:t>Porcentaje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27406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600" b="1" dirty="0"/>
                        <a:t>No especificado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/>
                        <a:t>245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b="1" dirty="0">
                          <a:solidFill>
                            <a:srgbClr val="C00000"/>
                          </a:solidFill>
                        </a:rPr>
                        <a:t>71.8%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48620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600" b="1" dirty="0"/>
                        <a:t>Patología respiratoria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/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/>
                        <a:t>19.4%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79716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600" b="1" dirty="0"/>
                        <a:t>Otros (paliativo, patología cardíaca…)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/>
                        <a:t>8.8%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11656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/>
                        <a:t>341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/>
                        <a:t>100%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93169822"/>
                  </a:ext>
                </a:extLst>
              </a:tr>
            </a:tbl>
          </a:graphicData>
        </a:graphic>
      </p:graphicFrame>
      <p:graphicFrame>
        <p:nvGraphicFramePr>
          <p:cNvPr id="16" name="Marcador de contenido 3">
            <a:extLst>
              <a:ext uri="{FF2B5EF4-FFF2-40B4-BE49-F238E27FC236}">
                <a16:creationId xmlns:a16="http://schemas.microsoft.com/office/drawing/2014/main" id="{5F86308B-82B2-BD93-60AB-BF51A8DF733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53164139"/>
              </p:ext>
            </p:extLst>
          </p:nvPr>
        </p:nvGraphicFramePr>
        <p:xfrm>
          <a:off x="5057553" y="1619467"/>
          <a:ext cx="3600399" cy="2804160"/>
        </p:xfrm>
        <a:graphic>
          <a:graphicData uri="http://schemas.openxmlformats.org/drawingml/2006/table">
            <a:tbl>
              <a:tblPr firstRow="1" bandRow="1">
                <a:tableStyleId>{ED083AE6-46FA-4A59-8FB0-9F97EB10719F}</a:tableStyleId>
              </a:tblPr>
              <a:tblGrid>
                <a:gridCol w="1200133">
                  <a:extLst>
                    <a:ext uri="{9D8B030D-6E8A-4147-A177-3AD203B41FA5}">
                      <a16:colId xmlns:a16="http://schemas.microsoft.com/office/drawing/2014/main" val="1280798167"/>
                    </a:ext>
                  </a:extLst>
                </a:gridCol>
                <a:gridCol w="1200133">
                  <a:extLst>
                    <a:ext uri="{9D8B030D-6E8A-4147-A177-3AD203B41FA5}">
                      <a16:colId xmlns:a16="http://schemas.microsoft.com/office/drawing/2014/main" val="1762393593"/>
                    </a:ext>
                  </a:extLst>
                </a:gridCol>
                <a:gridCol w="1200133">
                  <a:extLst>
                    <a:ext uri="{9D8B030D-6E8A-4147-A177-3AD203B41FA5}">
                      <a16:colId xmlns:a16="http://schemas.microsoft.com/office/drawing/2014/main" val="7701303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600" dirty="0"/>
                        <a:t>AÑO DE INICIO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/>
                        <a:t>Frecuencia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/>
                        <a:t>Porcentaje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31717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600" i="1" dirty="0"/>
                        <a:t>2000-2010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/>
                        <a:t>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62777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600" i="1" dirty="0"/>
                        <a:t>2010-2019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/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/>
                        <a:t>25.2%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91678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600" i="1" dirty="0"/>
                        <a:t>2020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/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/>
                        <a:t>13.75%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44732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600" i="1" dirty="0"/>
                        <a:t>2021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b="1" dirty="0">
                          <a:solidFill>
                            <a:srgbClr val="C00000"/>
                          </a:solidFill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b="1" dirty="0">
                          <a:solidFill>
                            <a:srgbClr val="C00000"/>
                          </a:solidFill>
                        </a:rPr>
                        <a:t>15.5%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92564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600" i="1" dirty="0"/>
                        <a:t>2022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b="1" dirty="0">
                          <a:solidFill>
                            <a:srgbClr val="C00000"/>
                          </a:solidFill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b="1" dirty="0">
                          <a:solidFill>
                            <a:srgbClr val="C00000"/>
                          </a:solidFill>
                        </a:rPr>
                        <a:t>25.9%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27807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600" i="1" dirty="0"/>
                        <a:t>2023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b="1" dirty="0">
                          <a:solidFill>
                            <a:srgbClr val="C00000"/>
                          </a:solidFill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b="1" dirty="0">
                          <a:solidFill>
                            <a:srgbClr val="C00000"/>
                          </a:solidFill>
                        </a:rPr>
                        <a:t>16.8%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72820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364499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522AA5E-84A9-D176-C0EE-59B90561DE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57250"/>
          </a:xfrm>
        </p:spPr>
        <p:txBody>
          <a:bodyPr/>
          <a:lstStyle/>
          <a:p>
            <a:r>
              <a:rPr lang="es-ES" dirty="0"/>
              <a:t>RESULTADOS</a:t>
            </a:r>
          </a:p>
        </p:txBody>
      </p:sp>
      <p:graphicFrame>
        <p:nvGraphicFramePr>
          <p:cNvPr id="7" name="Marcador de contenido 6">
            <a:extLst>
              <a:ext uri="{FF2B5EF4-FFF2-40B4-BE49-F238E27FC236}">
                <a16:creationId xmlns:a16="http://schemas.microsoft.com/office/drawing/2014/main" id="{8E44F62D-5EAC-8831-061A-9528148C11E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35233751"/>
              </p:ext>
            </p:extLst>
          </p:nvPr>
        </p:nvGraphicFramePr>
        <p:xfrm>
          <a:off x="176017" y="1472664"/>
          <a:ext cx="4612006" cy="3229145"/>
        </p:xfrm>
        <a:graphic>
          <a:graphicData uri="http://schemas.openxmlformats.org/drawingml/2006/table">
            <a:tbl>
              <a:tblPr firstRow="1" bandRow="1">
                <a:tableStyleId>{C4B1156A-380E-4F78-BDF5-A606A8083BF9}</a:tableStyleId>
              </a:tblPr>
              <a:tblGrid>
                <a:gridCol w="3171847">
                  <a:extLst>
                    <a:ext uri="{9D8B030D-6E8A-4147-A177-3AD203B41FA5}">
                      <a16:colId xmlns:a16="http://schemas.microsoft.com/office/drawing/2014/main" val="1044655034"/>
                    </a:ext>
                  </a:extLst>
                </a:gridCol>
                <a:gridCol w="1440159">
                  <a:extLst>
                    <a:ext uri="{9D8B030D-6E8A-4147-A177-3AD203B41FA5}">
                      <a16:colId xmlns:a16="http://schemas.microsoft.com/office/drawing/2014/main" val="4025604713"/>
                    </a:ext>
                  </a:extLst>
                </a:gridCol>
              </a:tblGrid>
              <a:tr h="437938">
                <a:tc>
                  <a:txBody>
                    <a:bodyPr/>
                    <a:lstStyle/>
                    <a:p>
                      <a:pPr algn="ctr"/>
                      <a:r>
                        <a:rPr lang="es-ES" sz="1600" b="1" dirty="0"/>
                        <a:t>Nunca fumador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b="1" dirty="0">
                          <a:solidFill>
                            <a:srgbClr val="C00000"/>
                          </a:solidFill>
                        </a:rPr>
                        <a:t>54.6%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4308714"/>
                  </a:ext>
                </a:extLst>
              </a:tr>
              <a:tr h="437938">
                <a:tc>
                  <a:txBody>
                    <a:bodyPr/>
                    <a:lstStyle/>
                    <a:p>
                      <a:pPr algn="ctr"/>
                      <a:r>
                        <a:rPr lang="es-ES" sz="1600" b="1" dirty="0"/>
                        <a:t>Fumador activo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b="0" dirty="0">
                          <a:solidFill>
                            <a:schemeClr val="tx1"/>
                          </a:solidFill>
                        </a:rPr>
                        <a:t>14%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4766415"/>
                  </a:ext>
                </a:extLst>
              </a:tr>
              <a:tr h="524469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b="1" dirty="0"/>
                        <a:t>Exfumador</a:t>
                      </a:r>
                    </a:p>
                    <a:p>
                      <a:pPr algn="ctr"/>
                      <a:endParaRPr lang="es-E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b="1" dirty="0">
                          <a:solidFill>
                            <a:srgbClr val="C00000"/>
                          </a:solidFill>
                        </a:rPr>
                        <a:t>31.3%</a:t>
                      </a:r>
                    </a:p>
                    <a:p>
                      <a:endParaRPr lang="es-ES" sz="16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7393071"/>
                  </a:ext>
                </a:extLst>
              </a:tr>
              <a:tr h="524469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b="1" dirty="0"/>
                        <a:t>Sin uso nocturno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b="1" dirty="0">
                          <a:solidFill>
                            <a:srgbClr val="C00000"/>
                          </a:solidFill>
                        </a:rPr>
                        <a:t>28.7%</a:t>
                      </a:r>
                    </a:p>
                    <a:p>
                      <a:endParaRPr lang="es-ES" sz="16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8043195"/>
                  </a:ext>
                </a:extLst>
              </a:tr>
              <a:tr h="305940">
                <a:tc>
                  <a:txBody>
                    <a:bodyPr/>
                    <a:lstStyle/>
                    <a:p>
                      <a:pPr algn="ctr"/>
                      <a:r>
                        <a:rPr lang="es-ES" sz="1600" b="1" dirty="0"/>
                        <a:t>Sin revisiones previas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b="1" dirty="0">
                          <a:solidFill>
                            <a:srgbClr val="C00000"/>
                          </a:solidFill>
                        </a:rPr>
                        <a:t>57.7%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6269321"/>
                  </a:ext>
                </a:extLst>
              </a:tr>
              <a:tr h="305940">
                <a:tc>
                  <a:txBody>
                    <a:bodyPr/>
                    <a:lstStyle/>
                    <a:p>
                      <a:pPr algn="ctr"/>
                      <a:r>
                        <a:rPr lang="es-ES" sz="1600" b="1" dirty="0"/>
                        <a:t>Problemas con el equipo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b="0" dirty="0">
                          <a:solidFill>
                            <a:schemeClr val="tx1"/>
                          </a:solidFill>
                        </a:rPr>
                        <a:t>4.5%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9093336"/>
                  </a:ext>
                </a:extLst>
              </a:tr>
              <a:tr h="524469">
                <a:tc>
                  <a:txBody>
                    <a:bodyPr/>
                    <a:lstStyle/>
                    <a:p>
                      <a:pPr algn="ctr"/>
                      <a:r>
                        <a:rPr lang="es-ES" sz="1600" b="1" dirty="0">
                          <a:sym typeface="Wingdings" pitchFamily="2" charset="2"/>
                        </a:rPr>
                        <a:t>Tratamiento con inhaladores </a:t>
                      </a:r>
                      <a:endParaRPr lang="es-E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b="0" dirty="0">
                          <a:solidFill>
                            <a:schemeClr val="tx1"/>
                          </a:solidFill>
                        </a:rPr>
                        <a:t>61.8%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5448840"/>
                  </a:ext>
                </a:extLst>
              </a:tr>
            </a:tbl>
          </a:graphicData>
        </a:graphic>
      </p:graphicFrame>
      <p:graphicFrame>
        <p:nvGraphicFramePr>
          <p:cNvPr id="6" name="Marcador de contenido 6">
            <a:extLst>
              <a:ext uri="{FF2B5EF4-FFF2-40B4-BE49-F238E27FC236}">
                <a16:creationId xmlns:a16="http://schemas.microsoft.com/office/drawing/2014/main" id="{A3371B39-42FD-2597-FC07-D6F93DDC839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63678553"/>
              </p:ext>
            </p:extLst>
          </p:nvPr>
        </p:nvGraphicFramePr>
        <p:xfrm>
          <a:off x="4922523" y="1660614"/>
          <a:ext cx="4045460" cy="2578913"/>
        </p:xfrm>
        <a:graphic>
          <a:graphicData uri="http://schemas.openxmlformats.org/drawingml/2006/table">
            <a:tbl>
              <a:tblPr firstRow="1" bandRow="1">
                <a:tableStyleId>{C4B1156A-380E-4F78-BDF5-A606A8083BF9}</a:tableStyleId>
              </a:tblPr>
              <a:tblGrid>
                <a:gridCol w="2817829">
                  <a:extLst>
                    <a:ext uri="{9D8B030D-6E8A-4147-A177-3AD203B41FA5}">
                      <a16:colId xmlns:a16="http://schemas.microsoft.com/office/drawing/2014/main" val="1044655034"/>
                    </a:ext>
                  </a:extLst>
                </a:gridCol>
                <a:gridCol w="1227631">
                  <a:extLst>
                    <a:ext uri="{9D8B030D-6E8A-4147-A177-3AD203B41FA5}">
                      <a16:colId xmlns:a16="http://schemas.microsoft.com/office/drawing/2014/main" val="4025604713"/>
                    </a:ext>
                  </a:extLst>
                </a:gridCol>
              </a:tblGrid>
              <a:tr h="405860">
                <a:tc>
                  <a:txBody>
                    <a:bodyPr/>
                    <a:lstStyle/>
                    <a:p>
                      <a:pPr algn="ctr"/>
                      <a:r>
                        <a:rPr lang="es-ES" sz="1600" b="1" dirty="0">
                          <a:sym typeface="Wingdings" pitchFamily="2" charset="2"/>
                        </a:rPr>
                        <a:t>Ingresos año previo </a:t>
                      </a:r>
                      <a:endParaRPr lang="es-E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b="1" dirty="0">
                          <a:solidFill>
                            <a:srgbClr val="C00000"/>
                          </a:solidFill>
                        </a:rPr>
                        <a:t>39.2%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4308714"/>
                  </a:ext>
                </a:extLst>
              </a:tr>
              <a:tr h="405860">
                <a:tc>
                  <a:txBody>
                    <a:bodyPr/>
                    <a:lstStyle/>
                    <a:p>
                      <a:pPr algn="ctr"/>
                      <a:endParaRPr lang="es-E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6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4766415"/>
                  </a:ext>
                </a:extLst>
              </a:tr>
              <a:tr h="493977">
                <a:tc>
                  <a:txBody>
                    <a:bodyPr/>
                    <a:lstStyle/>
                    <a:p>
                      <a:pPr algn="ctr"/>
                      <a:r>
                        <a:rPr lang="es-ES" sz="1600" b="1" dirty="0"/>
                        <a:t>Retirada de oxigenoterapia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b="1" dirty="0">
                          <a:solidFill>
                            <a:srgbClr val="C00000"/>
                          </a:solidFill>
                        </a:rPr>
                        <a:t>54.6%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7393071"/>
                  </a:ext>
                </a:extLst>
              </a:tr>
              <a:tr h="60265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s-ES" sz="1600" dirty="0"/>
                        <a:t>Indicación inadecuada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b="0" dirty="0">
                          <a:solidFill>
                            <a:schemeClr val="tx1"/>
                          </a:solidFill>
                        </a:rPr>
                        <a:t>36.4%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8043195"/>
                  </a:ext>
                </a:extLst>
              </a:tr>
              <a:tr h="288153">
                <a:tc>
                  <a:txBody>
                    <a:bodyPr/>
                    <a:lstStyle/>
                    <a:p>
                      <a:pPr marL="0" lvl="0" indent="0" algn="ctr">
                        <a:buFont typeface="Arial" panose="020B0604020202020204" pitchFamily="34" charset="0"/>
                        <a:buNone/>
                      </a:pPr>
                      <a:r>
                        <a:rPr lang="es-ES" sz="1600" dirty="0"/>
                        <a:t>Uso inadecuado</a:t>
                      </a:r>
                      <a:endParaRPr lang="es-E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b="0" dirty="0">
                          <a:solidFill>
                            <a:schemeClr val="tx1"/>
                          </a:solidFill>
                        </a:rPr>
                        <a:t>2.2%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626932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s-ES" sz="1600" dirty="0"/>
                        <a:t>Indicación y uso inadecuado </a:t>
                      </a:r>
                      <a:endParaRPr lang="es-E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b="0" dirty="0">
                          <a:solidFill>
                            <a:schemeClr val="tx1"/>
                          </a:solidFill>
                        </a:rPr>
                        <a:t>16%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9093336"/>
                  </a:ext>
                </a:extLst>
              </a:tr>
            </a:tbl>
          </a:graphicData>
        </a:graphic>
      </p:graphicFrame>
      <p:sp>
        <p:nvSpPr>
          <p:cNvPr id="9" name="CuadroTexto 8">
            <a:extLst>
              <a:ext uri="{FF2B5EF4-FFF2-40B4-BE49-F238E27FC236}">
                <a16:creationId xmlns:a16="http://schemas.microsoft.com/office/drawing/2014/main" id="{BA633DBD-1D56-0D7B-42CB-68C771EC4D44}"/>
              </a:ext>
            </a:extLst>
          </p:cNvPr>
          <p:cNvSpPr txBox="1"/>
          <p:nvPr/>
        </p:nvSpPr>
        <p:spPr>
          <a:xfrm>
            <a:off x="3500452" y="889600"/>
            <a:ext cx="2575141" cy="369332"/>
          </a:xfrm>
          <a:prstGeom prst="rect">
            <a:avLst/>
          </a:prstGeom>
          <a:noFill/>
          <a:ln w="12700">
            <a:solidFill>
              <a:srgbClr val="7030A0"/>
            </a:solidFill>
          </a:ln>
        </p:spPr>
        <p:txBody>
          <a:bodyPr wrap="square" rtlCol="0" anchor="ctr" anchorCtr="0">
            <a:spAutoFit/>
          </a:bodyPr>
          <a:lstStyle/>
          <a:p>
            <a:pPr algn="ctr"/>
            <a:r>
              <a:rPr lang="es-ES" sz="1800" b="1" dirty="0"/>
              <a:t>ANÁLISIS DECRIPTIVO</a:t>
            </a:r>
          </a:p>
        </p:txBody>
      </p:sp>
    </p:spTree>
    <p:extLst>
      <p:ext uri="{BB962C8B-B14F-4D97-AF65-F5344CB8AC3E}">
        <p14:creationId xmlns:p14="http://schemas.microsoft.com/office/powerpoint/2010/main" val="34068687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la 7">
            <a:extLst>
              <a:ext uri="{FF2B5EF4-FFF2-40B4-BE49-F238E27FC236}">
                <a16:creationId xmlns:a16="http://schemas.microsoft.com/office/drawing/2014/main" id="{48FC3D32-4702-F0E7-C8C0-ADE25C9119F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71127798"/>
              </p:ext>
            </p:extLst>
          </p:nvPr>
        </p:nvGraphicFramePr>
        <p:xfrm>
          <a:off x="251520" y="1318964"/>
          <a:ext cx="8435279" cy="3128622"/>
        </p:xfrm>
        <a:graphic>
          <a:graphicData uri="http://schemas.openxmlformats.org/drawingml/2006/table">
            <a:tbl>
              <a:tblPr firstRow="1" bandRow="1">
                <a:tableStyleId>{ED083AE6-46FA-4A59-8FB0-9F97EB10719F}</a:tableStyleId>
              </a:tblPr>
              <a:tblGrid>
                <a:gridCol w="2673346">
                  <a:extLst>
                    <a:ext uri="{9D8B030D-6E8A-4147-A177-3AD203B41FA5}">
                      <a16:colId xmlns:a16="http://schemas.microsoft.com/office/drawing/2014/main" val="378436225"/>
                    </a:ext>
                  </a:extLst>
                </a:gridCol>
                <a:gridCol w="2151000">
                  <a:extLst>
                    <a:ext uri="{9D8B030D-6E8A-4147-A177-3AD203B41FA5}">
                      <a16:colId xmlns:a16="http://schemas.microsoft.com/office/drawing/2014/main" val="1531594858"/>
                    </a:ext>
                  </a:extLst>
                </a:gridCol>
                <a:gridCol w="1512358">
                  <a:extLst>
                    <a:ext uri="{9D8B030D-6E8A-4147-A177-3AD203B41FA5}">
                      <a16:colId xmlns:a16="http://schemas.microsoft.com/office/drawing/2014/main" val="1869395842"/>
                    </a:ext>
                  </a:extLst>
                </a:gridCol>
                <a:gridCol w="2098575">
                  <a:extLst>
                    <a:ext uri="{9D8B030D-6E8A-4147-A177-3AD203B41FA5}">
                      <a16:colId xmlns:a16="http://schemas.microsoft.com/office/drawing/2014/main" val="127727969"/>
                    </a:ext>
                  </a:extLst>
                </a:gridCol>
              </a:tblGrid>
              <a:tr h="532706">
                <a:tc>
                  <a:txBody>
                    <a:bodyPr/>
                    <a:lstStyle/>
                    <a:p>
                      <a:pPr algn="ctr"/>
                      <a:r>
                        <a:rPr lang="es-ES" sz="1600" dirty="0"/>
                        <a:t>RETIRADA DE OXIGENOTERAPIA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/>
                        <a:t>P</a:t>
                      </a:r>
                    </a:p>
                  </a:txBody>
                  <a:tcPr marL="90000"/>
                </a:tc>
                <a:extLst>
                  <a:ext uri="{0D108BD9-81ED-4DB2-BD59-A6C34878D82A}">
                    <a16:rowId xmlns:a16="http://schemas.microsoft.com/office/drawing/2014/main" val="50306659"/>
                  </a:ext>
                </a:extLst>
              </a:tr>
              <a:tr h="463754">
                <a:tc>
                  <a:txBody>
                    <a:bodyPr/>
                    <a:lstStyle/>
                    <a:p>
                      <a:r>
                        <a:rPr lang="es-ES" sz="1600" b="1" dirty="0"/>
                        <a:t>Servicio indicador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/>
                        <a:t>MI (53%); </a:t>
                      </a:r>
                    </a:p>
                    <a:p>
                      <a:r>
                        <a:rPr lang="es-ES" sz="1600" dirty="0"/>
                        <a:t>Neumología (41.3%)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b="1" dirty="0">
                          <a:solidFill>
                            <a:srgbClr val="C00000"/>
                          </a:solidFill>
                        </a:rPr>
                        <a:t>Otras (70.8%)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/>
                        <a:t>0.014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4337232"/>
                  </a:ext>
                </a:extLst>
              </a:tr>
              <a:tr h="463754">
                <a:tc>
                  <a:txBody>
                    <a:bodyPr/>
                    <a:lstStyle/>
                    <a:p>
                      <a:r>
                        <a:rPr lang="es-ES" sz="1600" b="1" dirty="0"/>
                        <a:t>Revisiones previas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/>
                        <a:t>Sí (44%)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b="1" dirty="0">
                          <a:solidFill>
                            <a:srgbClr val="C00000"/>
                          </a:solidFill>
                        </a:rPr>
                        <a:t>No (62.8%)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/>
                        <a:t>0.005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2049394"/>
                  </a:ext>
                </a:extLst>
              </a:tr>
              <a:tr h="463754">
                <a:tc>
                  <a:txBody>
                    <a:bodyPr/>
                    <a:lstStyle/>
                    <a:p>
                      <a:r>
                        <a:rPr lang="es-ES" sz="1600" b="1" dirty="0"/>
                        <a:t>Uso nocturno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/>
                        <a:t>Sí (44,1%)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b="1" dirty="0">
                          <a:solidFill>
                            <a:srgbClr val="C00000"/>
                          </a:solidFill>
                        </a:rPr>
                        <a:t>No (76%)</a:t>
                      </a:r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dirty="0"/>
                        <a:t>0.0005</a:t>
                      </a:r>
                    </a:p>
                    <a:p>
                      <a:pPr algn="ctr"/>
                      <a:endParaRPr lang="es-E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439645"/>
                  </a:ext>
                </a:extLst>
              </a:tr>
              <a:tr h="463754">
                <a:tc>
                  <a:txBody>
                    <a:bodyPr/>
                    <a:lstStyle/>
                    <a:p>
                      <a:r>
                        <a:rPr lang="es-ES" sz="1600" b="1" dirty="0"/>
                        <a:t>Mejoría subjetiva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/>
                        <a:t>Sí (48,2%)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b="1" dirty="0">
                          <a:solidFill>
                            <a:srgbClr val="C00000"/>
                          </a:solidFill>
                        </a:rPr>
                        <a:t>No (81.6%)</a:t>
                      </a:r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/>
                        <a:t>0.0001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3690223"/>
                  </a:ext>
                </a:extLst>
              </a:tr>
              <a:tr h="463754">
                <a:tc>
                  <a:txBody>
                    <a:bodyPr/>
                    <a:lstStyle/>
                    <a:p>
                      <a:r>
                        <a:rPr lang="es-ES" sz="1600" b="1" dirty="0"/>
                        <a:t>Tratamiento broncodilatador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/>
                        <a:t>Sí (46,8)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b="1" dirty="0">
                          <a:solidFill>
                            <a:srgbClr val="C00000"/>
                          </a:solidFill>
                        </a:rPr>
                        <a:t>No (64.7%)</a:t>
                      </a:r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/>
                        <a:t>0.002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1345010"/>
                  </a:ext>
                </a:extLst>
              </a:tr>
            </a:tbl>
          </a:graphicData>
        </a:graphic>
      </p:graphicFrame>
      <p:sp>
        <p:nvSpPr>
          <p:cNvPr id="12" name="Título 1">
            <a:extLst>
              <a:ext uri="{FF2B5EF4-FFF2-40B4-BE49-F238E27FC236}">
                <a16:creationId xmlns:a16="http://schemas.microsoft.com/office/drawing/2014/main" id="{DCA7B640-B652-A911-0936-238A424BFA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/>
          <a:p>
            <a:r>
              <a:rPr lang="es-ES" dirty="0"/>
              <a:t>RESULTADOS</a:t>
            </a:r>
          </a:p>
        </p:txBody>
      </p:sp>
    </p:spTree>
    <p:extLst>
      <p:ext uri="{BB962C8B-B14F-4D97-AF65-F5344CB8AC3E}">
        <p14:creationId xmlns:p14="http://schemas.microsoft.com/office/powerpoint/2010/main" val="31988187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Marcador de contenido 3">
            <a:extLst>
              <a:ext uri="{FF2B5EF4-FFF2-40B4-BE49-F238E27FC236}">
                <a16:creationId xmlns:a16="http://schemas.microsoft.com/office/drawing/2014/main" id="{D153A14D-D1F9-63A9-0813-6B8DD0027F5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81832892"/>
              </p:ext>
            </p:extLst>
          </p:nvPr>
        </p:nvGraphicFramePr>
        <p:xfrm>
          <a:off x="245637" y="1357897"/>
          <a:ext cx="5729809" cy="2756308"/>
        </p:xfrm>
        <a:graphic>
          <a:graphicData uri="http://schemas.openxmlformats.org/drawingml/2006/table">
            <a:tbl>
              <a:tblPr firstRow="1" bandRow="1">
                <a:tableStyleId>{ED083AE6-46FA-4A59-8FB0-9F97EB10719F}</a:tableStyleId>
              </a:tblPr>
              <a:tblGrid>
                <a:gridCol w="2310139">
                  <a:extLst>
                    <a:ext uri="{9D8B030D-6E8A-4147-A177-3AD203B41FA5}">
                      <a16:colId xmlns:a16="http://schemas.microsoft.com/office/drawing/2014/main" val="1481372995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val="3115512472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591189291"/>
                    </a:ext>
                  </a:extLst>
                </a:gridCol>
                <a:gridCol w="899390">
                  <a:extLst>
                    <a:ext uri="{9D8B030D-6E8A-4147-A177-3AD203B41FA5}">
                      <a16:colId xmlns:a16="http://schemas.microsoft.com/office/drawing/2014/main" val="1418561002"/>
                    </a:ext>
                  </a:extLst>
                </a:gridCol>
              </a:tblGrid>
              <a:tr h="463754">
                <a:tc>
                  <a:txBody>
                    <a:bodyPr/>
                    <a:lstStyle/>
                    <a:p>
                      <a:pPr algn="ctr"/>
                      <a:r>
                        <a:rPr lang="es-ES" sz="1600" dirty="0"/>
                        <a:t>RETIRADA DE OXIGENOTERAPIA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/>
                        <a:t>P</a:t>
                      </a:r>
                    </a:p>
                  </a:txBody>
                  <a:tcPr marL="90000"/>
                </a:tc>
                <a:extLst>
                  <a:ext uri="{0D108BD9-81ED-4DB2-BD59-A6C34878D82A}">
                    <a16:rowId xmlns:a16="http://schemas.microsoft.com/office/drawing/2014/main" val="4214826460"/>
                  </a:ext>
                </a:extLst>
              </a:tr>
              <a:tr h="463754">
                <a:tc>
                  <a:txBody>
                    <a:bodyPr/>
                    <a:lstStyle/>
                    <a:p>
                      <a:r>
                        <a:rPr lang="es-ES" sz="1600" b="1" dirty="0"/>
                        <a:t>Ingresos previos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/>
                        <a:t>Sí (50.9%)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b="1" dirty="0">
                          <a:solidFill>
                            <a:srgbClr val="C00000"/>
                          </a:solidFill>
                        </a:rPr>
                        <a:t>No (62.7%)</a:t>
                      </a:r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/>
                        <a:t> 0.07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5353729"/>
                  </a:ext>
                </a:extLst>
              </a:tr>
              <a:tr h="463754">
                <a:tc>
                  <a:txBody>
                    <a:bodyPr/>
                    <a:lstStyle/>
                    <a:p>
                      <a:r>
                        <a:rPr lang="es-ES" sz="1600" b="1" dirty="0"/>
                        <a:t>Ingresos en el último año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/>
                        <a:t>Sí (43.1%)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b="1" dirty="0">
                          <a:solidFill>
                            <a:srgbClr val="C00000"/>
                          </a:solidFill>
                        </a:rPr>
                        <a:t>No (61.3%)</a:t>
                      </a:r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/>
                        <a:t> 0.002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5788192"/>
                  </a:ext>
                </a:extLst>
              </a:tr>
              <a:tr h="463754">
                <a:tc>
                  <a:txBody>
                    <a:bodyPr/>
                    <a:lstStyle/>
                    <a:p>
                      <a:r>
                        <a:rPr lang="es-ES" sz="1600" b="1" dirty="0"/>
                        <a:t>Saturación basal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/>
                        <a:t>&lt;92% (12.8%)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b="1" dirty="0">
                          <a:solidFill>
                            <a:srgbClr val="C00000"/>
                          </a:solidFill>
                        </a:rPr>
                        <a:t>&gt;92% (82%)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/>
                        <a:t> 0.005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3817561"/>
                  </a:ext>
                </a:extLst>
              </a:tr>
              <a:tr h="313463">
                <a:tc>
                  <a:txBody>
                    <a:bodyPr/>
                    <a:lstStyle/>
                    <a:p>
                      <a:r>
                        <a:rPr lang="es-ES" sz="1600" b="1" dirty="0"/>
                        <a:t>Duración de la indicación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/>
                        <a:t>3.6±4.3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b="1" dirty="0">
                          <a:solidFill>
                            <a:srgbClr val="C00000"/>
                          </a:solidFill>
                        </a:rPr>
                        <a:t>2.3±2.7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/>
                        <a:t>0.02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1606839"/>
                  </a:ext>
                </a:extLst>
              </a:tr>
              <a:tr h="313463">
                <a:tc>
                  <a:txBody>
                    <a:bodyPr/>
                    <a:lstStyle/>
                    <a:p>
                      <a:r>
                        <a:rPr lang="es-ES" sz="1600" b="1" dirty="0"/>
                        <a:t>Horas diarias de uso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>
                          <a:effectLst/>
                        </a:rPr>
                        <a:t>14±5.5</a:t>
                      </a:r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b="1" dirty="0">
                          <a:solidFill>
                            <a:srgbClr val="C00000"/>
                          </a:solidFill>
                          <a:effectLst/>
                        </a:rPr>
                        <a:t>8.5±6.2</a:t>
                      </a:r>
                      <a:endParaRPr lang="es-ES" sz="16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/>
                        <a:t>0.0005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2223431"/>
                  </a:ext>
                </a:extLst>
              </a:tr>
            </a:tbl>
          </a:graphicData>
        </a:graphic>
      </p:graphicFrame>
      <p:sp>
        <p:nvSpPr>
          <p:cNvPr id="5" name="Título 1">
            <a:extLst>
              <a:ext uri="{FF2B5EF4-FFF2-40B4-BE49-F238E27FC236}">
                <a16:creationId xmlns:a16="http://schemas.microsoft.com/office/drawing/2014/main" id="{FCADD2E3-8A74-FAF3-1514-024576B103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RESULTADOS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E968F912-F2CC-EA30-FF06-FBE6ED823AD7}"/>
              </a:ext>
            </a:extLst>
          </p:cNvPr>
          <p:cNvSpPr txBox="1"/>
          <p:nvPr/>
        </p:nvSpPr>
        <p:spPr>
          <a:xfrm>
            <a:off x="6192892" y="2079595"/>
            <a:ext cx="2705471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/>
              <a:t>Género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/>
              <a:t>Motivo de indicación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/>
              <a:t>Conocimiento de la indicación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/>
              <a:t>Problemas con el equipo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dirty="0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C9BBAFD3-E410-F84F-71C7-FB6D80BF7DD9}"/>
              </a:ext>
            </a:extLst>
          </p:cNvPr>
          <p:cNvSpPr txBox="1"/>
          <p:nvPr/>
        </p:nvSpPr>
        <p:spPr>
          <a:xfrm>
            <a:off x="5975446" y="1275392"/>
            <a:ext cx="292291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2000" b="1" dirty="0"/>
              <a:t>Ausencia de relación con</a:t>
            </a:r>
          </a:p>
        </p:txBody>
      </p:sp>
      <p:sp>
        <p:nvSpPr>
          <p:cNvPr id="7" name="Flecha abajo 6">
            <a:extLst>
              <a:ext uri="{FF2B5EF4-FFF2-40B4-BE49-F238E27FC236}">
                <a16:creationId xmlns:a16="http://schemas.microsoft.com/office/drawing/2014/main" id="{47DF6CFD-EDFA-D031-3965-3E9F6E365A67}"/>
              </a:ext>
            </a:extLst>
          </p:cNvPr>
          <p:cNvSpPr/>
          <p:nvPr/>
        </p:nvSpPr>
        <p:spPr>
          <a:xfrm>
            <a:off x="7236296" y="1707654"/>
            <a:ext cx="432048" cy="299933"/>
          </a:xfrm>
          <a:prstGeom prst="downArrow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795834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522AA5E-84A9-D176-C0EE-59B90561DE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RESULTADOS</a:t>
            </a:r>
          </a:p>
        </p:txBody>
      </p:sp>
      <p:graphicFrame>
        <p:nvGraphicFramePr>
          <p:cNvPr id="4" name="Marcador de contenido 3">
            <a:extLst>
              <a:ext uri="{FF2B5EF4-FFF2-40B4-BE49-F238E27FC236}">
                <a16:creationId xmlns:a16="http://schemas.microsoft.com/office/drawing/2014/main" id="{48F3717D-51D4-AA2D-1FC9-175A50A535A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02306411"/>
              </p:ext>
            </p:extLst>
          </p:nvPr>
        </p:nvGraphicFramePr>
        <p:xfrm>
          <a:off x="170595" y="1992970"/>
          <a:ext cx="6201605" cy="2021840"/>
        </p:xfrm>
        <a:graphic>
          <a:graphicData uri="http://schemas.openxmlformats.org/drawingml/2006/table">
            <a:tbl>
              <a:tblPr firstRow="1" bandRow="1">
                <a:tableStyleId>{C4B1156A-380E-4F78-BDF5-A606A8083BF9}</a:tableStyleId>
              </a:tblPr>
              <a:tblGrid>
                <a:gridCol w="2169157">
                  <a:extLst>
                    <a:ext uri="{9D8B030D-6E8A-4147-A177-3AD203B41FA5}">
                      <a16:colId xmlns:a16="http://schemas.microsoft.com/office/drawing/2014/main" val="4169499070"/>
                    </a:ext>
                  </a:extLst>
                </a:gridCol>
                <a:gridCol w="2016224">
                  <a:extLst>
                    <a:ext uri="{9D8B030D-6E8A-4147-A177-3AD203B41FA5}">
                      <a16:colId xmlns:a16="http://schemas.microsoft.com/office/drawing/2014/main" val="2306154758"/>
                    </a:ext>
                  </a:extLst>
                </a:gridCol>
                <a:gridCol w="2016224">
                  <a:extLst>
                    <a:ext uri="{9D8B030D-6E8A-4147-A177-3AD203B41FA5}">
                      <a16:colId xmlns:a16="http://schemas.microsoft.com/office/drawing/2014/main" val="221633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b="1" dirty="0"/>
                        <a:t>Servicio prescriptor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s-ES" b="0" dirty="0"/>
                        <a:t>Otros OR 6.28</a:t>
                      </a:r>
                    </a:p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s-ES" b="0" dirty="0"/>
                        <a:t>M. interna: OR 1.8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s-ES" b="0" dirty="0"/>
                        <a:t>IC 95% 1.4-33.1</a:t>
                      </a:r>
                    </a:p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s-ES" b="0" dirty="0"/>
                        <a:t>IC 95% 0.6-5.2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87181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b="1" dirty="0"/>
                        <a:t>No beneficio subjetivo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800" kern="100" dirty="0">
                          <a:effectLst/>
                        </a:rPr>
                        <a:t>OR 6.7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800" kern="100" dirty="0">
                          <a:effectLst/>
                        </a:rPr>
                        <a:t>IC 95% 1.7-25.6</a:t>
                      </a:r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79039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800" b="1" kern="100" dirty="0">
                          <a:effectLst/>
                        </a:rPr>
                        <a:t>SatO2 basal&gt;92% </a:t>
                      </a:r>
                      <a:endParaRPr lang="es-E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800" kern="100" dirty="0">
                          <a:effectLst/>
                        </a:rPr>
                        <a:t>OR 46.2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800" kern="100" dirty="0">
                          <a:effectLst/>
                        </a:rPr>
                        <a:t>IC 95% 17.6-121.2</a:t>
                      </a:r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63322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800" b="1" kern="100" dirty="0" err="1">
                          <a:effectLst/>
                        </a:rPr>
                        <a:t>Nº</a:t>
                      </a:r>
                      <a:r>
                        <a:rPr lang="es-ES" sz="1800" b="1" kern="100" dirty="0">
                          <a:effectLst/>
                        </a:rPr>
                        <a:t> horas uso diario </a:t>
                      </a:r>
                      <a:endParaRPr lang="es-E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800" kern="100" dirty="0">
                          <a:effectLst/>
                        </a:rPr>
                        <a:t>OR 0.9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800" kern="100" dirty="0">
                          <a:effectLst/>
                        </a:rPr>
                        <a:t>IC 95% 0.8-0.98</a:t>
                      </a:r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1617262"/>
                  </a:ext>
                </a:extLst>
              </a:tr>
            </a:tbl>
          </a:graphicData>
        </a:graphic>
      </p:graphicFrame>
      <p:sp>
        <p:nvSpPr>
          <p:cNvPr id="5" name="CuadroTexto 4">
            <a:extLst>
              <a:ext uri="{FF2B5EF4-FFF2-40B4-BE49-F238E27FC236}">
                <a16:creationId xmlns:a16="http://schemas.microsoft.com/office/drawing/2014/main" id="{8BFCF110-F2E3-FF2E-5AE5-4820DB176C94}"/>
              </a:ext>
            </a:extLst>
          </p:cNvPr>
          <p:cNvSpPr txBox="1"/>
          <p:nvPr/>
        </p:nvSpPr>
        <p:spPr>
          <a:xfrm>
            <a:off x="2780928" y="1027613"/>
            <a:ext cx="3582144" cy="369332"/>
          </a:xfrm>
          <a:prstGeom prst="rect">
            <a:avLst/>
          </a:prstGeom>
          <a:noFill/>
          <a:ln w="12700">
            <a:solidFill>
              <a:srgbClr val="7030A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s-ES" b="1" dirty="0"/>
              <a:t>ANÁLISIS MULTIVARIANTE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407DE92B-5584-CECC-C45A-4195139BD8BC}"/>
              </a:ext>
            </a:extLst>
          </p:cNvPr>
          <p:cNvSpPr txBox="1"/>
          <p:nvPr/>
        </p:nvSpPr>
        <p:spPr>
          <a:xfrm>
            <a:off x="251520" y="1482971"/>
            <a:ext cx="6030314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/>
              <a:t>Retirada indicación asociada independientemente a:</a:t>
            </a:r>
          </a:p>
          <a:p>
            <a:endParaRPr lang="es-ES" dirty="0"/>
          </a:p>
        </p:txBody>
      </p:sp>
      <p:sp>
        <p:nvSpPr>
          <p:cNvPr id="7" name="Flecha abajo 6">
            <a:extLst>
              <a:ext uri="{FF2B5EF4-FFF2-40B4-BE49-F238E27FC236}">
                <a16:creationId xmlns:a16="http://schemas.microsoft.com/office/drawing/2014/main" id="{3E79FE75-C605-8A99-A7EA-AB55C8291567}"/>
              </a:ext>
            </a:extLst>
          </p:cNvPr>
          <p:cNvSpPr/>
          <p:nvPr/>
        </p:nvSpPr>
        <p:spPr>
          <a:xfrm>
            <a:off x="7220880" y="1989369"/>
            <a:ext cx="432048" cy="299933"/>
          </a:xfrm>
          <a:prstGeom prst="downArrow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9F959C25-09FC-1110-1481-3E6B91DFE238}"/>
              </a:ext>
            </a:extLst>
          </p:cNvPr>
          <p:cNvSpPr txBox="1"/>
          <p:nvPr/>
        </p:nvSpPr>
        <p:spPr>
          <a:xfrm>
            <a:off x="6281834" y="1538606"/>
            <a:ext cx="292291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2000" b="1" dirty="0"/>
              <a:t>Ausencia de relación con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86A83556-989D-7142-C739-E637402FB583}"/>
              </a:ext>
            </a:extLst>
          </p:cNvPr>
          <p:cNvSpPr txBox="1"/>
          <p:nvPr/>
        </p:nvSpPr>
        <p:spPr>
          <a:xfrm>
            <a:off x="6588224" y="2390609"/>
            <a:ext cx="231013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/>
              <a:t>Revisiones previas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/>
              <a:t>Uso nocturno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/>
              <a:t>Tratamiento con inhaladores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/>
              <a:t>Ingresos previos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/>
              <a:t>Duración indicación</a:t>
            </a:r>
          </a:p>
        </p:txBody>
      </p:sp>
    </p:spTree>
    <p:extLst>
      <p:ext uri="{BB962C8B-B14F-4D97-AF65-F5344CB8AC3E}">
        <p14:creationId xmlns:p14="http://schemas.microsoft.com/office/powerpoint/2010/main" val="7897815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522AA5E-84A9-D176-C0EE-59B90561DE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CONCLUSIONES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B5482CC-E104-3A40-A3D5-C771A74EBF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7236" y="2139702"/>
            <a:ext cx="8229600" cy="1512168"/>
          </a:xfrm>
          <a:solidFill>
            <a:schemeClr val="accent4">
              <a:lumMod val="20000"/>
              <a:lumOff val="80000"/>
            </a:schemeClr>
          </a:solidFill>
          <a:ln>
            <a:solidFill>
              <a:srgbClr val="7030A0"/>
            </a:solidFill>
          </a:ln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s-ES" sz="2000" dirty="0"/>
              <a:t>Encontramos una </a:t>
            </a:r>
            <a:r>
              <a:rPr lang="es-ES" sz="2000" b="1" u="sng" dirty="0"/>
              <a:t>elevada indicación inadecuada de OCD </a:t>
            </a:r>
            <a:r>
              <a:rPr lang="es-ES" sz="2000" b="1" dirty="0">
                <a:solidFill>
                  <a:srgbClr val="C00000"/>
                </a:solidFill>
              </a:rPr>
              <a:t>(54.4%) </a:t>
            </a:r>
            <a:r>
              <a:rPr lang="es-ES" sz="2000" dirty="0"/>
              <a:t>que se relacionó con el </a:t>
            </a:r>
            <a:r>
              <a:rPr lang="es-ES" sz="2000" b="1" dirty="0"/>
              <a:t>servicio prescriptor</a:t>
            </a:r>
            <a:r>
              <a:rPr lang="es-ES" sz="2000" dirty="0"/>
              <a:t>, la </a:t>
            </a:r>
            <a:r>
              <a:rPr lang="es-ES" sz="2000" b="1" dirty="0"/>
              <a:t>ausencia de una adecuada valoración</a:t>
            </a:r>
            <a:r>
              <a:rPr lang="es-ES" sz="2000" dirty="0"/>
              <a:t>, la </a:t>
            </a:r>
            <a:r>
              <a:rPr lang="es-ES" sz="2000" b="1" dirty="0"/>
              <a:t>falta de beneficio subjetivo </a:t>
            </a:r>
            <a:r>
              <a:rPr lang="es-ES" sz="2000" dirty="0"/>
              <a:t>y el </a:t>
            </a:r>
            <a:r>
              <a:rPr lang="es-ES" sz="2000" b="1" dirty="0"/>
              <a:t>empleo inadecuado de la misma</a:t>
            </a:r>
          </a:p>
          <a:p>
            <a:pPr marL="0" indent="0" algn="ctr">
              <a:buNone/>
            </a:pPr>
            <a:endParaRPr lang="es-ES" sz="2000" b="1" dirty="0"/>
          </a:p>
          <a:p>
            <a:pPr marL="0" indent="0" algn="ctr">
              <a:buNone/>
            </a:pPr>
            <a:endParaRPr lang="es-ES" sz="2000" b="1" dirty="0"/>
          </a:p>
        </p:txBody>
      </p:sp>
    </p:spTree>
    <p:extLst>
      <p:ext uri="{BB962C8B-B14F-4D97-AF65-F5344CB8AC3E}">
        <p14:creationId xmlns:p14="http://schemas.microsoft.com/office/powerpoint/2010/main" val="263587605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1586</TotalTime>
  <Words>1073</Words>
  <Application>Microsoft Office PowerPoint</Application>
  <PresentationFormat>Presentación en pantalla (16:9)</PresentationFormat>
  <Paragraphs>216</Paragraphs>
  <Slides>11</Slides>
  <Notes>6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11</vt:i4>
      </vt:variant>
    </vt:vector>
  </HeadingPairs>
  <TitlesOfParts>
    <vt:vector size="16" baseType="lpstr">
      <vt:lpstr>Aptos</vt:lpstr>
      <vt:lpstr>Arial</vt:lpstr>
      <vt:lpstr>Calibri</vt:lpstr>
      <vt:lpstr>Wingdings</vt:lpstr>
      <vt:lpstr>Tema de Office</vt:lpstr>
      <vt:lpstr>RESULTADOS DEL CONTROL DE LA OXIGENOTERAPIA CONTINUA DOMICILIARIA</vt:lpstr>
      <vt:lpstr>INTRODUCCIÓN</vt:lpstr>
      <vt:lpstr>INTRODUCCIÓN</vt:lpstr>
      <vt:lpstr>METODOLOGÍA</vt:lpstr>
      <vt:lpstr>RESULTADOS</vt:lpstr>
      <vt:lpstr>RESULTADOS</vt:lpstr>
      <vt:lpstr>RESULTADOS</vt:lpstr>
      <vt:lpstr>RESULTADOS</vt:lpstr>
      <vt:lpstr>RESULTADOS</vt:lpstr>
      <vt:lpstr>RESULTADOS</vt:lpstr>
      <vt:lpstr>CONCLUSIONES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jacinto hernandez borge</cp:lastModifiedBy>
  <cp:revision>10</cp:revision>
  <dcterms:created xsi:type="dcterms:W3CDTF">2024-02-05T13:08:18Z</dcterms:created>
  <dcterms:modified xsi:type="dcterms:W3CDTF">2025-02-23T19:01:29Z</dcterms:modified>
</cp:coreProperties>
</file>