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6" r:id="rId4"/>
    <p:sldId id="265" r:id="rId5"/>
    <p:sldId id="259" r:id="rId6"/>
    <p:sldId id="260" r:id="rId7"/>
    <p:sldId id="262" r:id="rId8"/>
    <p:sldId id="263" r:id="rId9"/>
    <p:sldId id="261" r:id="rId10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936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1635646"/>
            <a:ext cx="7774632" cy="1045939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PÉRDIDA DE FUNCIÓN PULMONAR A LOS 5 AÑOS EN PACIENTES CON ASMA: ESTUDIO </a:t>
            </a:r>
            <a:r>
              <a:rPr lang="es-ES" b="1" dirty="0" smtClean="0"/>
              <a:t>DECLIVEMS</a:t>
            </a:r>
            <a:endParaRPr lang="es-ES" b="1" dirty="0"/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213284" y="3101278"/>
            <a:ext cx="8535180" cy="1126655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 smtClean="0"/>
          </a:p>
          <a:p>
            <a:r>
              <a:rPr lang="es-ES" dirty="0" smtClean="0"/>
              <a:t> Antonio León Lloreda</a:t>
            </a:r>
            <a:r>
              <a:rPr lang="es-ES" baseline="30000" dirty="0" smtClean="0"/>
              <a:t> 1</a:t>
            </a:r>
            <a:r>
              <a:rPr lang="es-ES" dirty="0" smtClean="0"/>
              <a:t>, Belén Muñoz Sánchez </a:t>
            </a:r>
            <a:r>
              <a:rPr lang="es-ES" baseline="30000" dirty="0" smtClean="0"/>
              <a:t>1</a:t>
            </a:r>
            <a:r>
              <a:rPr lang="es-ES" dirty="0" smtClean="0"/>
              <a:t>, Javier Díez Sierra </a:t>
            </a:r>
            <a:r>
              <a:rPr lang="es-ES" baseline="30000" dirty="0" smtClean="0"/>
              <a:t>2</a:t>
            </a:r>
            <a:r>
              <a:rPr lang="es-ES" dirty="0" smtClean="0"/>
              <a:t>, David Echavarría </a:t>
            </a:r>
            <a:r>
              <a:rPr lang="es-ES" dirty="0" err="1" smtClean="0"/>
              <a:t>Kashmiri</a:t>
            </a:r>
            <a:r>
              <a:rPr lang="es-ES" dirty="0" smtClean="0"/>
              <a:t> </a:t>
            </a:r>
            <a:r>
              <a:rPr lang="es-ES" baseline="30000" dirty="0" smtClean="0"/>
              <a:t>1,</a:t>
            </a:r>
            <a:r>
              <a:rPr lang="es-ES" dirty="0" smtClean="0"/>
              <a:t> María Polonio González </a:t>
            </a:r>
            <a:r>
              <a:rPr lang="es-ES" baseline="30000" dirty="0" smtClean="0"/>
              <a:t>1,</a:t>
            </a:r>
            <a:r>
              <a:rPr lang="es-ES" dirty="0" smtClean="0"/>
              <a:t> Mª Auxiliadora Romero Falcón </a:t>
            </a:r>
            <a:r>
              <a:rPr lang="es-ES" baseline="30000" dirty="0" smtClean="0"/>
              <a:t>1</a:t>
            </a:r>
            <a:r>
              <a:rPr lang="es-ES" dirty="0" smtClean="0"/>
              <a:t>, María Victoria Maestre González </a:t>
            </a:r>
            <a:r>
              <a:rPr lang="es-ES" baseline="30000" dirty="0" smtClean="0"/>
              <a:t>1</a:t>
            </a:r>
            <a:r>
              <a:rPr lang="es-ES" dirty="0" smtClean="0"/>
              <a:t>, Marta Ferrer Galván </a:t>
            </a:r>
            <a:r>
              <a:rPr lang="es-ES" baseline="30000" dirty="0" smtClean="0"/>
              <a:t>1</a:t>
            </a:r>
            <a:r>
              <a:rPr lang="es-ES" dirty="0" smtClean="0"/>
              <a:t>, Juan Francisco Medina Gallardo </a:t>
            </a:r>
            <a:r>
              <a:rPr lang="es-ES" baseline="30000" dirty="0" smtClean="0"/>
              <a:t>1</a:t>
            </a:r>
            <a:r>
              <a:rPr lang="es-ES" dirty="0" smtClean="0"/>
              <a:t>, Francisco Javier Álvarez Gutiérrez </a:t>
            </a:r>
            <a:r>
              <a:rPr lang="es-ES" baseline="30000" dirty="0" smtClean="0"/>
              <a:t>1</a:t>
            </a:r>
            <a:endParaRPr lang="es-ES" dirty="0"/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1619672" y="4083918"/>
            <a:ext cx="6192688" cy="792088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 smtClean="0"/>
          </a:p>
          <a:p>
            <a:r>
              <a:rPr lang="es-ES" sz="3700" dirty="0" smtClean="0"/>
              <a:t> (1) Unidad </a:t>
            </a:r>
            <a:r>
              <a:rPr lang="es-ES" sz="3700" dirty="0"/>
              <a:t>de Asma. UMQER. Hospital Virgen del Rocío. </a:t>
            </a:r>
            <a:r>
              <a:rPr lang="es-ES" sz="3700" dirty="0" smtClean="0"/>
              <a:t>Sevilla</a:t>
            </a:r>
          </a:p>
          <a:p>
            <a:r>
              <a:rPr lang="es-ES" sz="3700" dirty="0" smtClean="0"/>
              <a:t>(2) Hospital Virgen Macarena, Sevilla</a:t>
            </a:r>
            <a:endParaRPr lang="es-ES" sz="37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INTRODUCCIÓN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5516" y="1347614"/>
            <a:ext cx="8712968" cy="3019906"/>
          </a:xfrm>
        </p:spPr>
        <p:txBody>
          <a:bodyPr>
            <a:normAutofit/>
          </a:bodyPr>
          <a:lstStyle/>
          <a:p>
            <a:r>
              <a:rPr lang="es-ES" sz="2400" dirty="0" smtClean="0"/>
              <a:t>Desarrollo pulmonar: </a:t>
            </a:r>
            <a:r>
              <a:rPr lang="es-ES" sz="2400" dirty="0" smtClean="0">
                <a:sym typeface="Wingdings" panose="05000000000000000000" pitchFamily="2" charset="2"/>
              </a:rPr>
              <a:t>pico a los 25 años  reducción fisiológica progresiva</a:t>
            </a:r>
          </a:p>
          <a:p>
            <a:pPr lvl="1"/>
            <a:r>
              <a:rPr lang="es-ES" sz="2000" dirty="0">
                <a:sym typeface="Wingdings" panose="05000000000000000000" pitchFamily="2" charset="2"/>
              </a:rPr>
              <a:t>M</a:t>
            </a:r>
            <a:r>
              <a:rPr lang="es-ES" sz="2000" dirty="0" smtClean="0">
                <a:sym typeface="Wingdings" panose="05000000000000000000" pitchFamily="2" charset="2"/>
              </a:rPr>
              <a:t>ediana de 22,5ml/año  no uniforme y depende de factores de riesgo</a:t>
            </a:r>
            <a:r>
              <a:rPr lang="es-ES" sz="2000" baseline="30000" dirty="0" smtClean="0">
                <a:sym typeface="Wingdings" panose="05000000000000000000" pitchFamily="2" charset="2"/>
              </a:rPr>
              <a:t> </a:t>
            </a:r>
            <a:r>
              <a:rPr lang="es-ES" sz="2000" dirty="0" smtClean="0">
                <a:sym typeface="Wingdings" panose="05000000000000000000" pitchFamily="2" charset="2"/>
              </a:rPr>
              <a:t> </a:t>
            </a:r>
          </a:p>
          <a:p>
            <a:r>
              <a:rPr lang="es-ES" sz="2400" dirty="0" smtClean="0">
                <a:sym typeface="Wingdings" panose="05000000000000000000" pitchFamily="2" charset="2"/>
              </a:rPr>
              <a:t>Asmáticos: mediana de &gt; 30ml/año (intervalo: 2 -200 ml/año)</a:t>
            </a:r>
          </a:p>
          <a:p>
            <a:pPr lvl="1"/>
            <a:r>
              <a:rPr lang="es-ES" sz="2000" dirty="0"/>
              <a:t>O</a:t>
            </a:r>
            <a:r>
              <a:rPr lang="es-ES" sz="2000" dirty="0" smtClean="0"/>
              <a:t>bstrucción </a:t>
            </a:r>
            <a:r>
              <a:rPr lang="es-ES" sz="2000" dirty="0"/>
              <a:t>grave e </a:t>
            </a:r>
            <a:r>
              <a:rPr lang="es-ES" sz="2000" dirty="0" smtClean="0"/>
              <a:t>irreversible </a:t>
            </a:r>
            <a:r>
              <a:rPr lang="es-ES" sz="2000" dirty="0" smtClean="0">
                <a:sym typeface="Wingdings" panose="05000000000000000000" pitchFamily="2" charset="2"/>
              </a:rPr>
              <a:t> </a:t>
            </a:r>
            <a:r>
              <a:rPr lang="es-ES" sz="2000" dirty="0" smtClean="0"/>
              <a:t>aumento </a:t>
            </a:r>
            <a:r>
              <a:rPr lang="es-ES" sz="2000" dirty="0"/>
              <a:t>de </a:t>
            </a:r>
            <a:r>
              <a:rPr lang="es-ES" sz="2000" dirty="0" smtClean="0"/>
              <a:t>mortalidad, recursos sanitarios, peor </a:t>
            </a:r>
            <a:r>
              <a:rPr lang="es-ES" sz="2000" dirty="0"/>
              <a:t>control de </a:t>
            </a:r>
            <a:r>
              <a:rPr lang="es-ES" sz="2000" dirty="0" smtClean="0"/>
              <a:t>síntomas y calidad </a:t>
            </a:r>
            <a:r>
              <a:rPr lang="es-ES" sz="2000" dirty="0"/>
              <a:t>de </a:t>
            </a:r>
            <a:r>
              <a:rPr lang="es-ES" sz="2000" dirty="0" smtClean="0"/>
              <a:t>vida</a:t>
            </a:r>
          </a:p>
          <a:p>
            <a:pPr lvl="1"/>
            <a:r>
              <a:rPr lang="es-ES" sz="2000" dirty="0"/>
              <a:t>E</a:t>
            </a:r>
            <a:r>
              <a:rPr lang="es-ES" sz="2000" dirty="0" smtClean="0"/>
              <a:t>stables </a:t>
            </a:r>
            <a:r>
              <a:rPr lang="es-ES" sz="2000" dirty="0"/>
              <a:t>a lo largo del tiempo e incluso recuperan función </a:t>
            </a:r>
            <a:r>
              <a:rPr lang="es-ES" sz="2000" dirty="0" smtClean="0"/>
              <a:t>pulmonar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36358" y="4155926"/>
            <a:ext cx="84712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es-ES" sz="900" dirty="0" err="1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Porsbjerg</a:t>
            </a:r>
            <a:r>
              <a:rPr lang="es-ES" sz="900" dirty="0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C, </a:t>
            </a:r>
            <a:r>
              <a:rPr lang="es-ES" sz="900" dirty="0" err="1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Melén</a:t>
            </a:r>
            <a:r>
              <a:rPr lang="es-ES" sz="900" dirty="0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E, </a:t>
            </a:r>
            <a:r>
              <a:rPr lang="es-ES" sz="900" dirty="0" err="1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Lehtimäki</a:t>
            </a:r>
            <a:r>
              <a:rPr lang="es-ES" sz="900" dirty="0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L, Shaw D. </a:t>
            </a:r>
            <a:r>
              <a:rPr lang="es-ES" sz="900" dirty="0" err="1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Asthma</a:t>
            </a:r>
            <a:r>
              <a:rPr lang="es-ES" sz="900" dirty="0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s-ES" sz="900" dirty="0" err="1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Lancet</a:t>
            </a:r>
            <a:r>
              <a:rPr lang="es-ES" sz="900" dirty="0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2023 Mar 11;401(10379):858-873.</a:t>
            </a:r>
            <a:endParaRPr lang="es-ES" sz="9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Thomas ET, Guppy M</a:t>
            </a:r>
            <a:r>
              <a:rPr lang="en-US" sz="9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Glasziou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P. Rate of normal lung function decline in ageing adults: a systematic review of prospective cohort studies. BMJ Open. 2019 Jun 27;9(6</a:t>
            </a:r>
            <a:r>
              <a:rPr lang="en-US" sz="9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en-US" sz="900" dirty="0" err="1" smtClean="0"/>
              <a:t>Cibella</a:t>
            </a:r>
            <a:r>
              <a:rPr lang="en-US" sz="900" dirty="0" smtClean="0"/>
              <a:t> </a:t>
            </a:r>
            <a:r>
              <a:rPr lang="en-US" sz="900" dirty="0"/>
              <a:t>F, </a:t>
            </a:r>
            <a:r>
              <a:rPr lang="en-US" sz="900" dirty="0" err="1"/>
              <a:t>Cuttitta</a:t>
            </a:r>
            <a:r>
              <a:rPr lang="en-US" sz="900" dirty="0"/>
              <a:t> G, </a:t>
            </a:r>
            <a:r>
              <a:rPr lang="en-US" sz="900" dirty="0" err="1"/>
              <a:t>Bellia</a:t>
            </a:r>
            <a:r>
              <a:rPr lang="en-US" sz="900" dirty="0"/>
              <a:t> V, </a:t>
            </a:r>
            <a:r>
              <a:rPr lang="en-US" sz="900" dirty="0" err="1"/>
              <a:t>Bucchieri</a:t>
            </a:r>
            <a:r>
              <a:rPr lang="en-US" sz="900" dirty="0"/>
              <a:t> S, </a:t>
            </a:r>
            <a:r>
              <a:rPr lang="en-US" sz="900" dirty="0" err="1"/>
              <a:t>D'Anna</a:t>
            </a:r>
            <a:r>
              <a:rPr lang="en-US" sz="900" dirty="0"/>
              <a:t> S, </a:t>
            </a:r>
            <a:r>
              <a:rPr lang="en-US" sz="900" dirty="0" err="1"/>
              <a:t>Guerrera</a:t>
            </a:r>
            <a:r>
              <a:rPr lang="en-US" sz="900" dirty="0"/>
              <a:t> D, </a:t>
            </a:r>
            <a:r>
              <a:rPr lang="en-US" sz="900" dirty="0" err="1"/>
              <a:t>Bonsignore</a:t>
            </a:r>
            <a:r>
              <a:rPr lang="en-US" sz="900" dirty="0"/>
              <a:t> G. Lung function decline in bronchial asthma. Chest. 2002 Dec;122(6):1944-8. </a:t>
            </a:r>
            <a:endParaRPr lang="es-ES" sz="900" dirty="0"/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en-US" sz="900" dirty="0" smtClean="0"/>
              <a:t>Sears </a:t>
            </a:r>
            <a:r>
              <a:rPr lang="en-US" sz="900" dirty="0"/>
              <a:t>MR. Lung function decline in asthma. </a:t>
            </a:r>
            <a:r>
              <a:rPr lang="en-US" sz="900" dirty="0" err="1"/>
              <a:t>Eur</a:t>
            </a:r>
            <a:r>
              <a:rPr lang="en-US" sz="900" dirty="0"/>
              <a:t> </a:t>
            </a:r>
            <a:r>
              <a:rPr lang="en-US" sz="900" dirty="0" err="1"/>
              <a:t>Respir</a:t>
            </a:r>
            <a:r>
              <a:rPr lang="en-US" sz="900" dirty="0"/>
              <a:t> J. 2007 Sep;30(3):411-3</a:t>
            </a:r>
            <a:r>
              <a:rPr lang="en-US" sz="900" dirty="0" smtClean="0"/>
              <a:t>.</a:t>
            </a:r>
            <a:endParaRPr lang="es-ES" sz="9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376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5736" y="1344191"/>
            <a:ext cx="8537920" cy="4320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200" b="1" dirty="0" smtClean="0"/>
              <a:t>Factores de riesgo para pérdida de función pulmonar en asmáticos</a:t>
            </a:r>
            <a:r>
              <a:rPr lang="es-ES" sz="2200" dirty="0" smtClean="0"/>
              <a:t> </a:t>
            </a:r>
            <a:endParaRPr lang="es-ES" sz="2200" dirty="0"/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8783242"/>
              </p:ext>
            </p:extLst>
          </p:nvPr>
        </p:nvGraphicFramePr>
        <p:xfrm>
          <a:off x="531706" y="1923678"/>
          <a:ext cx="8208912" cy="2808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4414"/>
                <a:gridCol w="5704498"/>
              </a:tblGrid>
              <a:tr h="456637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bg1"/>
                          </a:solidFill>
                        </a:rPr>
                        <a:t>COMORBILIDADES</a:t>
                      </a:r>
                      <a:endParaRPr lang="es-ES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bg1"/>
                          </a:solidFill>
                        </a:rPr>
                        <a:t>PARÁMETROS</a:t>
                      </a:r>
                      <a:r>
                        <a:rPr lang="es-ES" b="1" baseline="0" dirty="0" smtClean="0">
                          <a:solidFill>
                            <a:schemeClr val="bg1"/>
                          </a:solidFill>
                        </a:rPr>
                        <a:t> CLÍNICOS, INFLAMATORIOS Y FUNCIONALES</a:t>
                      </a:r>
                      <a:endParaRPr lang="es-ES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91946">
                <a:tc>
                  <a:txBody>
                    <a:bodyPr/>
                    <a:lstStyle/>
                    <a:p>
                      <a:pPr algn="ctr"/>
                      <a:r>
                        <a:rPr lang="es-ES" b="0" dirty="0" smtClean="0">
                          <a:solidFill>
                            <a:schemeClr val="tx1"/>
                          </a:solidFill>
                        </a:rPr>
                        <a:t>Atopia</a:t>
                      </a:r>
                      <a:endParaRPr lang="es-E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0" dirty="0" smtClean="0">
                          <a:solidFill>
                            <a:schemeClr val="tx1"/>
                          </a:solidFill>
                        </a:rPr>
                        <a:t>Mayor</a:t>
                      </a:r>
                      <a:r>
                        <a:rPr lang="es-ES" b="0" baseline="0" dirty="0" smtClean="0">
                          <a:solidFill>
                            <a:schemeClr val="tx1"/>
                          </a:solidFill>
                        </a:rPr>
                        <a:t> contaje de </a:t>
                      </a:r>
                      <a:r>
                        <a:rPr lang="es-ES" b="1" baseline="0" dirty="0" smtClean="0">
                          <a:solidFill>
                            <a:schemeClr val="tx1"/>
                          </a:solidFill>
                        </a:rPr>
                        <a:t>eosinófilos</a:t>
                      </a:r>
                      <a:r>
                        <a:rPr lang="es-ES" b="0" baseline="0" dirty="0" smtClean="0">
                          <a:solidFill>
                            <a:schemeClr val="tx1"/>
                          </a:solidFill>
                        </a:rPr>
                        <a:t> en esputo y sangre</a:t>
                      </a:r>
                      <a:endParaRPr lang="es-E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91946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1"/>
                          </a:solidFill>
                        </a:rPr>
                        <a:t>Edad</a:t>
                      </a:r>
                      <a:r>
                        <a:rPr lang="es-ES" b="0" dirty="0" smtClean="0">
                          <a:solidFill>
                            <a:schemeClr val="tx1"/>
                          </a:solidFill>
                        </a:rPr>
                        <a:t> avanzada</a:t>
                      </a:r>
                      <a:endParaRPr lang="es-E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0" dirty="0" smtClean="0">
                          <a:solidFill>
                            <a:schemeClr val="tx1"/>
                          </a:solidFill>
                        </a:rPr>
                        <a:t>Niveles elevados</a:t>
                      </a:r>
                      <a:r>
                        <a:rPr lang="es-ES" b="0" baseline="0" dirty="0" smtClean="0">
                          <a:solidFill>
                            <a:schemeClr val="tx1"/>
                          </a:solidFill>
                        </a:rPr>
                        <a:t> de </a:t>
                      </a:r>
                      <a:r>
                        <a:rPr lang="es-ES" b="0" baseline="0" dirty="0" err="1" smtClean="0">
                          <a:solidFill>
                            <a:schemeClr val="tx1"/>
                          </a:solidFill>
                        </a:rPr>
                        <a:t>FeNO</a:t>
                      </a:r>
                      <a:endParaRPr lang="es-E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91946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1"/>
                          </a:solidFill>
                        </a:rPr>
                        <a:t>Tabaquismo</a:t>
                      </a:r>
                      <a:endParaRPr lang="es-E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1"/>
                          </a:solidFill>
                        </a:rPr>
                        <a:t>Menor FEV1 inicial</a:t>
                      </a:r>
                      <a:endParaRPr lang="es-E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91946">
                <a:tc>
                  <a:txBody>
                    <a:bodyPr/>
                    <a:lstStyle/>
                    <a:p>
                      <a:pPr algn="ctr"/>
                      <a:r>
                        <a:rPr lang="es-ES" b="0" dirty="0" smtClean="0">
                          <a:solidFill>
                            <a:schemeClr val="tx1"/>
                          </a:solidFill>
                        </a:rPr>
                        <a:t>Factores genéticos</a:t>
                      </a:r>
                      <a:endParaRPr lang="es-E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0" dirty="0" smtClean="0">
                          <a:solidFill>
                            <a:schemeClr val="tx1"/>
                          </a:solidFill>
                        </a:rPr>
                        <a:t>Nula mejoría del FEV1 tras PBD con GC iv </a:t>
                      </a:r>
                      <a:endParaRPr lang="es-E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91946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1"/>
                          </a:solidFill>
                        </a:rPr>
                        <a:t>IMC</a:t>
                      </a:r>
                      <a:r>
                        <a:rPr lang="es-ES" b="0" dirty="0" smtClean="0">
                          <a:solidFill>
                            <a:schemeClr val="tx1"/>
                          </a:solidFill>
                        </a:rPr>
                        <a:t> elevado </a:t>
                      </a:r>
                      <a:endParaRPr lang="es-E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0" dirty="0" smtClean="0">
                          <a:solidFill>
                            <a:schemeClr val="tx1"/>
                          </a:solidFill>
                        </a:rPr>
                        <a:t>Hiperreactividad</a:t>
                      </a:r>
                      <a:r>
                        <a:rPr lang="es-ES" b="0" baseline="0" dirty="0" smtClean="0">
                          <a:solidFill>
                            <a:schemeClr val="tx1"/>
                          </a:solidFill>
                        </a:rPr>
                        <a:t> bronquial</a:t>
                      </a:r>
                      <a:endParaRPr lang="es-E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91946">
                <a:tc>
                  <a:txBody>
                    <a:bodyPr/>
                    <a:lstStyle/>
                    <a:p>
                      <a:pPr algn="ctr"/>
                      <a:endParaRPr lang="es-E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1"/>
                          </a:solidFill>
                        </a:rPr>
                        <a:t>Exacerbaciones</a:t>
                      </a:r>
                      <a:r>
                        <a:rPr lang="es-ES" b="0" dirty="0" smtClean="0">
                          <a:solidFill>
                            <a:schemeClr val="tx1"/>
                          </a:solidFill>
                        </a:rPr>
                        <a:t> previas</a:t>
                      </a:r>
                      <a:endParaRPr lang="es-E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539552" y="339502"/>
            <a:ext cx="8229600" cy="857250"/>
          </a:xfrm>
        </p:spPr>
        <p:txBody>
          <a:bodyPr/>
          <a:lstStyle/>
          <a:p>
            <a:r>
              <a:rPr lang="es-ES" b="1" dirty="0" smtClean="0"/>
              <a:t>INTRODUCCIÓN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594940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INTRODUCCIÓN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05172" y="1419622"/>
            <a:ext cx="8723416" cy="144016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ES" sz="1800" dirty="0" smtClean="0"/>
              <a:t>El </a:t>
            </a:r>
            <a:r>
              <a:rPr lang="es-ES" sz="1800" dirty="0"/>
              <a:t>mantenimiento a largo plazo de la función pulmonar es un objetivo del control del asma </a:t>
            </a:r>
            <a:r>
              <a:rPr lang="es-ES" sz="1800" dirty="0" smtClean="0">
                <a:sym typeface="Wingdings" panose="05000000000000000000" pitchFamily="2" charset="2"/>
              </a:rPr>
              <a:t> nuevos conceptos: </a:t>
            </a:r>
            <a:r>
              <a:rPr lang="es-ES" sz="1800" dirty="0" smtClean="0"/>
              <a:t>remisión clínica </a:t>
            </a:r>
            <a:r>
              <a:rPr lang="es-ES" sz="1800" baseline="30000" dirty="0" smtClean="0"/>
              <a:t>1</a:t>
            </a:r>
            <a:r>
              <a:rPr lang="es-ES" sz="1800" dirty="0" smtClean="0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1800" dirty="0" smtClean="0"/>
              <a:t>El </a:t>
            </a:r>
            <a:r>
              <a:rPr lang="es-ES" sz="1800" dirty="0"/>
              <a:t>seguimiento de los pacientes asmáticos en consultas monográficas se ha relacionado con un mejor control </a:t>
            </a:r>
            <a:r>
              <a:rPr lang="es-ES" sz="1800" dirty="0" smtClean="0"/>
              <a:t>del asma y </a:t>
            </a:r>
            <a:r>
              <a:rPr lang="es-ES" sz="1800" dirty="0"/>
              <a:t>una estabilidad de la función pulmonar a largo plazo </a:t>
            </a:r>
            <a:r>
              <a:rPr lang="es-ES" sz="1800" baseline="30000" dirty="0" smtClean="0"/>
              <a:t>2</a:t>
            </a:r>
            <a:r>
              <a:rPr lang="es-ES" sz="1800" dirty="0" smtClean="0"/>
              <a:t>. </a:t>
            </a:r>
            <a:endParaRPr lang="es-ES" sz="1800" dirty="0"/>
          </a:p>
        </p:txBody>
      </p:sp>
      <p:sp>
        <p:nvSpPr>
          <p:cNvPr id="4" name="Rectángulo 3"/>
          <p:cNvSpPr/>
          <p:nvPr/>
        </p:nvSpPr>
        <p:spPr>
          <a:xfrm>
            <a:off x="457200" y="4299942"/>
            <a:ext cx="80032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s-ES" sz="800" dirty="0"/>
              <a:t>Álvarez-Gutiérrez FJ, Casas-Maldonado F, Soto-Campos G, Blanco-Aparicio M, Delgado J, Galo AP, </a:t>
            </a:r>
            <a:r>
              <a:rPr lang="es-ES" sz="800" dirty="0" err="1"/>
              <a:t>Quirce</a:t>
            </a:r>
            <a:r>
              <a:rPr lang="es-ES" sz="800" dirty="0"/>
              <a:t> S, Plaza V; REMAS GROUP. </a:t>
            </a:r>
            <a:r>
              <a:rPr lang="en-US" sz="800" dirty="0"/>
              <a:t>Spanish Consensus on Remission in Asthma (REMAS). Arch </a:t>
            </a:r>
            <a:r>
              <a:rPr lang="en-US" sz="800" dirty="0" err="1"/>
              <a:t>Bronconeumol</a:t>
            </a:r>
            <a:r>
              <a:rPr lang="en-US" sz="800" dirty="0"/>
              <a:t>. 2024 Aug;60(8):503-509. </a:t>
            </a:r>
            <a:endParaRPr lang="en-US" sz="800" dirty="0" smtClean="0"/>
          </a:p>
          <a:p>
            <a:pPr marL="342900" indent="-342900" algn="just">
              <a:buFont typeface="+mj-lt"/>
              <a:buAutoNum type="arabicPeriod"/>
            </a:pPr>
            <a:r>
              <a:rPr lang="es-ES" sz="800" dirty="0" smtClean="0"/>
              <a:t>Pérez </a:t>
            </a:r>
            <a:r>
              <a:rPr lang="es-ES" sz="800" dirty="0"/>
              <a:t>de Llano LA, Villoro R, Merino M, Gómez Neira </a:t>
            </a:r>
            <a:r>
              <a:rPr lang="es-ES" sz="800" dirty="0" err="1"/>
              <a:t>Mdel</a:t>
            </a:r>
            <a:r>
              <a:rPr lang="es-ES" sz="800" dirty="0"/>
              <a:t> C, Muñiz C, Hidalgo Á. </a:t>
            </a:r>
            <a:r>
              <a:rPr lang="es-ES" sz="800" dirty="0" err="1"/>
              <a:t>Cost</a:t>
            </a:r>
            <a:r>
              <a:rPr lang="es-ES" sz="800" dirty="0"/>
              <a:t> </a:t>
            </a:r>
            <a:r>
              <a:rPr lang="es-ES" sz="800" dirty="0" err="1"/>
              <a:t>Effectiveness</a:t>
            </a:r>
            <a:r>
              <a:rPr lang="es-ES" sz="800" dirty="0"/>
              <a:t> of </a:t>
            </a:r>
            <a:r>
              <a:rPr lang="es-ES" sz="800" dirty="0" err="1"/>
              <a:t>Outpatient</a:t>
            </a:r>
            <a:r>
              <a:rPr lang="es-ES" sz="800" dirty="0"/>
              <a:t> </a:t>
            </a:r>
            <a:r>
              <a:rPr lang="es-ES" sz="800" dirty="0" err="1"/>
              <a:t>Asthma</a:t>
            </a:r>
            <a:r>
              <a:rPr lang="es-ES" sz="800" dirty="0"/>
              <a:t> </a:t>
            </a:r>
            <a:r>
              <a:rPr lang="es-ES" sz="800" dirty="0" err="1"/>
              <a:t>Clinics</a:t>
            </a:r>
            <a:r>
              <a:rPr lang="es-ES" sz="800" dirty="0"/>
              <a:t>. </a:t>
            </a:r>
            <a:r>
              <a:rPr lang="en-US" sz="800" dirty="0"/>
              <a:t>Arch </a:t>
            </a:r>
            <a:r>
              <a:rPr lang="en-US" sz="800" dirty="0" err="1"/>
              <a:t>Bronconeumol</a:t>
            </a:r>
            <a:r>
              <a:rPr lang="en-US" sz="800" dirty="0"/>
              <a:t>. 2016 Apr;52(4):196-203. </a:t>
            </a:r>
            <a:endParaRPr lang="es-ES" sz="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169923" y="3318128"/>
            <a:ext cx="8723416" cy="7058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800" dirty="0" smtClean="0"/>
              <a:t>Conocer los factores </a:t>
            </a:r>
            <a:r>
              <a:rPr lang="es-ES" sz="1800" dirty="0"/>
              <a:t>que pueden estar relacionados con una mayor o menor pérdida de la función </a:t>
            </a:r>
            <a:r>
              <a:rPr lang="es-ES" sz="1800" dirty="0" smtClean="0"/>
              <a:t>pulmonar a los 5 años del seguimiento </a:t>
            </a:r>
            <a:endParaRPr lang="es-ES" sz="1800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2195736" y="2583789"/>
            <a:ext cx="468052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b="1" dirty="0" smtClean="0"/>
              <a:t>OBJETIVO</a:t>
            </a:r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1725710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02299" y="195486"/>
            <a:ext cx="8229600" cy="857250"/>
          </a:xfrm>
        </p:spPr>
        <p:txBody>
          <a:bodyPr/>
          <a:lstStyle/>
          <a:p>
            <a:r>
              <a:rPr lang="es-ES" b="1" dirty="0" smtClean="0"/>
              <a:t>MATERIAL Y MÉTODOS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27546" y="1347614"/>
            <a:ext cx="8176902" cy="3456384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s-ES" sz="2100" dirty="0"/>
              <a:t>E</a:t>
            </a:r>
            <a:r>
              <a:rPr lang="es-ES" sz="2100" dirty="0" smtClean="0"/>
              <a:t>studio observacional retrospectivo (marzo de 2007 – enero 2024)</a:t>
            </a:r>
            <a:endParaRPr lang="es-ES" sz="2100" dirty="0"/>
          </a:p>
          <a:p>
            <a:pPr>
              <a:buFont typeface="Wingdings" panose="05000000000000000000" pitchFamily="2" charset="2"/>
              <a:buChar char="v"/>
            </a:pPr>
            <a:r>
              <a:rPr lang="es-ES" sz="2100" dirty="0" smtClean="0"/>
              <a:t>Cohorte: 200 </a:t>
            </a:r>
            <a:r>
              <a:rPr lang="es-ES" sz="2100" dirty="0"/>
              <a:t>pacientes </a:t>
            </a:r>
            <a:r>
              <a:rPr lang="es-ES" sz="2100" dirty="0" smtClean="0"/>
              <a:t>asmáticos con diferente gravedad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sz="2100" dirty="0" smtClean="0"/>
              <a:t>Tiempo de seguimiento: 5 años </a:t>
            </a:r>
            <a:endParaRPr lang="es-ES" sz="2100" dirty="0"/>
          </a:p>
          <a:p>
            <a:pPr>
              <a:buFont typeface="Wingdings" panose="05000000000000000000" pitchFamily="2" charset="2"/>
              <a:buChar char="v"/>
            </a:pPr>
            <a:r>
              <a:rPr lang="es-ES" sz="2100" dirty="0" smtClean="0"/>
              <a:t>Variables: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sz="1900" dirty="0"/>
              <a:t>C</a:t>
            </a:r>
            <a:r>
              <a:rPr lang="es-ES" sz="1900" dirty="0" smtClean="0"/>
              <a:t>aracterísticas basales: edad, IMC, tabaquismo, sexo, tipo y gravedad de asma</a:t>
            </a:r>
            <a:endParaRPr lang="es-ES" sz="1900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es-ES" sz="1900" dirty="0" smtClean="0"/>
              <a:t>Parámetros funcionales, inflamatorias y clínicas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sz="2100" dirty="0" smtClean="0"/>
              <a:t>Análisis estadístico de correlaciones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sz="1900" dirty="0" smtClean="0"/>
              <a:t>Función pulmonar a los 5 años (FEV1 ml total) y las variables previamente descritas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s-ES" sz="1900" dirty="0" smtClean="0"/>
              <a:t>Determinación previa de la </a:t>
            </a:r>
            <a:r>
              <a:rPr lang="es-ES" sz="1900" dirty="0"/>
              <a:t>distribución normal de las </a:t>
            </a:r>
            <a:r>
              <a:rPr lang="es-ES" sz="1900" dirty="0" smtClean="0"/>
              <a:t>muestras: </a:t>
            </a:r>
            <a:r>
              <a:rPr lang="es-ES" sz="1900" dirty="0" err="1" smtClean="0"/>
              <a:t>Kolmogorov-Smirnov</a:t>
            </a:r>
            <a:r>
              <a:rPr lang="es-ES" sz="1900" dirty="0" smtClean="0"/>
              <a:t> </a:t>
            </a:r>
            <a:r>
              <a:rPr lang="es-ES" sz="1900" dirty="0"/>
              <a:t>(</a:t>
            </a:r>
            <a:r>
              <a:rPr lang="es-ES" sz="1900" dirty="0" smtClean="0"/>
              <a:t>si era menor de </a:t>
            </a:r>
            <a:r>
              <a:rPr lang="es-ES" sz="1900" dirty="0"/>
              <a:t>50 </a:t>
            </a:r>
            <a:r>
              <a:rPr lang="es-ES" sz="1900" dirty="0" err="1" smtClean="0"/>
              <a:t>Shapiro-Wilk</a:t>
            </a:r>
            <a:r>
              <a:rPr lang="es-ES" sz="1900" dirty="0" smtClean="0"/>
              <a:t>)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s-ES" sz="1500" dirty="0" smtClean="0"/>
              <a:t>Si fue </a:t>
            </a:r>
            <a:r>
              <a:rPr lang="es-ES" sz="1500" dirty="0" smtClean="0"/>
              <a:t>normal: correlación de Pearson </a:t>
            </a:r>
            <a:endParaRPr lang="es-ES" sz="1500" dirty="0" smtClean="0"/>
          </a:p>
          <a:p>
            <a:pPr lvl="2">
              <a:buFont typeface="Wingdings" panose="05000000000000000000" pitchFamily="2" charset="2"/>
              <a:buChar char="v"/>
            </a:pPr>
            <a:r>
              <a:rPr lang="es-ES" sz="1500" dirty="0" smtClean="0"/>
              <a:t>Sino fue normal: correlación</a:t>
            </a:r>
            <a:r>
              <a:rPr lang="es-ES" sz="1500" dirty="0" smtClean="0"/>
              <a:t> </a:t>
            </a:r>
            <a:r>
              <a:rPr lang="es-ES" sz="1500" dirty="0" err="1" smtClean="0"/>
              <a:t>Spearman</a:t>
            </a:r>
            <a:r>
              <a:rPr lang="es-ES" sz="1500" dirty="0" smtClean="0"/>
              <a:t>)</a:t>
            </a:r>
            <a:endParaRPr lang="es-ES" sz="2000" dirty="0" smtClean="0"/>
          </a:p>
        </p:txBody>
      </p:sp>
    </p:spTree>
    <p:extLst>
      <p:ext uri="{BB962C8B-B14F-4D97-AF65-F5344CB8AC3E}">
        <p14:creationId xmlns:p14="http://schemas.microsoft.com/office/powerpoint/2010/main" val="718331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129283"/>
            <a:ext cx="2412776" cy="421555"/>
          </a:xfrm>
        </p:spPr>
        <p:txBody>
          <a:bodyPr>
            <a:noAutofit/>
          </a:bodyPr>
          <a:lstStyle/>
          <a:p>
            <a:r>
              <a:rPr lang="es-ES" sz="3200" b="1" dirty="0" smtClean="0"/>
              <a:t>RESULTADOS</a:t>
            </a:r>
            <a:endParaRPr lang="es-ES" sz="3200" b="1" dirty="0"/>
          </a:p>
        </p:txBody>
      </p:sp>
      <p:sp>
        <p:nvSpPr>
          <p:cNvPr id="5" name="Rectángulo 4"/>
          <p:cNvSpPr/>
          <p:nvPr/>
        </p:nvSpPr>
        <p:spPr>
          <a:xfrm>
            <a:off x="3203848" y="4758165"/>
            <a:ext cx="4572000" cy="32284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Tabla 1</a:t>
            </a:r>
            <a:r>
              <a:rPr lang="es-ES" sz="1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s-E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Características </a:t>
            </a:r>
            <a:r>
              <a:rPr lang="es-ES" sz="1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basales de los pacientes </a:t>
            </a:r>
            <a:endParaRPr lang="es-E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624758"/>
              </p:ext>
            </p:extLst>
          </p:nvPr>
        </p:nvGraphicFramePr>
        <p:xfrm>
          <a:off x="2915816" y="58716"/>
          <a:ext cx="5293096" cy="45954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84173"/>
                <a:gridCol w="2008923"/>
              </a:tblGrid>
              <a:tr h="175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b="1" dirty="0">
                          <a:effectLst/>
                        </a:rPr>
                        <a:t>AGE </a:t>
                      </a:r>
                      <a:endParaRPr lang="es-E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b="1">
                          <a:effectLst/>
                        </a:rPr>
                        <a:t>40,87 (16,11)</a:t>
                      </a:r>
                      <a:endParaRPr lang="es-ES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</a:tr>
              <a:tr h="175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b="1" dirty="0">
                          <a:effectLst/>
                        </a:rPr>
                        <a:t>IBM</a:t>
                      </a:r>
                      <a:endParaRPr lang="es-E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b="1" dirty="0">
                          <a:effectLst/>
                        </a:rPr>
                        <a:t>27,56 ( 5.7)</a:t>
                      </a:r>
                      <a:endParaRPr lang="es-E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</a:tr>
              <a:tr h="175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dirty="0">
                          <a:effectLst/>
                        </a:rPr>
                        <a:t>EOSINÓPHILS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>
                          <a:effectLst/>
                        </a:rPr>
                        <a:t>0,35 ( 0,64)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</a:tr>
              <a:tr h="175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effectLst/>
                        </a:rPr>
                        <a:t>AGE OF ONSET OF ASTHMA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>
                          <a:effectLst/>
                        </a:rPr>
                        <a:t>25,78 (20,5)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</a:tr>
              <a:tr h="175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b="1" dirty="0">
                          <a:effectLst/>
                        </a:rPr>
                        <a:t>ACT</a:t>
                      </a:r>
                      <a:endParaRPr lang="es-E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b="1" dirty="0">
                          <a:effectLst/>
                        </a:rPr>
                        <a:t>17,62(4,59)</a:t>
                      </a:r>
                      <a:endParaRPr lang="es-E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</a:tr>
              <a:tr h="175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dirty="0">
                          <a:effectLst/>
                        </a:rPr>
                        <a:t>Nº EXACERBATIONS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>
                          <a:effectLst/>
                        </a:rPr>
                        <a:t>0,08 (0,26)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</a:tr>
              <a:tr h="175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b="1" dirty="0">
                          <a:effectLst/>
                        </a:rPr>
                        <a:t>INHALED CORTICOSTEROID DOSE (IC)</a:t>
                      </a:r>
                      <a:endParaRPr lang="es-E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b="1" dirty="0">
                          <a:effectLst/>
                        </a:rPr>
                        <a:t>1376,31(954,3)</a:t>
                      </a:r>
                      <a:endParaRPr lang="es-E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</a:tr>
              <a:tr h="175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dirty="0" err="1">
                          <a:effectLst/>
                        </a:rPr>
                        <a:t>FeNO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dirty="0">
                          <a:effectLst/>
                        </a:rPr>
                        <a:t>36,35 (33,1)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</a:tr>
              <a:tr h="175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dirty="0">
                          <a:effectLst/>
                        </a:rPr>
                        <a:t>FVC ABSOLUT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>
                          <a:effectLst/>
                        </a:rPr>
                        <a:t>3751,75 (1047,6)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</a:tr>
              <a:tr h="175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dirty="0">
                          <a:effectLst/>
                        </a:rPr>
                        <a:t>FVC %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>
                          <a:effectLst/>
                        </a:rPr>
                        <a:t>113,23 (18,1)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</a:tr>
              <a:tr h="175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dirty="0">
                          <a:effectLst/>
                        </a:rPr>
                        <a:t>FVC POST BRONCO ml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>
                          <a:effectLst/>
                        </a:rPr>
                        <a:t>3831,34 (1050,0)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</a:tr>
              <a:tr h="175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dirty="0">
                          <a:effectLst/>
                        </a:rPr>
                        <a:t>FEV1 ABSOLUT ml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>
                          <a:effectLst/>
                        </a:rPr>
                        <a:t>2691,71 (914,6)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</a:tr>
              <a:tr h="175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b="1" dirty="0">
                          <a:effectLst/>
                        </a:rPr>
                        <a:t>FEV1 %</a:t>
                      </a:r>
                      <a:endParaRPr lang="es-E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b="1" dirty="0">
                          <a:effectLst/>
                        </a:rPr>
                        <a:t>95,27 (21,4)</a:t>
                      </a:r>
                      <a:endParaRPr lang="es-E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</a:tr>
              <a:tr h="175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dirty="0">
                          <a:effectLst/>
                        </a:rPr>
                        <a:t>FEV1 POST BRONCO ml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>
                          <a:effectLst/>
                        </a:rPr>
                        <a:t>3018,74(2182,3)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</a:tr>
              <a:tr h="175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dirty="0">
                          <a:effectLst/>
                        </a:rPr>
                        <a:t>FEV1 FVC ABSOLUT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>
                          <a:effectLst/>
                        </a:rPr>
                        <a:t>70,9 (13,1)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</a:tr>
              <a:tr h="175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dirty="0">
                          <a:effectLst/>
                        </a:rPr>
                        <a:t>FEV1 FVC POST BRONCO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dirty="0">
                          <a:effectLst/>
                        </a:rPr>
                        <a:t>74,68 (12,3)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</a:tr>
              <a:tr h="175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dirty="0">
                          <a:effectLst/>
                        </a:rPr>
                        <a:t>MUJER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dirty="0">
                          <a:effectLst/>
                        </a:rPr>
                        <a:t>73%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</a:tr>
              <a:tr h="175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>
                          <a:effectLst/>
                        </a:rPr>
                        <a:t>FENOTIPE T2 HIGH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dirty="0">
                          <a:effectLst/>
                        </a:rPr>
                        <a:t>89%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</a:tr>
              <a:tr h="175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dirty="0">
                          <a:effectLst/>
                        </a:rPr>
                        <a:t>EOS/ATOPIC/MIX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dirty="0">
                          <a:effectLst/>
                        </a:rPr>
                        <a:t>10,5/39,5/39,5%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</a:tr>
              <a:tr h="175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>
                          <a:effectLst/>
                        </a:rPr>
                        <a:t>FENOTIPE T2 LOW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dirty="0">
                          <a:effectLst/>
                        </a:rPr>
                        <a:t>11%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</a:tr>
              <a:tr h="175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>
                          <a:effectLst/>
                        </a:rPr>
                        <a:t>ATOPIC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dirty="0">
                          <a:effectLst/>
                        </a:rPr>
                        <a:t>78%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</a:tr>
              <a:tr h="175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>
                          <a:effectLst/>
                        </a:rPr>
                        <a:t>SEVERE ASTHMA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dirty="0">
                          <a:effectLst/>
                        </a:rPr>
                        <a:t>11%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</a:tr>
              <a:tr h="175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b="1" dirty="0">
                          <a:effectLst/>
                        </a:rPr>
                        <a:t>MODERATE ASTHMA</a:t>
                      </a:r>
                      <a:endParaRPr lang="es-E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b="1" dirty="0">
                          <a:effectLst/>
                        </a:rPr>
                        <a:t>51%</a:t>
                      </a:r>
                      <a:endParaRPr lang="es-E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</a:tr>
              <a:tr h="175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>
                          <a:effectLst/>
                        </a:rPr>
                        <a:t>MILD ASTHMA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dirty="0">
                          <a:effectLst/>
                        </a:rPr>
                        <a:t>26%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</a:tr>
              <a:tr h="175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>
                          <a:effectLst/>
                        </a:rPr>
                        <a:t>INTERMITTENT ASTHMA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dirty="0">
                          <a:effectLst/>
                        </a:rPr>
                        <a:t>12%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</a:tr>
              <a:tr h="175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>
                          <a:effectLst/>
                        </a:rPr>
                        <a:t>SMOKER (%): NEVER/FORMER/ PASSIVE/ ACTIVE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50" dirty="0">
                          <a:effectLst/>
                        </a:rPr>
                        <a:t>63/22/4/11%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3" marR="5553" marT="5553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1869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39752" y="771550"/>
            <a:ext cx="4680520" cy="648072"/>
          </a:xfrm>
        </p:spPr>
        <p:txBody>
          <a:bodyPr>
            <a:noAutofit/>
          </a:bodyPr>
          <a:lstStyle/>
          <a:p>
            <a:r>
              <a:rPr lang="es-ES" b="1" dirty="0" smtClean="0"/>
              <a:t>RESULTADOS</a:t>
            </a:r>
            <a:endParaRPr lang="es-ES" b="1" dirty="0"/>
          </a:p>
        </p:txBody>
      </p:sp>
      <p:sp>
        <p:nvSpPr>
          <p:cNvPr id="6" name="Rectángulo 5"/>
          <p:cNvSpPr/>
          <p:nvPr/>
        </p:nvSpPr>
        <p:spPr>
          <a:xfrm>
            <a:off x="251520" y="2283718"/>
            <a:ext cx="86409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es-ES" dirty="0">
                <a:solidFill>
                  <a:srgbClr val="222222"/>
                </a:solidFill>
                <a:latin typeface="Arial" panose="020B0604020202020204" pitchFamily="34" charset="0"/>
              </a:rPr>
              <a:t>Se encuentra una correlación positiva entre la pérdida de función pulmonar a los 5 años </a:t>
            </a:r>
            <a:r>
              <a:rPr lang="es-ES" dirty="0" smtClean="0">
                <a:solidFill>
                  <a:srgbClr val="222222"/>
                </a:solidFill>
                <a:latin typeface="Arial" panose="020B0604020202020204" pitchFamily="34" charset="0"/>
              </a:rPr>
              <a:t>(medido en FEV1 </a:t>
            </a:r>
            <a:r>
              <a:rPr lang="es-ES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mL</a:t>
            </a:r>
            <a:r>
              <a:rPr lang="es-ES" dirty="0" smtClean="0">
                <a:solidFill>
                  <a:srgbClr val="222222"/>
                </a:solidFill>
                <a:latin typeface="Arial" panose="020B0604020202020204" pitchFamily="34" charset="0"/>
              </a:rPr>
              <a:t>) y </a:t>
            </a:r>
            <a:r>
              <a:rPr lang="es-ES" dirty="0">
                <a:solidFill>
                  <a:srgbClr val="222222"/>
                </a:solidFill>
                <a:latin typeface="Arial" panose="020B0604020202020204" pitchFamily="34" charset="0"/>
              </a:rPr>
              <a:t>la edad, IMC y las mayores dosis de corticoides </a:t>
            </a:r>
            <a:r>
              <a:rPr lang="es-ES" dirty="0" smtClean="0">
                <a:solidFill>
                  <a:srgbClr val="222222"/>
                </a:solidFill>
                <a:latin typeface="Arial" panose="020B0604020202020204" pitchFamily="34" charset="0"/>
              </a:rPr>
              <a:t>inhalados.</a:t>
            </a:r>
          </a:p>
          <a:p>
            <a:pPr marL="342900" indent="-342900">
              <a:buFont typeface="+mj-lt"/>
              <a:buAutoNum type="arabicPeriod"/>
            </a:pPr>
            <a:endParaRPr lang="es-ES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es-ES" dirty="0" smtClean="0">
                <a:solidFill>
                  <a:srgbClr val="222222"/>
                </a:solidFill>
                <a:latin typeface="Arial" panose="020B0604020202020204" pitchFamily="34" charset="0"/>
              </a:rPr>
              <a:t>La correlación </a:t>
            </a:r>
            <a:r>
              <a:rPr lang="es-ES" dirty="0">
                <a:solidFill>
                  <a:srgbClr val="222222"/>
                </a:solidFill>
                <a:latin typeface="Arial" panose="020B0604020202020204" pitchFamily="34" charset="0"/>
              </a:rPr>
              <a:t>fue </a:t>
            </a:r>
            <a:r>
              <a:rPr lang="es-ES" dirty="0" smtClean="0">
                <a:solidFill>
                  <a:srgbClr val="222222"/>
                </a:solidFill>
                <a:latin typeface="Arial" panose="020B0604020202020204" pitchFamily="34" charset="0"/>
              </a:rPr>
              <a:t>inversa </a:t>
            </a:r>
            <a:r>
              <a:rPr lang="es-ES" dirty="0" smtClean="0">
                <a:solidFill>
                  <a:srgbClr val="222222"/>
                </a:solidFill>
                <a:latin typeface="Arial" panose="020B0604020202020204" pitchFamily="34" charset="0"/>
              </a:rPr>
              <a:t>entre la pérdida de función pulmonar a los 5 años (medido en FEV1 </a:t>
            </a:r>
            <a:r>
              <a:rPr lang="es-ES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mL</a:t>
            </a:r>
            <a:r>
              <a:rPr lang="es-ES" dirty="0" smtClean="0">
                <a:solidFill>
                  <a:srgbClr val="222222"/>
                </a:solidFill>
                <a:latin typeface="Arial" panose="020B0604020202020204" pitchFamily="34" charset="0"/>
              </a:rPr>
              <a:t>) y </a:t>
            </a:r>
            <a:r>
              <a:rPr lang="es-ES" dirty="0" smtClean="0">
                <a:solidFill>
                  <a:srgbClr val="222222"/>
                </a:solidFill>
                <a:latin typeface="Arial" panose="020B0604020202020204" pitchFamily="34" charset="0"/>
              </a:rPr>
              <a:t>la </a:t>
            </a:r>
            <a:r>
              <a:rPr lang="es-ES" dirty="0">
                <a:solidFill>
                  <a:srgbClr val="222222"/>
                </a:solidFill>
                <a:latin typeface="Arial" panose="020B0604020202020204" pitchFamily="34" charset="0"/>
              </a:rPr>
              <a:t>función pulmonar </a:t>
            </a:r>
            <a:r>
              <a:rPr lang="es-ES" dirty="0" smtClean="0">
                <a:solidFill>
                  <a:srgbClr val="222222"/>
                </a:solidFill>
                <a:latin typeface="Arial" panose="020B0604020202020204" pitchFamily="34" charset="0"/>
              </a:rPr>
              <a:t>inicial y con el ACT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652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129283"/>
            <a:ext cx="2412776" cy="421555"/>
          </a:xfrm>
        </p:spPr>
        <p:txBody>
          <a:bodyPr>
            <a:noAutofit/>
          </a:bodyPr>
          <a:lstStyle/>
          <a:p>
            <a:r>
              <a:rPr lang="es-ES" sz="3200" b="1" dirty="0" smtClean="0"/>
              <a:t>RESULTADOS</a:t>
            </a:r>
            <a:endParaRPr lang="es-ES" sz="3200" b="1" dirty="0"/>
          </a:p>
        </p:txBody>
      </p:sp>
      <p:sp>
        <p:nvSpPr>
          <p:cNvPr id="5" name="Rectángulo 4"/>
          <p:cNvSpPr/>
          <p:nvPr/>
        </p:nvSpPr>
        <p:spPr>
          <a:xfrm>
            <a:off x="3059832" y="4659982"/>
            <a:ext cx="5358142" cy="322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Tabla </a:t>
            </a:r>
            <a:r>
              <a:rPr lang="es-ES" sz="1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Estudio de correlación entre la V5 FEV1 y el resto de variables  </a:t>
            </a:r>
            <a:endParaRPr lang="es-E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700110"/>
              </p:ext>
            </p:extLst>
          </p:nvPr>
        </p:nvGraphicFramePr>
        <p:xfrm>
          <a:off x="2894587" y="83621"/>
          <a:ext cx="5688632" cy="46553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4296"/>
                <a:gridCol w="1910701"/>
                <a:gridCol w="1113635"/>
              </a:tblGrid>
              <a:tr h="2529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V5 FEV ml Total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 anchor="b"/>
                </a:tc>
              </a:tr>
              <a:tr h="1235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YEAR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</a:rPr>
                        <a:t>Correlation coefficient</a:t>
                      </a:r>
                      <a:endParaRPr lang="es-ES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</a:rPr>
                        <a:t>,177</a:t>
                      </a:r>
                      <a:r>
                        <a:rPr lang="es-ES" sz="900" b="1" baseline="30000">
                          <a:effectLst/>
                        </a:rPr>
                        <a:t>*</a:t>
                      </a:r>
                      <a:endParaRPr lang="es-ES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355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9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</a:rPr>
                        <a:t>Sig. (bilateral)</a:t>
                      </a:r>
                      <a:endParaRPr lang="es-ES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</a:rPr>
                        <a:t>0,018</a:t>
                      </a:r>
                      <a:endParaRPr lang="es-ES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235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BMI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err="1">
                          <a:effectLst/>
                        </a:rPr>
                        <a:t>Correlation</a:t>
                      </a:r>
                      <a:r>
                        <a:rPr lang="es-ES" sz="900" b="1" dirty="0">
                          <a:effectLst/>
                        </a:rPr>
                        <a:t> </a:t>
                      </a:r>
                      <a:r>
                        <a:rPr lang="es-ES" sz="900" b="1" dirty="0" err="1">
                          <a:effectLst/>
                        </a:rPr>
                        <a:t>coefficient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</a:rPr>
                        <a:t>,165</a:t>
                      </a:r>
                      <a:r>
                        <a:rPr lang="es-ES" sz="900" b="1" baseline="30000">
                          <a:effectLst/>
                        </a:rPr>
                        <a:t>*</a:t>
                      </a:r>
                      <a:endParaRPr lang="es-ES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355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9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Sig. (bilateral)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0,027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235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EOSINPHILES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 err="1">
                          <a:effectLst/>
                        </a:rPr>
                        <a:t>Correlation</a:t>
                      </a:r>
                      <a:r>
                        <a:rPr lang="es-ES" sz="900" dirty="0">
                          <a:effectLst/>
                        </a:rPr>
                        <a:t> </a:t>
                      </a:r>
                      <a:r>
                        <a:rPr lang="es-ES" sz="900" dirty="0" err="1">
                          <a:effectLst/>
                        </a:rPr>
                        <a:t>coefficient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0,115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355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Sig. (bilateral)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0,125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235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AGE OF ONSET OF ASTHMA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 err="1">
                          <a:effectLst/>
                        </a:rPr>
                        <a:t>Correlation</a:t>
                      </a:r>
                      <a:r>
                        <a:rPr lang="es-ES" sz="900" dirty="0">
                          <a:effectLst/>
                        </a:rPr>
                        <a:t> </a:t>
                      </a:r>
                      <a:r>
                        <a:rPr lang="es-ES" sz="900" dirty="0" err="1">
                          <a:effectLst/>
                        </a:rPr>
                        <a:t>coefficient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-0,239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355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Sig. (bilateral)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0,155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235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ACT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err="1">
                          <a:effectLst/>
                        </a:rPr>
                        <a:t>Correlation</a:t>
                      </a:r>
                      <a:r>
                        <a:rPr lang="es-ES" sz="900" b="1" dirty="0">
                          <a:effectLst/>
                        </a:rPr>
                        <a:t> </a:t>
                      </a:r>
                      <a:r>
                        <a:rPr lang="es-ES" sz="900" b="1" dirty="0" err="1">
                          <a:effectLst/>
                        </a:rPr>
                        <a:t>coefficient</a:t>
                      </a:r>
                      <a:r>
                        <a:rPr lang="es-ES" sz="900" b="1" dirty="0">
                          <a:effectLst/>
                        </a:rPr>
                        <a:t> 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</a:rPr>
                        <a:t>-0,128*</a:t>
                      </a:r>
                      <a:endParaRPr lang="es-ES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355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9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Sig. (bilateral)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0,03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235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Nº EXACERBA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 err="1">
                          <a:effectLst/>
                        </a:rPr>
                        <a:t>Correlation</a:t>
                      </a:r>
                      <a:r>
                        <a:rPr lang="es-ES" sz="900" dirty="0">
                          <a:effectLst/>
                        </a:rPr>
                        <a:t> </a:t>
                      </a:r>
                      <a:r>
                        <a:rPr lang="es-ES" sz="900" dirty="0" err="1">
                          <a:effectLst/>
                        </a:rPr>
                        <a:t>coefficient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-0,004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355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Sig. (bilateral)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0,958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235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CI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 err="1">
                          <a:effectLst/>
                        </a:rPr>
                        <a:t>Correlation</a:t>
                      </a:r>
                      <a:r>
                        <a:rPr lang="es-ES" sz="900" dirty="0">
                          <a:effectLst/>
                        </a:rPr>
                        <a:t> </a:t>
                      </a:r>
                      <a:r>
                        <a:rPr lang="es-ES" sz="900" dirty="0" err="1">
                          <a:effectLst/>
                        </a:rPr>
                        <a:t>coefficient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,268</a:t>
                      </a:r>
                      <a:r>
                        <a:rPr lang="es-ES" sz="900" baseline="30000">
                          <a:effectLst/>
                        </a:rPr>
                        <a:t>**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355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Sig. (bilateral)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0,000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235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FENO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 err="1">
                          <a:effectLst/>
                        </a:rPr>
                        <a:t>Correlation</a:t>
                      </a:r>
                      <a:r>
                        <a:rPr lang="es-ES" sz="900" dirty="0">
                          <a:effectLst/>
                        </a:rPr>
                        <a:t> </a:t>
                      </a:r>
                      <a:r>
                        <a:rPr lang="es-ES" sz="900" dirty="0" err="1">
                          <a:effectLst/>
                        </a:rPr>
                        <a:t>coefficient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0,113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355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Sig. (bilateral)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0,132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235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FVC ABSOLUT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err="1">
                          <a:effectLst/>
                        </a:rPr>
                        <a:t>Correlation</a:t>
                      </a:r>
                      <a:r>
                        <a:rPr lang="es-ES" sz="900" b="1" dirty="0">
                          <a:effectLst/>
                        </a:rPr>
                        <a:t> </a:t>
                      </a:r>
                      <a:r>
                        <a:rPr lang="es-ES" sz="900" b="1" dirty="0" err="1">
                          <a:effectLst/>
                        </a:rPr>
                        <a:t>coefficient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</a:rPr>
                        <a:t>-,260</a:t>
                      </a:r>
                      <a:r>
                        <a:rPr lang="es-ES" sz="900" b="1" baseline="30000">
                          <a:effectLst/>
                        </a:rPr>
                        <a:t>**</a:t>
                      </a:r>
                      <a:endParaRPr lang="es-ES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355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9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Sig. (bilateral)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</a:rPr>
                        <a:t>0,000</a:t>
                      </a:r>
                      <a:endParaRPr lang="es-ES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235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FVC %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err="1">
                          <a:effectLst/>
                        </a:rPr>
                        <a:t>Correlation</a:t>
                      </a:r>
                      <a:r>
                        <a:rPr lang="es-ES" sz="900" b="1" dirty="0">
                          <a:effectLst/>
                        </a:rPr>
                        <a:t> </a:t>
                      </a:r>
                      <a:r>
                        <a:rPr lang="es-ES" sz="900" b="1" dirty="0" err="1">
                          <a:effectLst/>
                        </a:rPr>
                        <a:t>coefficient</a:t>
                      </a:r>
                      <a:r>
                        <a:rPr lang="es-ES" sz="900" b="1" dirty="0">
                          <a:effectLst/>
                        </a:rPr>
                        <a:t> 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</a:rPr>
                        <a:t>-0,144</a:t>
                      </a:r>
                      <a:endParaRPr lang="es-ES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355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9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Sig. (bilateral)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</a:rPr>
                        <a:t>0,055</a:t>
                      </a:r>
                      <a:endParaRPr lang="es-ES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235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FVC POST BRONCO ml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err="1">
                          <a:effectLst/>
                        </a:rPr>
                        <a:t>Correlation</a:t>
                      </a:r>
                      <a:r>
                        <a:rPr lang="es-ES" sz="900" b="1" dirty="0">
                          <a:effectLst/>
                        </a:rPr>
                        <a:t> </a:t>
                      </a:r>
                      <a:r>
                        <a:rPr lang="es-ES" sz="900" b="1" dirty="0" err="1">
                          <a:effectLst/>
                        </a:rPr>
                        <a:t>coefficient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</a:rPr>
                        <a:t>-,232</a:t>
                      </a:r>
                      <a:r>
                        <a:rPr lang="es-ES" sz="900" b="1" baseline="30000">
                          <a:effectLst/>
                        </a:rPr>
                        <a:t>**</a:t>
                      </a:r>
                      <a:endParaRPr lang="es-ES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355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9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Sig. (bilateral)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</a:rPr>
                        <a:t>0,002</a:t>
                      </a:r>
                      <a:endParaRPr lang="es-ES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235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FEV1 ABSOLUT ml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err="1">
                          <a:effectLst/>
                        </a:rPr>
                        <a:t>Correlation</a:t>
                      </a:r>
                      <a:r>
                        <a:rPr lang="es-ES" sz="900" b="1" dirty="0">
                          <a:effectLst/>
                        </a:rPr>
                        <a:t> </a:t>
                      </a:r>
                      <a:r>
                        <a:rPr lang="es-ES" sz="900" b="1" dirty="0" err="1">
                          <a:effectLst/>
                        </a:rPr>
                        <a:t>coefficient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-,394</a:t>
                      </a:r>
                      <a:r>
                        <a:rPr lang="es-ES" sz="900" b="1" baseline="30000" dirty="0">
                          <a:effectLst/>
                        </a:rPr>
                        <a:t>**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355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9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Sig. (bilateral)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0,000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235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FEV1 %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err="1">
                          <a:effectLst/>
                        </a:rPr>
                        <a:t>Correlation</a:t>
                      </a:r>
                      <a:r>
                        <a:rPr lang="es-ES" sz="900" b="1" dirty="0">
                          <a:effectLst/>
                        </a:rPr>
                        <a:t> </a:t>
                      </a:r>
                      <a:r>
                        <a:rPr lang="es-ES" sz="900" b="1" dirty="0" err="1">
                          <a:effectLst/>
                        </a:rPr>
                        <a:t>coefficient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-,321</a:t>
                      </a:r>
                      <a:r>
                        <a:rPr lang="es-ES" sz="900" b="1" baseline="30000" dirty="0">
                          <a:effectLst/>
                        </a:rPr>
                        <a:t>**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355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9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Sig. (bilateral)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0,000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235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FEV1 POST BRONCO ml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err="1">
                          <a:effectLst/>
                        </a:rPr>
                        <a:t>Correlation</a:t>
                      </a:r>
                      <a:r>
                        <a:rPr lang="es-ES" sz="900" b="1" dirty="0">
                          <a:effectLst/>
                        </a:rPr>
                        <a:t> </a:t>
                      </a:r>
                      <a:r>
                        <a:rPr lang="es-ES" sz="900" b="1" dirty="0" err="1">
                          <a:effectLst/>
                        </a:rPr>
                        <a:t>coefficient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-,320</a:t>
                      </a:r>
                      <a:r>
                        <a:rPr lang="es-ES" sz="900" b="1" baseline="30000" dirty="0">
                          <a:effectLst/>
                        </a:rPr>
                        <a:t>**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355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9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Sig. (bilateral)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0,000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235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FEV1 FVC ABSOLUT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err="1">
                          <a:effectLst/>
                        </a:rPr>
                        <a:t>Correlation</a:t>
                      </a:r>
                      <a:r>
                        <a:rPr lang="es-ES" sz="900" b="1" dirty="0">
                          <a:effectLst/>
                        </a:rPr>
                        <a:t> </a:t>
                      </a:r>
                      <a:r>
                        <a:rPr lang="es-ES" sz="900" b="1" dirty="0" err="1">
                          <a:effectLst/>
                        </a:rPr>
                        <a:t>coefficient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-,328</a:t>
                      </a:r>
                      <a:r>
                        <a:rPr lang="es-ES" sz="900" b="1" baseline="30000" dirty="0">
                          <a:effectLst/>
                        </a:rPr>
                        <a:t>**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  <a:tr h="1355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9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effectLst/>
                        </a:rPr>
                        <a:t>Sig. (bilateral)</a:t>
                      </a:r>
                      <a:endParaRPr lang="es-ES" sz="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effectLst/>
                        </a:rPr>
                        <a:t>0,000</a:t>
                      </a:r>
                      <a:endParaRPr lang="es-ES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991" marR="2899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086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CONCLUSIONES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7564" y="1923678"/>
            <a:ext cx="7848872" cy="223224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sz="2800" dirty="0"/>
              <a:t>Los pacientes </a:t>
            </a:r>
            <a:r>
              <a:rPr lang="es-ES" sz="2800" dirty="0" smtClean="0"/>
              <a:t>con mayor edad, IMC, deterioro clínico inicial y que precisan más </a:t>
            </a:r>
            <a:r>
              <a:rPr lang="es-ES" sz="2800" dirty="0"/>
              <a:t>corticoides inhalados, son los que presentan más pérdida de función pulmonar a los 5 años.</a:t>
            </a:r>
          </a:p>
        </p:txBody>
      </p:sp>
    </p:spTree>
    <p:extLst>
      <p:ext uri="{BB962C8B-B14F-4D97-AF65-F5344CB8AC3E}">
        <p14:creationId xmlns:p14="http://schemas.microsoft.com/office/powerpoint/2010/main" val="54915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1042</Words>
  <Application>Microsoft Office PowerPoint</Application>
  <PresentationFormat>Presentación en pantalla (16:9)</PresentationFormat>
  <Paragraphs>190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 New Roman</vt:lpstr>
      <vt:lpstr>Wingdings</vt:lpstr>
      <vt:lpstr>Tema de Office</vt:lpstr>
      <vt:lpstr>PÉRDIDA DE FUNCIÓN PULMONAR A LOS 5 AÑOS EN PACIENTES CON ASMA: ESTUDIO DECLIVEMS</vt:lpstr>
      <vt:lpstr>INTRODUCCIÓN</vt:lpstr>
      <vt:lpstr>INTRODUCCIÓN</vt:lpstr>
      <vt:lpstr>INTRODUCCIÓN</vt:lpstr>
      <vt:lpstr>MATERIAL Y MÉTODOS</vt:lpstr>
      <vt:lpstr>RESULTADOS</vt:lpstr>
      <vt:lpstr>RESULTADOS</vt:lpstr>
      <vt:lpstr>RESULTADOS</vt:lpstr>
      <vt:lpstr>CONCLUSIONES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varios</cp:lastModifiedBy>
  <cp:revision>40</cp:revision>
  <dcterms:created xsi:type="dcterms:W3CDTF">2024-02-05T13:08:18Z</dcterms:created>
  <dcterms:modified xsi:type="dcterms:W3CDTF">2025-02-27T15:19:59Z</dcterms:modified>
</cp:coreProperties>
</file>