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7" r:id="rId3"/>
    <p:sldId id="258" r:id="rId4"/>
    <p:sldId id="260" r:id="rId5"/>
    <p:sldId id="266" r:id="rId6"/>
    <p:sldId id="261" r:id="rId7"/>
    <p:sldId id="262" r:id="rId8"/>
    <p:sldId id="265" r:id="rId9"/>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Estilo claro 2 - Acento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539" autoAdjust="0"/>
  </p:normalViewPr>
  <p:slideViewPr>
    <p:cSldViewPr>
      <p:cViewPr varScale="1">
        <p:scale>
          <a:sx n="138" d="100"/>
          <a:sy n="138" d="100"/>
        </p:scale>
        <p:origin x="834" y="114"/>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Hoja1!$B$1</c:f>
              <c:strCache>
                <c:ptCount val="1"/>
                <c:pt idx="0">
                  <c:v>personas</c:v>
                </c:pt>
              </c:strCache>
            </c:strRef>
          </c:tx>
          <c:dPt>
            <c:idx val="0"/>
            <c:bubble3D val="0"/>
            <c:spPr>
              <a:solidFill>
                <a:schemeClr val="accent3">
                  <a:lumMod val="40000"/>
                  <a:lumOff val="60000"/>
                </a:schemeClr>
              </a:solidFill>
              <a:ln w="19050">
                <a:solidFill>
                  <a:schemeClr val="lt1"/>
                </a:solidFill>
              </a:ln>
              <a:effectLst/>
            </c:spPr>
            <c:extLst>
              <c:ext xmlns:c16="http://schemas.microsoft.com/office/drawing/2014/chart" uri="{C3380CC4-5D6E-409C-BE32-E72D297353CC}">
                <c16:uniqueId val="{00000001-E133-4521-865C-AD93AB1AFD53}"/>
              </c:ext>
            </c:extLst>
          </c:dPt>
          <c:dPt>
            <c:idx val="1"/>
            <c:bubble3D val="0"/>
            <c:spPr>
              <a:solidFill>
                <a:schemeClr val="accent4"/>
              </a:solidFill>
              <a:ln w="19050">
                <a:solidFill>
                  <a:schemeClr val="lt1"/>
                </a:solidFill>
              </a:ln>
              <a:effectLst/>
            </c:spPr>
            <c:extLst>
              <c:ext xmlns:c16="http://schemas.microsoft.com/office/drawing/2014/chart" uri="{C3380CC4-5D6E-409C-BE32-E72D297353CC}">
                <c16:uniqueId val="{00000002-E133-4521-865C-AD93AB1AFD53}"/>
              </c:ext>
            </c:extLst>
          </c:dPt>
          <c:dLbls>
            <c:dLbl>
              <c:idx val="0"/>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133-4521-865C-AD93AB1AFD53}"/>
                </c:ext>
              </c:extLst>
            </c:dLbl>
            <c:dLbl>
              <c:idx val="1"/>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133-4521-865C-AD93AB1AFD53}"/>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ln>
                      <a:solidFill>
                        <a:schemeClr val="tx1"/>
                      </a:solidFill>
                    </a:ln>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s>
          <c:cat>
            <c:strRef>
              <c:f>Hoja1!$A$2:$A$5</c:f>
              <c:strCache>
                <c:ptCount val="2"/>
                <c:pt idx="0">
                  <c:v>Mepolizumab</c:v>
                </c:pt>
                <c:pt idx="1">
                  <c:v>Dupilumab</c:v>
                </c:pt>
              </c:strCache>
            </c:strRef>
          </c:cat>
          <c:val>
            <c:numRef>
              <c:f>Hoja1!$B$2:$B$5</c:f>
              <c:numCache>
                <c:formatCode>General</c:formatCode>
                <c:ptCount val="2"/>
                <c:pt idx="0">
                  <c:v>142</c:v>
                </c:pt>
                <c:pt idx="1">
                  <c:v>70</c:v>
                </c:pt>
              </c:numCache>
            </c:numRef>
          </c:val>
          <c:extLst>
            <c:ext xmlns:c16="http://schemas.microsoft.com/office/drawing/2014/chart" uri="{C3380CC4-5D6E-409C-BE32-E72D297353CC}">
              <c16:uniqueId val="{00000000-E133-4521-865C-AD93AB1AFD5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D5D883-B767-4D87-A184-14CB88C57DB0}" type="datetimeFigureOut">
              <a:rPr lang="es-ES" smtClean="0"/>
              <a:t>02/03/2025</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B8FEC8-B3DD-454B-AFF5-65B4103C4C16}" type="slidenum">
              <a:rPr lang="es-ES" smtClean="0"/>
              <a:t>‹Nº›</a:t>
            </a:fld>
            <a:endParaRPr lang="es-ES"/>
          </a:p>
        </p:txBody>
      </p:sp>
    </p:spTree>
    <p:extLst>
      <p:ext uri="{BB962C8B-B14F-4D97-AF65-F5344CB8AC3E}">
        <p14:creationId xmlns:p14="http://schemas.microsoft.com/office/powerpoint/2010/main" val="743229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nSpc>
                <a:spcPct val="115000"/>
              </a:lnSpc>
              <a:spcAft>
                <a:spcPts val="800"/>
              </a:spcAft>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La disfunción de las pequeñas vías aéreas (SAD) implica el estrechamiento de vías &lt;2 mm entre las generaciones 8 y 23 del árbol bronquial. Esta disfunción se puede valorar con la oscilometría de impulso</a:t>
            </a:r>
            <a:r>
              <a:rPr lang="es-ES" sz="1800" b="1" kern="100" dirty="0">
                <a:effectLst/>
                <a:latin typeface="Aptos" panose="020B0004020202020204" pitchFamily="34" charset="0"/>
                <a:ea typeface="Aptos" panose="020B0004020202020204" pitchFamily="34" charset="0"/>
                <a:cs typeface="Times New Roman" panose="02020603050405020304" pitchFamily="18" charset="0"/>
              </a:rPr>
              <a:t> (IOS)</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que es una prueba de función respiratoria no invasiva que permite evaluar la </a:t>
            </a:r>
            <a:r>
              <a:rPr lang="es-ES" sz="1800" b="1" kern="100" dirty="0">
                <a:effectLst/>
                <a:latin typeface="Aptos" panose="020B0004020202020204" pitchFamily="34" charset="0"/>
                <a:ea typeface="Aptos" panose="020B0004020202020204" pitchFamily="34" charset="0"/>
                <a:cs typeface="Times New Roman" panose="02020603050405020304" pitchFamily="18" charset="0"/>
              </a:rPr>
              <a:t>impedancia del sistema respiratorio</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La prueba determina la resistencia (R) al paso del aire y la reactancia (X) en diferentes frecuencias de oscilación. Un R5-R20 ≥0.1 kPa/L/s indica resistencia periférica anormal. La disfunción de la vía aérea pequeña es clínicamente relevante, ya que se asocia con más exacerbaciones y peor control de la enfermedad. </a:t>
            </a:r>
          </a:p>
          <a:p>
            <a:pPr>
              <a:lnSpc>
                <a:spcPct val="115000"/>
              </a:lnSpc>
              <a:spcAft>
                <a:spcPts val="800"/>
              </a:spcAft>
            </a:pPr>
            <a:r>
              <a:rPr lang="es-ES" sz="1800" kern="100" dirty="0" err="1">
                <a:effectLst/>
                <a:latin typeface="Aptos" panose="020B0004020202020204" pitchFamily="34" charset="0"/>
                <a:ea typeface="Aptos" panose="020B0004020202020204" pitchFamily="34" charset="0"/>
                <a:cs typeface="Times New Roman" panose="02020603050405020304" pitchFamily="18" charset="0"/>
              </a:rPr>
              <a:t>Tezepelumab</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un anticuerpo monoclonal dirigido contra la </a:t>
            </a:r>
            <a:r>
              <a:rPr lang="es-ES" sz="1800" kern="100" dirty="0" err="1">
                <a:effectLst/>
                <a:latin typeface="Aptos" panose="020B0004020202020204" pitchFamily="34" charset="0"/>
                <a:ea typeface="Aptos" panose="020B0004020202020204" pitchFamily="34" charset="0"/>
                <a:cs typeface="Times New Roman" panose="02020603050405020304" pitchFamily="18" charset="0"/>
              </a:rPr>
              <a:t>linfopoyetina</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estromal tímica (TSLP), interviniendo en la inflamación tanto T2 como no T2 se ha consolidado como una opción terapéutica en el AGNC. Ensayos clínicos demuestran su eficacia al reducir exacerbaciones, mejorar la función pulmonar y control de los síntomas.  Sin embargo, existen datos limitados sobre el impacto de los biológicos en los parámetros de oscilometría en pacientes con AGNC. </a:t>
            </a:r>
          </a:p>
          <a:p>
            <a:pPr>
              <a:lnSpc>
                <a:spcPct val="115000"/>
              </a:lnSpc>
              <a:spcAft>
                <a:spcPts val="800"/>
              </a:spcAft>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Este estudio evalúa el efecto de </a:t>
            </a:r>
            <a:r>
              <a:rPr lang="es-ES" sz="1800" kern="100" dirty="0" err="1">
                <a:effectLst/>
                <a:latin typeface="Aptos" panose="020B0004020202020204" pitchFamily="34" charset="0"/>
                <a:ea typeface="Aptos" panose="020B0004020202020204" pitchFamily="34" charset="0"/>
                <a:cs typeface="Times New Roman" panose="02020603050405020304" pitchFamily="18" charset="0"/>
              </a:rPr>
              <a:t>tezepelumab</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sobre los parámetros de oscilometría en una cohorte de práctica clínica habitual</a:t>
            </a:r>
          </a:p>
          <a:p>
            <a:endParaRPr lang="es-ES" dirty="0"/>
          </a:p>
        </p:txBody>
      </p:sp>
      <p:sp>
        <p:nvSpPr>
          <p:cNvPr id="4" name="Marcador de número de diapositiva 3"/>
          <p:cNvSpPr>
            <a:spLocks noGrp="1"/>
          </p:cNvSpPr>
          <p:nvPr>
            <p:ph type="sldNum" sz="quarter" idx="5"/>
          </p:nvPr>
        </p:nvSpPr>
        <p:spPr/>
        <p:txBody>
          <a:bodyPr/>
          <a:lstStyle/>
          <a:p>
            <a:fld id="{E7B8FEC8-B3DD-454B-AFF5-65B4103C4C16}" type="slidenum">
              <a:rPr lang="es-ES" smtClean="0"/>
              <a:t>1</a:t>
            </a:fld>
            <a:endParaRPr lang="es-ES"/>
          </a:p>
        </p:txBody>
      </p:sp>
    </p:spTree>
    <p:extLst>
      <p:ext uri="{BB962C8B-B14F-4D97-AF65-F5344CB8AC3E}">
        <p14:creationId xmlns:p14="http://schemas.microsoft.com/office/powerpoint/2010/main" val="3911405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b="0" i="0" dirty="0" err="1">
                <a:solidFill>
                  <a:srgbClr val="222222"/>
                </a:solidFill>
                <a:effectLst/>
                <a:latin typeface="Arial" panose="020B0604020202020204" pitchFamily="34" charset="0"/>
              </a:rPr>
              <a:t>Mepolizumab</a:t>
            </a:r>
            <a:r>
              <a:rPr lang="es-ES" b="0" i="0" dirty="0">
                <a:solidFill>
                  <a:srgbClr val="222222"/>
                </a:solidFill>
                <a:effectLst/>
                <a:latin typeface="Arial" panose="020B0604020202020204" pitchFamily="34" charset="0"/>
              </a:rPr>
              <a:t> es un anticuerpo monoclonal anti IL5 indicado en pacientes con AGNC tipo T2 eosinofílica. </a:t>
            </a:r>
            <a:r>
              <a:rPr lang="es-ES" b="0" i="0" dirty="0" err="1">
                <a:solidFill>
                  <a:srgbClr val="222222"/>
                </a:solidFill>
                <a:effectLst/>
                <a:latin typeface="Arial" panose="020B0604020202020204" pitchFamily="34" charset="0"/>
              </a:rPr>
              <a:t>Dupilumab</a:t>
            </a:r>
            <a:r>
              <a:rPr lang="es-ES" b="0" i="0" dirty="0">
                <a:solidFill>
                  <a:srgbClr val="222222"/>
                </a:solidFill>
                <a:effectLst/>
                <a:latin typeface="Arial" panose="020B0604020202020204" pitchFamily="34" charset="0"/>
              </a:rPr>
              <a:t> es un anticuerpo monoclonal anti IL4 , IL13 indicado en pacientes con AGNC tipo T2. Como novedad, en este último año se ha incorporado el </a:t>
            </a:r>
            <a:r>
              <a:rPr lang="es-ES" b="0" i="0" dirty="0" err="1">
                <a:solidFill>
                  <a:srgbClr val="222222"/>
                </a:solidFill>
                <a:effectLst/>
                <a:latin typeface="Arial" panose="020B0604020202020204" pitchFamily="34" charset="0"/>
              </a:rPr>
              <a:t>Dupilumab</a:t>
            </a:r>
            <a:r>
              <a:rPr lang="es-ES" b="0" i="0" dirty="0">
                <a:solidFill>
                  <a:srgbClr val="222222"/>
                </a:solidFill>
                <a:effectLst/>
                <a:latin typeface="Arial" panose="020B0604020202020204" pitchFamily="34" charset="0"/>
              </a:rPr>
              <a:t> en las guías clínicas de EPOC Recientemente se ha publicado un ensayo clínico en el que el tratamiento con </a:t>
            </a:r>
            <a:r>
              <a:rPr lang="es-ES" b="0" i="0" dirty="0" err="1">
                <a:solidFill>
                  <a:srgbClr val="222222"/>
                </a:solidFill>
                <a:effectLst/>
                <a:latin typeface="Arial" panose="020B0604020202020204" pitchFamily="34" charset="0"/>
              </a:rPr>
              <a:t>dupiluman</a:t>
            </a:r>
            <a:r>
              <a:rPr lang="es-ES" b="0" i="0" dirty="0">
                <a:solidFill>
                  <a:srgbClr val="222222"/>
                </a:solidFill>
                <a:effectLst/>
                <a:latin typeface="Arial" panose="020B0604020202020204" pitchFamily="34" charset="0"/>
              </a:rPr>
              <a:t> en pacientes EPOC reducía exacerbaciones y mejoraba la FEV1 y la calidad de vida en pacientes EPOC con mayor o igual a 300 eosinófilos y exacerbaciones frecuentes. Además ya en la GOLD, se retira el concepto de síndrome </a:t>
            </a:r>
            <a:r>
              <a:rPr lang="es-ES" b="0" i="0" dirty="0" err="1">
                <a:solidFill>
                  <a:srgbClr val="222222"/>
                </a:solidFill>
                <a:effectLst/>
                <a:latin typeface="Arial" panose="020B0604020202020204" pitchFamily="34" charset="0"/>
              </a:rPr>
              <a:t>overlap</a:t>
            </a:r>
            <a:r>
              <a:rPr lang="es-ES" b="0" i="0" dirty="0">
                <a:solidFill>
                  <a:srgbClr val="222222"/>
                </a:solidFill>
                <a:effectLst/>
                <a:latin typeface="Arial" panose="020B0604020202020204" pitchFamily="34" charset="0"/>
              </a:rPr>
              <a:t> Asma-EPOC, refiriéndose a ello como una superposición de ambas entidades en una misma persona, que comparten rasgos tratables y que en el caso de definirse el asma, la farmacoterapia debería en primer lugar seguir las guías de asma. Sin embargo, existen pocos datos publicados en </a:t>
            </a:r>
            <a:r>
              <a:rPr lang="es-ES" b="0" i="0" dirty="0" err="1">
                <a:solidFill>
                  <a:srgbClr val="222222"/>
                </a:solidFill>
                <a:effectLst/>
                <a:latin typeface="Arial" panose="020B0604020202020204" pitchFamily="34" charset="0"/>
              </a:rPr>
              <a:t>relacion</a:t>
            </a:r>
            <a:r>
              <a:rPr lang="es-ES" b="0" i="0" dirty="0">
                <a:solidFill>
                  <a:srgbClr val="222222"/>
                </a:solidFill>
                <a:effectLst/>
                <a:latin typeface="Arial" panose="020B0604020202020204" pitchFamily="34" charset="0"/>
              </a:rPr>
              <a:t> a la efectividad de ambos tratamientos en pacientes  que comparten ambas enfermedades, EPOC y asma (EA). .</a:t>
            </a:r>
            <a:endParaRPr lang="es-ES" dirty="0"/>
          </a:p>
        </p:txBody>
      </p:sp>
      <p:sp>
        <p:nvSpPr>
          <p:cNvPr id="4" name="Marcador de número de diapositiva 3"/>
          <p:cNvSpPr>
            <a:spLocks noGrp="1"/>
          </p:cNvSpPr>
          <p:nvPr>
            <p:ph type="sldNum" sz="quarter" idx="5"/>
          </p:nvPr>
        </p:nvSpPr>
        <p:spPr/>
        <p:txBody>
          <a:bodyPr/>
          <a:lstStyle/>
          <a:p>
            <a:fld id="{E7B8FEC8-B3DD-454B-AFF5-65B4103C4C16}" type="slidenum">
              <a:rPr lang="es-ES" smtClean="0"/>
              <a:t>2</a:t>
            </a:fld>
            <a:endParaRPr lang="es-ES"/>
          </a:p>
        </p:txBody>
      </p:sp>
    </p:spTree>
    <p:extLst>
      <p:ext uri="{BB962C8B-B14F-4D97-AF65-F5344CB8AC3E}">
        <p14:creationId xmlns:p14="http://schemas.microsoft.com/office/powerpoint/2010/main" val="10345014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b="1" i="0" dirty="0">
                <a:solidFill>
                  <a:srgbClr val="222222"/>
                </a:solidFill>
                <a:effectLst/>
                <a:latin typeface="Arial" panose="020B0604020202020204" pitchFamily="34" charset="0"/>
              </a:rPr>
              <a:t>El objetivo de nuestro estudio fue analizar</a:t>
            </a:r>
            <a:r>
              <a:rPr lang="es-ES" b="0" i="0" dirty="0">
                <a:solidFill>
                  <a:srgbClr val="222222"/>
                </a:solidFill>
                <a:effectLst/>
                <a:latin typeface="Arial" panose="020B0604020202020204" pitchFamily="34" charset="0"/>
              </a:rPr>
              <a:t> las características clínicas-funcionales y la efectividad en pacientes con EA y AGNC  tratados con </a:t>
            </a:r>
            <a:r>
              <a:rPr lang="es-ES" b="0" i="0" dirty="0" err="1">
                <a:solidFill>
                  <a:srgbClr val="222222"/>
                </a:solidFill>
                <a:effectLst/>
                <a:latin typeface="Arial" panose="020B0604020202020204" pitchFamily="34" charset="0"/>
              </a:rPr>
              <a:t>Mepolizumab</a:t>
            </a:r>
            <a:r>
              <a:rPr lang="es-ES" b="0" i="0" dirty="0">
                <a:solidFill>
                  <a:srgbClr val="222222"/>
                </a:solidFill>
                <a:effectLst/>
                <a:latin typeface="Arial" panose="020B0604020202020204" pitchFamily="34" charset="0"/>
              </a:rPr>
              <a:t> y </a:t>
            </a:r>
            <a:r>
              <a:rPr lang="es-ES" b="0" i="0" dirty="0" err="1">
                <a:solidFill>
                  <a:srgbClr val="222222"/>
                </a:solidFill>
                <a:effectLst/>
                <a:latin typeface="Arial" panose="020B0604020202020204" pitchFamily="34" charset="0"/>
              </a:rPr>
              <a:t>Dupilumab</a:t>
            </a:r>
            <a:endParaRPr lang="es-ES" dirty="0"/>
          </a:p>
        </p:txBody>
      </p:sp>
      <p:sp>
        <p:nvSpPr>
          <p:cNvPr id="4" name="Marcador de número de diapositiva 3"/>
          <p:cNvSpPr>
            <a:spLocks noGrp="1"/>
          </p:cNvSpPr>
          <p:nvPr>
            <p:ph type="sldNum" sz="quarter" idx="5"/>
          </p:nvPr>
        </p:nvSpPr>
        <p:spPr/>
        <p:txBody>
          <a:bodyPr/>
          <a:lstStyle/>
          <a:p>
            <a:fld id="{E7B8FEC8-B3DD-454B-AFF5-65B4103C4C16}" type="slidenum">
              <a:rPr lang="es-ES" smtClean="0"/>
              <a:t>3</a:t>
            </a:fld>
            <a:endParaRPr lang="es-ES"/>
          </a:p>
        </p:txBody>
      </p:sp>
    </p:spTree>
    <p:extLst>
      <p:ext uri="{BB962C8B-B14F-4D97-AF65-F5344CB8AC3E}">
        <p14:creationId xmlns:p14="http://schemas.microsoft.com/office/powerpoint/2010/main" val="31005804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b="0" i="0" dirty="0">
                <a:solidFill>
                  <a:srgbClr val="222222"/>
                </a:solidFill>
                <a:effectLst/>
                <a:latin typeface="Arial" panose="020B0604020202020204" pitchFamily="34" charset="0"/>
              </a:rPr>
              <a:t>Estudiamos pacientes con EA y AGNC tratados con </a:t>
            </a:r>
            <a:r>
              <a:rPr lang="es-ES" b="0" i="0" dirty="0" err="1">
                <a:solidFill>
                  <a:srgbClr val="222222"/>
                </a:solidFill>
                <a:effectLst/>
                <a:latin typeface="Arial" panose="020B0604020202020204" pitchFamily="34" charset="0"/>
              </a:rPr>
              <a:t>Mepolizumab</a:t>
            </a:r>
            <a:r>
              <a:rPr lang="es-ES" b="0" i="0" dirty="0">
                <a:solidFill>
                  <a:srgbClr val="222222"/>
                </a:solidFill>
                <a:effectLst/>
                <a:latin typeface="Arial" panose="020B0604020202020204" pitchFamily="34" charset="0"/>
              </a:rPr>
              <a:t> y </a:t>
            </a:r>
            <a:r>
              <a:rPr lang="es-ES" b="0" i="0" dirty="0" err="1">
                <a:solidFill>
                  <a:srgbClr val="222222"/>
                </a:solidFill>
                <a:effectLst/>
                <a:latin typeface="Arial" panose="020B0604020202020204" pitchFamily="34" charset="0"/>
              </a:rPr>
              <a:t>Dupilumab</a:t>
            </a:r>
            <a:r>
              <a:rPr lang="es-ES" b="0" i="0" dirty="0">
                <a:solidFill>
                  <a:srgbClr val="222222"/>
                </a:solidFill>
                <a:effectLst/>
                <a:latin typeface="Arial" panose="020B0604020202020204" pitchFamily="34" charset="0"/>
              </a:rPr>
              <a:t> en nuestra unidad de asma. Se evaluaron parámetros clínicos, inflamatorios, funcionales y comorbilidades basalmente y la efectividad del tratamiento al año de seguimiento. Se utilizó la escala Exacto y Remisión clínica, según el consenso SEPAR-REMAS. Se midió la respuesta </a:t>
            </a:r>
            <a:r>
              <a:rPr lang="es-ES" b="0" i="0" dirty="0" err="1">
                <a:solidFill>
                  <a:srgbClr val="222222"/>
                </a:solidFill>
                <a:effectLst/>
                <a:latin typeface="Arial" panose="020B0604020202020204" pitchFamily="34" charset="0"/>
              </a:rPr>
              <a:t>buena+completa</a:t>
            </a:r>
            <a:r>
              <a:rPr lang="es-ES" b="0" i="0" dirty="0">
                <a:solidFill>
                  <a:srgbClr val="222222"/>
                </a:solidFill>
                <a:effectLst/>
                <a:latin typeface="Arial" panose="020B0604020202020204" pitchFamily="34" charset="0"/>
              </a:rPr>
              <a:t> y la remisión clínica, según intención de tratar (se incluyó a todos los pacientes que fueron tratados y eran evaluables). Utilizamos test chi cuadrado y t-</a:t>
            </a:r>
            <a:r>
              <a:rPr lang="es-ES" b="0" i="0" dirty="0" err="1">
                <a:solidFill>
                  <a:srgbClr val="222222"/>
                </a:solidFill>
                <a:effectLst/>
                <a:latin typeface="Arial" panose="020B0604020202020204" pitchFamily="34" charset="0"/>
              </a:rPr>
              <a:t>student</a:t>
            </a:r>
            <a:r>
              <a:rPr lang="es-ES" b="0" i="0" dirty="0">
                <a:solidFill>
                  <a:srgbClr val="222222"/>
                </a:solidFill>
                <a:effectLst/>
                <a:latin typeface="Arial" panose="020B0604020202020204" pitchFamily="34" charset="0"/>
              </a:rPr>
              <a:t>.</a:t>
            </a:r>
            <a:endParaRPr lang="es-ES" dirty="0"/>
          </a:p>
        </p:txBody>
      </p:sp>
      <p:sp>
        <p:nvSpPr>
          <p:cNvPr id="4" name="Marcador de número de diapositiva 3"/>
          <p:cNvSpPr>
            <a:spLocks noGrp="1"/>
          </p:cNvSpPr>
          <p:nvPr>
            <p:ph type="sldNum" sz="quarter" idx="5"/>
          </p:nvPr>
        </p:nvSpPr>
        <p:spPr/>
        <p:txBody>
          <a:bodyPr/>
          <a:lstStyle/>
          <a:p>
            <a:fld id="{E7B8FEC8-B3DD-454B-AFF5-65B4103C4C16}" type="slidenum">
              <a:rPr lang="es-ES" smtClean="0"/>
              <a:t>4</a:t>
            </a:fld>
            <a:endParaRPr lang="es-ES"/>
          </a:p>
        </p:txBody>
      </p:sp>
    </p:spTree>
    <p:extLst>
      <p:ext uri="{BB962C8B-B14F-4D97-AF65-F5344CB8AC3E}">
        <p14:creationId xmlns:p14="http://schemas.microsoft.com/office/powerpoint/2010/main" val="709715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Recordamos aquí de forma visual tanto los criterios clínicos a nuestra izquierda de remisión clínica según el consenso SEPAR-REMAS y a la derecha la escala EXACTO que ya todos conocéis del consenso de asma grave de 2022</a:t>
            </a:r>
          </a:p>
        </p:txBody>
      </p:sp>
      <p:sp>
        <p:nvSpPr>
          <p:cNvPr id="4" name="Marcador de número de diapositiva 3"/>
          <p:cNvSpPr>
            <a:spLocks noGrp="1"/>
          </p:cNvSpPr>
          <p:nvPr>
            <p:ph type="sldNum" sz="quarter" idx="5"/>
          </p:nvPr>
        </p:nvSpPr>
        <p:spPr/>
        <p:txBody>
          <a:bodyPr/>
          <a:lstStyle/>
          <a:p>
            <a:fld id="{E7B8FEC8-B3DD-454B-AFF5-65B4103C4C16}" type="slidenum">
              <a:rPr lang="es-ES" smtClean="0"/>
              <a:t>5</a:t>
            </a:fld>
            <a:endParaRPr lang="es-ES"/>
          </a:p>
        </p:txBody>
      </p:sp>
    </p:spTree>
    <p:extLst>
      <p:ext uri="{BB962C8B-B14F-4D97-AF65-F5344CB8AC3E}">
        <p14:creationId xmlns:p14="http://schemas.microsoft.com/office/powerpoint/2010/main" val="26421266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b="0" i="0" dirty="0">
                <a:solidFill>
                  <a:srgbClr val="222222"/>
                </a:solidFill>
                <a:effectLst/>
                <a:latin typeface="Arial" panose="020B0604020202020204" pitchFamily="34" charset="0"/>
              </a:rPr>
              <a:t>Estudiamos a 142 pacientes tratados con </a:t>
            </a:r>
            <a:r>
              <a:rPr lang="es-ES" b="0" i="0" dirty="0" err="1">
                <a:solidFill>
                  <a:srgbClr val="222222"/>
                </a:solidFill>
                <a:effectLst/>
                <a:latin typeface="Arial" panose="020B0604020202020204" pitchFamily="34" charset="0"/>
              </a:rPr>
              <a:t>mepolizumab</a:t>
            </a:r>
            <a:r>
              <a:rPr lang="es-ES" b="0" i="0" dirty="0">
                <a:solidFill>
                  <a:srgbClr val="222222"/>
                </a:solidFill>
                <a:effectLst/>
                <a:latin typeface="Arial" panose="020B0604020202020204" pitchFamily="34" charset="0"/>
              </a:rPr>
              <a:t>, mujeres N= 85 (59,9%), hombres N= 57 (40,1%), edad media 54,57 (14) años y 70 pacientes tratados con </a:t>
            </a:r>
            <a:r>
              <a:rPr lang="es-ES" b="0" i="0" dirty="0" err="1">
                <a:solidFill>
                  <a:srgbClr val="222222"/>
                </a:solidFill>
                <a:effectLst/>
                <a:latin typeface="Arial" panose="020B0604020202020204" pitchFamily="34" charset="0"/>
              </a:rPr>
              <a:t>dupilumab</a:t>
            </a:r>
            <a:r>
              <a:rPr lang="es-ES" b="0" i="0" dirty="0">
                <a:solidFill>
                  <a:srgbClr val="222222"/>
                </a:solidFill>
                <a:effectLst/>
                <a:latin typeface="Arial" panose="020B0604020202020204" pitchFamily="34" charset="0"/>
              </a:rPr>
              <a:t>,  mujeres  N= 43 (61,4%), hombres N= 27 (38,6%) ,edad media 50,49 (15,3) años. Un total de 20 pacientes </a:t>
            </a:r>
            <a:r>
              <a:rPr lang="es-ES" b="0" i="0" dirty="0" err="1">
                <a:solidFill>
                  <a:srgbClr val="222222"/>
                </a:solidFill>
                <a:effectLst/>
                <a:latin typeface="Arial" panose="020B0604020202020204" pitchFamily="34" charset="0"/>
              </a:rPr>
              <a:t>tenian</a:t>
            </a:r>
            <a:r>
              <a:rPr lang="es-ES" b="0" i="0" dirty="0">
                <a:solidFill>
                  <a:srgbClr val="222222"/>
                </a:solidFill>
                <a:effectLst/>
                <a:latin typeface="Arial" panose="020B0604020202020204" pitchFamily="34" charset="0"/>
              </a:rPr>
              <a:t> EA (10 tratados con </a:t>
            </a:r>
            <a:r>
              <a:rPr lang="es-ES" b="0" i="0" dirty="0" err="1">
                <a:solidFill>
                  <a:srgbClr val="222222"/>
                </a:solidFill>
                <a:effectLst/>
                <a:latin typeface="Arial" panose="020B0604020202020204" pitchFamily="34" charset="0"/>
              </a:rPr>
              <a:t>mepolizumab</a:t>
            </a:r>
            <a:r>
              <a:rPr lang="es-ES" b="0" i="0" dirty="0">
                <a:solidFill>
                  <a:srgbClr val="222222"/>
                </a:solidFill>
                <a:effectLst/>
                <a:latin typeface="Arial" panose="020B0604020202020204" pitchFamily="34" charset="0"/>
              </a:rPr>
              <a:t> y 10 con </a:t>
            </a:r>
            <a:r>
              <a:rPr lang="es-ES" b="0" i="0" dirty="0" err="1">
                <a:solidFill>
                  <a:srgbClr val="222222"/>
                </a:solidFill>
                <a:effectLst/>
                <a:latin typeface="Arial" panose="020B0604020202020204" pitchFamily="34" charset="0"/>
              </a:rPr>
              <a:t>dupilumab</a:t>
            </a:r>
            <a:r>
              <a:rPr lang="es-ES" b="0" i="0" dirty="0">
                <a:solidFill>
                  <a:srgbClr val="222222"/>
                </a:solidFill>
                <a:effectLst/>
                <a:latin typeface="Arial" panose="020B0604020202020204" pitchFamily="34" charset="0"/>
              </a:rPr>
              <a:t>)</a:t>
            </a:r>
            <a:endParaRPr lang="es-ES" dirty="0"/>
          </a:p>
        </p:txBody>
      </p:sp>
      <p:sp>
        <p:nvSpPr>
          <p:cNvPr id="4" name="Marcador de número de diapositiva 3"/>
          <p:cNvSpPr>
            <a:spLocks noGrp="1"/>
          </p:cNvSpPr>
          <p:nvPr>
            <p:ph type="sldNum" sz="quarter" idx="5"/>
          </p:nvPr>
        </p:nvSpPr>
        <p:spPr/>
        <p:txBody>
          <a:bodyPr/>
          <a:lstStyle/>
          <a:p>
            <a:fld id="{E7B8FEC8-B3DD-454B-AFF5-65B4103C4C16}" type="slidenum">
              <a:rPr lang="es-ES" smtClean="0"/>
              <a:t>6</a:t>
            </a:fld>
            <a:endParaRPr lang="es-ES"/>
          </a:p>
        </p:txBody>
      </p:sp>
    </p:spTree>
    <p:extLst>
      <p:ext uri="{BB962C8B-B14F-4D97-AF65-F5344CB8AC3E}">
        <p14:creationId xmlns:p14="http://schemas.microsoft.com/office/powerpoint/2010/main" val="22305925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b="0" i="0" dirty="0">
                <a:solidFill>
                  <a:srgbClr val="222222"/>
                </a:solidFill>
                <a:effectLst/>
                <a:latin typeface="Arial" panose="020B0604020202020204" pitchFamily="34" charset="0"/>
              </a:rPr>
              <a:t>En los tratados con </a:t>
            </a:r>
            <a:r>
              <a:rPr lang="es-ES" b="0" i="0" dirty="0" err="1">
                <a:solidFill>
                  <a:srgbClr val="222222"/>
                </a:solidFill>
                <a:effectLst/>
                <a:latin typeface="Arial" panose="020B0604020202020204" pitchFamily="34" charset="0"/>
              </a:rPr>
              <a:t>mepolizumab</a:t>
            </a:r>
            <a:r>
              <a:rPr lang="es-ES" b="0" i="0" dirty="0">
                <a:solidFill>
                  <a:srgbClr val="222222"/>
                </a:solidFill>
                <a:effectLst/>
                <a:latin typeface="Arial" panose="020B0604020202020204" pitchFamily="34" charset="0"/>
              </a:rPr>
              <a:t> no encontramos diferencias significativas entre pacientes con AGNC y EA en comorbilidades como rinitis, Bronquiectasias, Atopia, Déficit inmunitario, Depresión-ansiedad, EREA, AOS o ERGE. Encontramos diferencias significativas en el sexo (90% hombres en EA vs 35.8% de AGNC, p&lt;0.01). En los parámetros analíticos, inflamatorios no encontramos diferencias y sólo peor ACT en EA, aunque sin significación estadística. La efectividad fue significativamente superior en AGNC, en relación a EA (respuesta </a:t>
            </a:r>
            <a:r>
              <a:rPr lang="es-ES" b="0" i="0" dirty="0" err="1">
                <a:solidFill>
                  <a:srgbClr val="222222"/>
                </a:solidFill>
                <a:effectLst/>
                <a:latin typeface="Arial" panose="020B0604020202020204" pitchFamily="34" charset="0"/>
              </a:rPr>
              <a:t>buena+completa</a:t>
            </a:r>
            <a:r>
              <a:rPr lang="es-ES" b="0" i="0" dirty="0">
                <a:solidFill>
                  <a:srgbClr val="222222"/>
                </a:solidFill>
                <a:effectLst/>
                <a:latin typeface="Arial" panose="020B0604020202020204" pitchFamily="34" charset="0"/>
              </a:rPr>
              <a:t> 60% vs 14.2% , p&lt;0.03; remisión clínica 20.9% vs 0%). En pacientes tratados con </a:t>
            </a:r>
            <a:r>
              <a:rPr lang="es-ES" b="0" i="0" dirty="0" err="1">
                <a:solidFill>
                  <a:srgbClr val="222222"/>
                </a:solidFill>
                <a:effectLst/>
                <a:latin typeface="Arial" panose="020B0604020202020204" pitchFamily="34" charset="0"/>
              </a:rPr>
              <a:t>Dupilumab</a:t>
            </a:r>
            <a:r>
              <a:rPr lang="es-ES" b="0" i="0" dirty="0">
                <a:solidFill>
                  <a:srgbClr val="222222"/>
                </a:solidFill>
                <a:effectLst/>
                <a:latin typeface="Arial" panose="020B0604020202020204" pitchFamily="34" charset="0"/>
              </a:rPr>
              <a:t> encontramos diferencias significativas en sexo (EA 70% hombres, AGNC 33.3%, p&lt;0.04), ERGE (p&lt;0.02) y cerca de la significación en ACT basal (EA 8.86 vs 11.69 en AGNC, p&lt;0.09) y AOS (&gt;0.06). La efectividad  fue superior en AGNC respecto a EA (respuesta </a:t>
            </a:r>
            <a:r>
              <a:rPr lang="es-ES" b="0" i="0" dirty="0" err="1">
                <a:solidFill>
                  <a:srgbClr val="222222"/>
                </a:solidFill>
                <a:effectLst/>
                <a:latin typeface="Arial" panose="020B0604020202020204" pitchFamily="34" charset="0"/>
              </a:rPr>
              <a:t>buen+completa</a:t>
            </a:r>
            <a:r>
              <a:rPr lang="es-ES" b="0" i="0" dirty="0">
                <a:solidFill>
                  <a:srgbClr val="222222"/>
                </a:solidFill>
                <a:effectLst/>
                <a:latin typeface="Arial" panose="020B0604020202020204" pitchFamily="34" charset="0"/>
              </a:rPr>
              <a:t> 55% vs 25 %, remisión 25.6% vs 0%).</a:t>
            </a:r>
            <a:endParaRPr lang="es-ES" dirty="0"/>
          </a:p>
        </p:txBody>
      </p:sp>
      <p:sp>
        <p:nvSpPr>
          <p:cNvPr id="4" name="Marcador de número de diapositiva 3"/>
          <p:cNvSpPr>
            <a:spLocks noGrp="1"/>
          </p:cNvSpPr>
          <p:nvPr>
            <p:ph type="sldNum" sz="quarter" idx="5"/>
          </p:nvPr>
        </p:nvSpPr>
        <p:spPr/>
        <p:txBody>
          <a:bodyPr/>
          <a:lstStyle/>
          <a:p>
            <a:fld id="{E7B8FEC8-B3DD-454B-AFF5-65B4103C4C16}" type="slidenum">
              <a:rPr lang="es-ES" smtClean="0"/>
              <a:t>7</a:t>
            </a:fld>
            <a:endParaRPr lang="es-ES"/>
          </a:p>
        </p:txBody>
      </p:sp>
    </p:spTree>
    <p:extLst>
      <p:ext uri="{BB962C8B-B14F-4D97-AF65-F5344CB8AC3E}">
        <p14:creationId xmlns:p14="http://schemas.microsoft.com/office/powerpoint/2010/main" val="16197802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E7B8FEC8-B3DD-454B-AFF5-65B4103C4C16}" type="slidenum">
              <a:rPr lang="es-ES" smtClean="0"/>
              <a:t>8</a:t>
            </a:fld>
            <a:endParaRPr lang="es-ES"/>
          </a:p>
        </p:txBody>
      </p:sp>
    </p:spTree>
    <p:extLst>
      <p:ext uri="{BB962C8B-B14F-4D97-AF65-F5344CB8AC3E}">
        <p14:creationId xmlns:p14="http://schemas.microsoft.com/office/powerpoint/2010/main" val="3720454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pPr/>
              <a:t>02/03/2025</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hyperlink" Target="https://goldcopd.org/2025-gold-report/" TargetMode="Externa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image" Target="../media/image17.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203598"/>
            <a:ext cx="7772400" cy="1678583"/>
          </a:xfrm>
          <a:solidFill>
            <a:schemeClr val="accent4">
              <a:lumMod val="20000"/>
              <a:lumOff val="80000"/>
            </a:schemeClr>
          </a:solidFill>
          <a:ln>
            <a:solidFill>
              <a:schemeClr val="accent4">
                <a:lumMod val="20000"/>
                <a:lumOff val="80000"/>
              </a:schemeClr>
            </a:solidFill>
          </a:ln>
          <a:effectLst>
            <a:softEdge rad="31750"/>
          </a:effectLst>
        </p:spPr>
        <p:txBody>
          <a:bodyPr>
            <a:noAutofit/>
          </a:bodyPr>
          <a:lstStyle/>
          <a:p>
            <a:r>
              <a:rPr lang="es-ES" sz="2400" b="1" dirty="0"/>
              <a:t>EFECTIVIDAD DEL TRATAMIENTO CON MEPOLIZUMAB Y DUPILUMAB EN PACIENTES CON EPOC-ASMA EN RELACIÓN A PACIENTES CON ASMA GRAVE NO CONTROLADA (AGNC) SIN EPOC</a:t>
            </a:r>
          </a:p>
        </p:txBody>
      </p:sp>
      <p:sp>
        <p:nvSpPr>
          <p:cNvPr id="3" name="2 Subtítulo"/>
          <p:cNvSpPr>
            <a:spLocks noGrp="1"/>
          </p:cNvSpPr>
          <p:nvPr>
            <p:ph type="subTitle" idx="1"/>
          </p:nvPr>
        </p:nvSpPr>
        <p:spPr>
          <a:xfrm>
            <a:off x="1331640" y="3291830"/>
            <a:ext cx="6552728" cy="1314450"/>
          </a:xfrm>
          <a:ln>
            <a:solidFill>
              <a:schemeClr val="accent4">
                <a:lumMod val="20000"/>
                <a:lumOff val="80000"/>
              </a:schemeClr>
            </a:solidFill>
          </a:ln>
          <a:effectLst>
            <a:softEdge rad="31750"/>
          </a:effectLst>
        </p:spPr>
        <p:style>
          <a:lnRef idx="2">
            <a:schemeClr val="accent4"/>
          </a:lnRef>
          <a:fillRef idx="1">
            <a:schemeClr val="lt1"/>
          </a:fillRef>
          <a:effectRef idx="0">
            <a:schemeClr val="accent4"/>
          </a:effectRef>
          <a:fontRef idx="minor">
            <a:schemeClr val="dk1"/>
          </a:fontRef>
        </p:style>
        <p:txBody>
          <a:bodyPr>
            <a:normAutofit fontScale="62500" lnSpcReduction="20000"/>
          </a:bodyPr>
          <a:lstStyle/>
          <a:p>
            <a:r>
              <a:rPr lang="es-ES" sz="2400" dirty="0"/>
              <a:t>B. Muñoz Sánchez (1), A. León Lloreda (1), M. Polonio González (1), D.C. Echavarría </a:t>
            </a:r>
            <a:r>
              <a:rPr lang="es-ES" sz="2400" dirty="0" err="1"/>
              <a:t>Kashmiri</a:t>
            </a:r>
            <a:r>
              <a:rPr lang="es-ES" sz="2400" dirty="0"/>
              <a:t> (1), J.F. Medina </a:t>
            </a:r>
            <a:r>
              <a:rPr lang="es-ES" sz="2400" dirty="0" err="1"/>
              <a:t>Gallardo</a:t>
            </a:r>
            <a:r>
              <a:rPr lang="es-ES" sz="2400" dirty="0"/>
              <a:t> (1),  M. Ferrer Galván (1), M. A. Romero Falcón (1), M.V. Maestre Sánchez (1), F.J. Álvarez Gutiérrez (1)</a:t>
            </a:r>
          </a:p>
          <a:p>
            <a:endParaRPr lang="es-ES" sz="2400" dirty="0"/>
          </a:p>
          <a:p>
            <a:r>
              <a:rPr lang="es-ES" sz="2400" dirty="0"/>
              <a:t>(1) Hospital Universitario Virgen del Rocío</a:t>
            </a:r>
          </a:p>
          <a:p>
            <a:endParaRPr lang="es-E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15232BAB-469C-62A8-8BEF-069AFF69134A}"/>
              </a:ext>
            </a:extLst>
          </p:cNvPr>
          <p:cNvSpPr txBox="1">
            <a:spLocks/>
          </p:cNvSpPr>
          <p:nvPr/>
        </p:nvSpPr>
        <p:spPr>
          <a:xfrm>
            <a:off x="2051720" y="339502"/>
            <a:ext cx="2564892" cy="723458"/>
          </a:xfrm>
          <a:prstGeom prst="rect">
            <a:avLst/>
          </a:prstGeom>
          <a:solidFill>
            <a:schemeClr val="accent4">
              <a:lumMod val="20000"/>
              <a:lumOff val="80000"/>
            </a:schemeClr>
          </a:solidFill>
          <a:effectLst>
            <a:softEdge rad="31750"/>
          </a:effectLst>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s-ES" sz="2800" b="1"/>
              <a:t>INTRODUCCIÓN</a:t>
            </a:r>
            <a:endParaRPr lang="es-ES" sz="2800" b="1" dirty="0"/>
          </a:p>
        </p:txBody>
      </p:sp>
      <p:sp>
        <p:nvSpPr>
          <p:cNvPr id="7" name="CuadroTexto 6">
            <a:extLst>
              <a:ext uri="{FF2B5EF4-FFF2-40B4-BE49-F238E27FC236}">
                <a16:creationId xmlns:a16="http://schemas.microsoft.com/office/drawing/2014/main" id="{611DAE19-D683-4184-4EC5-3EF279156828}"/>
              </a:ext>
            </a:extLst>
          </p:cNvPr>
          <p:cNvSpPr txBox="1"/>
          <p:nvPr/>
        </p:nvSpPr>
        <p:spPr>
          <a:xfrm>
            <a:off x="467544" y="1491630"/>
            <a:ext cx="5400600" cy="646331"/>
          </a:xfrm>
          <a:custGeom>
            <a:avLst/>
            <a:gdLst>
              <a:gd name="connsiteX0" fmla="*/ 0 w 5400600"/>
              <a:gd name="connsiteY0" fmla="*/ 0 h 646331"/>
              <a:gd name="connsiteX1" fmla="*/ 567063 w 5400600"/>
              <a:gd name="connsiteY1" fmla="*/ 0 h 646331"/>
              <a:gd name="connsiteX2" fmla="*/ 1188132 w 5400600"/>
              <a:gd name="connsiteY2" fmla="*/ 0 h 646331"/>
              <a:gd name="connsiteX3" fmla="*/ 1863207 w 5400600"/>
              <a:gd name="connsiteY3" fmla="*/ 0 h 646331"/>
              <a:gd name="connsiteX4" fmla="*/ 2592288 w 5400600"/>
              <a:gd name="connsiteY4" fmla="*/ 0 h 646331"/>
              <a:gd name="connsiteX5" fmla="*/ 3159351 w 5400600"/>
              <a:gd name="connsiteY5" fmla="*/ 0 h 646331"/>
              <a:gd name="connsiteX6" fmla="*/ 3942438 w 5400600"/>
              <a:gd name="connsiteY6" fmla="*/ 0 h 646331"/>
              <a:gd name="connsiteX7" fmla="*/ 4563507 w 5400600"/>
              <a:gd name="connsiteY7" fmla="*/ 0 h 646331"/>
              <a:gd name="connsiteX8" fmla="*/ 5400600 w 5400600"/>
              <a:gd name="connsiteY8" fmla="*/ 0 h 646331"/>
              <a:gd name="connsiteX9" fmla="*/ 5400600 w 5400600"/>
              <a:gd name="connsiteY9" fmla="*/ 646331 h 646331"/>
              <a:gd name="connsiteX10" fmla="*/ 4833537 w 5400600"/>
              <a:gd name="connsiteY10" fmla="*/ 646331 h 646331"/>
              <a:gd name="connsiteX11" fmla="*/ 4320480 w 5400600"/>
              <a:gd name="connsiteY11" fmla="*/ 646331 h 646331"/>
              <a:gd name="connsiteX12" fmla="*/ 3807423 w 5400600"/>
              <a:gd name="connsiteY12" fmla="*/ 646331 h 646331"/>
              <a:gd name="connsiteX13" fmla="*/ 3078342 w 5400600"/>
              <a:gd name="connsiteY13" fmla="*/ 646331 h 646331"/>
              <a:gd name="connsiteX14" fmla="*/ 2295255 w 5400600"/>
              <a:gd name="connsiteY14" fmla="*/ 646331 h 646331"/>
              <a:gd name="connsiteX15" fmla="*/ 1728192 w 5400600"/>
              <a:gd name="connsiteY15" fmla="*/ 646331 h 646331"/>
              <a:gd name="connsiteX16" fmla="*/ 945105 w 5400600"/>
              <a:gd name="connsiteY16" fmla="*/ 646331 h 646331"/>
              <a:gd name="connsiteX17" fmla="*/ 0 w 5400600"/>
              <a:gd name="connsiteY17" fmla="*/ 646331 h 646331"/>
              <a:gd name="connsiteX18" fmla="*/ 0 w 5400600"/>
              <a:gd name="connsiteY18" fmla="*/ 0 h 64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00600" h="646331" fill="none" extrusionOk="0">
                <a:moveTo>
                  <a:pt x="0" y="0"/>
                </a:moveTo>
                <a:cubicBezTo>
                  <a:pt x="215392" y="-13457"/>
                  <a:pt x="398756" y="-16750"/>
                  <a:pt x="567063" y="0"/>
                </a:cubicBezTo>
                <a:cubicBezTo>
                  <a:pt x="735370" y="16750"/>
                  <a:pt x="1015950" y="-10122"/>
                  <a:pt x="1188132" y="0"/>
                </a:cubicBezTo>
                <a:cubicBezTo>
                  <a:pt x="1360314" y="10122"/>
                  <a:pt x="1680334" y="1262"/>
                  <a:pt x="1863207" y="0"/>
                </a:cubicBezTo>
                <a:cubicBezTo>
                  <a:pt x="2046081" y="-1262"/>
                  <a:pt x="2311830" y="31684"/>
                  <a:pt x="2592288" y="0"/>
                </a:cubicBezTo>
                <a:cubicBezTo>
                  <a:pt x="2872746" y="-31684"/>
                  <a:pt x="2988747" y="13774"/>
                  <a:pt x="3159351" y="0"/>
                </a:cubicBezTo>
                <a:cubicBezTo>
                  <a:pt x="3329955" y="-13774"/>
                  <a:pt x="3651832" y="-5342"/>
                  <a:pt x="3942438" y="0"/>
                </a:cubicBezTo>
                <a:cubicBezTo>
                  <a:pt x="4233044" y="5342"/>
                  <a:pt x="4272252" y="4674"/>
                  <a:pt x="4563507" y="0"/>
                </a:cubicBezTo>
                <a:cubicBezTo>
                  <a:pt x="4854762" y="-4674"/>
                  <a:pt x="5123042" y="8567"/>
                  <a:pt x="5400600" y="0"/>
                </a:cubicBezTo>
                <a:cubicBezTo>
                  <a:pt x="5374913" y="307245"/>
                  <a:pt x="5384977" y="378480"/>
                  <a:pt x="5400600" y="646331"/>
                </a:cubicBezTo>
                <a:cubicBezTo>
                  <a:pt x="5253039" y="653184"/>
                  <a:pt x="4998087" y="654945"/>
                  <a:pt x="4833537" y="646331"/>
                </a:cubicBezTo>
                <a:cubicBezTo>
                  <a:pt x="4668987" y="637717"/>
                  <a:pt x="4563037" y="652415"/>
                  <a:pt x="4320480" y="646331"/>
                </a:cubicBezTo>
                <a:cubicBezTo>
                  <a:pt x="4077923" y="640247"/>
                  <a:pt x="3959219" y="638629"/>
                  <a:pt x="3807423" y="646331"/>
                </a:cubicBezTo>
                <a:cubicBezTo>
                  <a:pt x="3655627" y="654033"/>
                  <a:pt x="3273694" y="633502"/>
                  <a:pt x="3078342" y="646331"/>
                </a:cubicBezTo>
                <a:cubicBezTo>
                  <a:pt x="2882990" y="659160"/>
                  <a:pt x="2514929" y="616964"/>
                  <a:pt x="2295255" y="646331"/>
                </a:cubicBezTo>
                <a:cubicBezTo>
                  <a:pt x="2075581" y="675698"/>
                  <a:pt x="1876834" y="635998"/>
                  <a:pt x="1728192" y="646331"/>
                </a:cubicBezTo>
                <a:cubicBezTo>
                  <a:pt x="1579550" y="656664"/>
                  <a:pt x="1232627" y="653393"/>
                  <a:pt x="945105" y="646331"/>
                </a:cubicBezTo>
                <a:cubicBezTo>
                  <a:pt x="657583" y="639269"/>
                  <a:pt x="310684" y="605032"/>
                  <a:pt x="0" y="646331"/>
                </a:cubicBezTo>
                <a:cubicBezTo>
                  <a:pt x="8245" y="440841"/>
                  <a:pt x="-26866" y="273263"/>
                  <a:pt x="0" y="0"/>
                </a:cubicBezTo>
                <a:close/>
              </a:path>
              <a:path w="5400600" h="646331" stroke="0" extrusionOk="0">
                <a:moveTo>
                  <a:pt x="0" y="0"/>
                </a:moveTo>
                <a:cubicBezTo>
                  <a:pt x="209844" y="29813"/>
                  <a:pt x="472016" y="-22643"/>
                  <a:pt x="729081" y="0"/>
                </a:cubicBezTo>
                <a:cubicBezTo>
                  <a:pt x="986146" y="22643"/>
                  <a:pt x="1127416" y="-28876"/>
                  <a:pt x="1350150" y="0"/>
                </a:cubicBezTo>
                <a:cubicBezTo>
                  <a:pt x="1572884" y="28876"/>
                  <a:pt x="1846703" y="21661"/>
                  <a:pt x="2025225" y="0"/>
                </a:cubicBezTo>
                <a:cubicBezTo>
                  <a:pt x="2203747" y="-21661"/>
                  <a:pt x="2440559" y="3807"/>
                  <a:pt x="2592288" y="0"/>
                </a:cubicBezTo>
                <a:cubicBezTo>
                  <a:pt x="2744017" y="-3807"/>
                  <a:pt x="3080839" y="-13998"/>
                  <a:pt x="3267363" y="0"/>
                </a:cubicBezTo>
                <a:cubicBezTo>
                  <a:pt x="3453888" y="13998"/>
                  <a:pt x="3609349" y="5065"/>
                  <a:pt x="3834426" y="0"/>
                </a:cubicBezTo>
                <a:cubicBezTo>
                  <a:pt x="4059503" y="-5065"/>
                  <a:pt x="4236092" y="11875"/>
                  <a:pt x="4509501" y="0"/>
                </a:cubicBezTo>
                <a:cubicBezTo>
                  <a:pt x="4782911" y="-11875"/>
                  <a:pt x="4998755" y="-36501"/>
                  <a:pt x="5400600" y="0"/>
                </a:cubicBezTo>
                <a:cubicBezTo>
                  <a:pt x="5370442" y="314274"/>
                  <a:pt x="5405298" y="444532"/>
                  <a:pt x="5400600" y="646331"/>
                </a:cubicBezTo>
                <a:cubicBezTo>
                  <a:pt x="5184116" y="640090"/>
                  <a:pt x="5087405" y="671720"/>
                  <a:pt x="4779531" y="646331"/>
                </a:cubicBezTo>
                <a:cubicBezTo>
                  <a:pt x="4471657" y="620942"/>
                  <a:pt x="4484772" y="664413"/>
                  <a:pt x="4212468" y="646331"/>
                </a:cubicBezTo>
                <a:cubicBezTo>
                  <a:pt x="3940164" y="628249"/>
                  <a:pt x="3840001" y="618226"/>
                  <a:pt x="3591399" y="646331"/>
                </a:cubicBezTo>
                <a:cubicBezTo>
                  <a:pt x="3342797" y="674436"/>
                  <a:pt x="2973106" y="681789"/>
                  <a:pt x="2808312" y="646331"/>
                </a:cubicBezTo>
                <a:cubicBezTo>
                  <a:pt x="2643518" y="610873"/>
                  <a:pt x="2292686" y="637676"/>
                  <a:pt x="2133237" y="646331"/>
                </a:cubicBezTo>
                <a:cubicBezTo>
                  <a:pt x="1973789" y="654986"/>
                  <a:pt x="1676198" y="665706"/>
                  <a:pt x="1512168" y="646331"/>
                </a:cubicBezTo>
                <a:cubicBezTo>
                  <a:pt x="1348138" y="626956"/>
                  <a:pt x="1026632" y="675572"/>
                  <a:pt x="783087" y="646331"/>
                </a:cubicBezTo>
                <a:cubicBezTo>
                  <a:pt x="539542" y="617090"/>
                  <a:pt x="326932" y="672199"/>
                  <a:pt x="0" y="646331"/>
                </a:cubicBezTo>
                <a:cubicBezTo>
                  <a:pt x="29985" y="401039"/>
                  <a:pt x="555" y="211054"/>
                  <a:pt x="0" y="0"/>
                </a:cubicBezTo>
                <a:close/>
              </a:path>
            </a:pathLst>
          </a:custGeom>
          <a:ln>
            <a:solidFill>
              <a:schemeClr val="accent4">
                <a:lumMod val="40000"/>
                <a:lumOff val="60000"/>
              </a:schemeClr>
            </a:solidFill>
            <a:extLst>
              <a:ext uri="{C807C97D-BFC1-408E-A445-0C87EB9F89A2}">
                <ask:lineSketchStyleProps xmlns:ask="http://schemas.microsoft.com/office/drawing/2018/sketchyshapes" sd="2512980468">
                  <a:prstGeom prst="rect">
                    <a:avLst/>
                  </a:prstGeom>
                  <ask:type>
                    <ask:lineSketchFreehand/>
                  </ask:type>
                </ask:lineSketchStyleProps>
              </a:ext>
            </a:extLst>
          </a:ln>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s-ES" b="1" dirty="0" err="1"/>
              <a:t>Mepolizumab</a:t>
            </a:r>
            <a:r>
              <a:rPr lang="es-ES" b="1" dirty="0"/>
              <a:t>: antiIL5 </a:t>
            </a:r>
          </a:p>
          <a:p>
            <a:pPr algn="ctr"/>
            <a:r>
              <a:rPr lang="es-ES" b="1" dirty="0" err="1"/>
              <a:t>Dupilumab</a:t>
            </a:r>
            <a:r>
              <a:rPr lang="es-ES" b="1" dirty="0"/>
              <a:t>: antiIL4 y antiIL13</a:t>
            </a:r>
          </a:p>
        </p:txBody>
      </p:sp>
      <p:pic>
        <p:nvPicPr>
          <p:cNvPr id="3" name="Imagen 2">
            <a:extLst>
              <a:ext uri="{FF2B5EF4-FFF2-40B4-BE49-F238E27FC236}">
                <a16:creationId xmlns:a16="http://schemas.microsoft.com/office/drawing/2014/main" id="{AD96268B-719D-5637-C1B6-76FDC069B1FD}"/>
              </a:ext>
            </a:extLst>
          </p:cNvPr>
          <p:cNvPicPr>
            <a:picLocks noChangeAspect="1"/>
          </p:cNvPicPr>
          <p:nvPr/>
        </p:nvPicPr>
        <p:blipFill>
          <a:blip r:embed="rId3"/>
          <a:stretch>
            <a:fillRect/>
          </a:stretch>
        </p:blipFill>
        <p:spPr>
          <a:xfrm>
            <a:off x="6753904" y="496169"/>
            <a:ext cx="2188881" cy="2950834"/>
          </a:xfrm>
          <a:prstGeom prst="rect">
            <a:avLst/>
          </a:prstGeom>
        </p:spPr>
      </p:pic>
      <p:pic>
        <p:nvPicPr>
          <p:cNvPr id="1026" name="Picture 2" descr="DUPIXENT® (dupilumab) Mechanism of Action for Uncontrolled Moderate-to ...">
            <a:extLst>
              <a:ext uri="{FF2B5EF4-FFF2-40B4-BE49-F238E27FC236}">
                <a16:creationId xmlns:a16="http://schemas.microsoft.com/office/drawing/2014/main" id="{20C1553A-C8E8-FAF3-1454-B213B6E8C02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32207" y="4056174"/>
            <a:ext cx="2188881" cy="1023679"/>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a:extLst>
              <a:ext uri="{FF2B5EF4-FFF2-40B4-BE49-F238E27FC236}">
                <a16:creationId xmlns:a16="http://schemas.microsoft.com/office/drawing/2014/main" id="{7BA8D6F2-F7DD-1DB5-E0C6-80D233D1E4EE}"/>
              </a:ext>
            </a:extLst>
          </p:cNvPr>
          <p:cNvPicPr>
            <a:picLocks noChangeAspect="1"/>
          </p:cNvPicPr>
          <p:nvPr/>
        </p:nvPicPr>
        <p:blipFill>
          <a:blip r:embed="rId5"/>
          <a:stretch>
            <a:fillRect/>
          </a:stretch>
        </p:blipFill>
        <p:spPr>
          <a:xfrm>
            <a:off x="288756" y="2382819"/>
            <a:ext cx="6461349" cy="1170767"/>
          </a:xfrm>
          <a:prstGeom prst="rect">
            <a:avLst/>
          </a:prstGeom>
          <a:ln>
            <a:noFill/>
          </a:ln>
          <a:effectLst>
            <a:outerShdw blurRad="190500" algn="tl" rotWithShape="0">
              <a:srgbClr val="000000">
                <a:alpha val="70000"/>
              </a:srgbClr>
            </a:outerShdw>
          </a:effectLst>
        </p:spPr>
      </p:pic>
      <p:sp>
        <p:nvSpPr>
          <p:cNvPr id="9" name="CuadroTexto 8">
            <a:extLst>
              <a:ext uri="{FF2B5EF4-FFF2-40B4-BE49-F238E27FC236}">
                <a16:creationId xmlns:a16="http://schemas.microsoft.com/office/drawing/2014/main" id="{79C17D97-6A9E-12E2-4428-BC63896903B2}"/>
              </a:ext>
            </a:extLst>
          </p:cNvPr>
          <p:cNvSpPr txBox="1"/>
          <p:nvPr/>
        </p:nvSpPr>
        <p:spPr>
          <a:xfrm>
            <a:off x="75841" y="4543336"/>
            <a:ext cx="6906426" cy="600164"/>
          </a:xfrm>
          <a:prstGeom prst="rect">
            <a:avLst/>
          </a:prstGeom>
          <a:noFill/>
        </p:spPr>
        <p:txBody>
          <a:bodyPr wrap="square">
            <a:spAutoFit/>
          </a:bodyPr>
          <a:lstStyle/>
          <a:p>
            <a:r>
              <a:rPr lang="en-US" sz="1100" i="1" dirty="0">
                <a:effectLst/>
                <a:latin typeface="Aptos" panose="020B0004020202020204" pitchFamily="34" charset="0"/>
                <a:ea typeface="Aptos" panose="020B0004020202020204" pitchFamily="34" charset="0"/>
                <a:cs typeface="Times New Roman" panose="02020603050405020304" pitchFamily="18" charset="0"/>
              </a:rPr>
              <a:t>Global Initiative for Chronic Obstructive Lung Disease (GOLD). Global Strategy for the Diagnosis, Management, and Prevention of Chronic Obstructive Pulmonary Disease. </a:t>
            </a:r>
            <a:r>
              <a:rPr lang="es-ES" sz="1100" i="1" dirty="0">
                <a:effectLst/>
                <a:latin typeface="Aptos" panose="020B0004020202020204" pitchFamily="34" charset="0"/>
                <a:ea typeface="Aptos" panose="020B0004020202020204" pitchFamily="34" charset="0"/>
                <a:cs typeface="Times New Roman" panose="02020603050405020304" pitchFamily="18" charset="0"/>
              </a:rPr>
              <a:t>2025 </a:t>
            </a:r>
            <a:r>
              <a:rPr lang="es-ES" sz="1100" i="1" dirty="0" err="1">
                <a:effectLst/>
                <a:latin typeface="Aptos" panose="020B0004020202020204" pitchFamily="34" charset="0"/>
                <a:ea typeface="Aptos" panose="020B0004020202020204" pitchFamily="34" charset="0"/>
                <a:cs typeface="Times New Roman" panose="02020603050405020304" pitchFamily="18" charset="0"/>
              </a:rPr>
              <a:t>Report</a:t>
            </a:r>
            <a:r>
              <a:rPr lang="es-ES" sz="1100" i="1" dirty="0">
                <a:effectLst/>
                <a:latin typeface="Aptos" panose="020B0004020202020204" pitchFamily="34" charset="0"/>
                <a:ea typeface="Aptos" panose="020B0004020202020204" pitchFamily="34" charset="0"/>
                <a:cs typeface="Times New Roman" panose="02020603050405020304" pitchFamily="18" charset="0"/>
              </a:rPr>
              <a:t>. </a:t>
            </a:r>
            <a:r>
              <a:rPr lang="es-ES" sz="1100" i="1" dirty="0" err="1">
                <a:effectLst/>
                <a:latin typeface="Aptos" panose="020B0004020202020204" pitchFamily="34" charset="0"/>
                <a:ea typeface="Aptos" panose="020B0004020202020204" pitchFamily="34" charset="0"/>
                <a:cs typeface="Times New Roman" panose="02020603050405020304" pitchFamily="18" charset="0"/>
              </a:rPr>
              <a:t>Available</a:t>
            </a:r>
            <a:r>
              <a:rPr lang="es-ES" sz="1100" i="1" dirty="0">
                <a:effectLst/>
                <a:latin typeface="Aptos" panose="020B0004020202020204" pitchFamily="34" charset="0"/>
                <a:ea typeface="Aptos" panose="020B0004020202020204" pitchFamily="34" charset="0"/>
                <a:cs typeface="Times New Roman" panose="02020603050405020304" pitchFamily="18" charset="0"/>
              </a:rPr>
              <a:t> </a:t>
            </a:r>
            <a:r>
              <a:rPr lang="es-ES" sz="1100" i="1" dirty="0" err="1">
                <a:effectLst/>
                <a:latin typeface="Aptos" panose="020B0004020202020204" pitchFamily="34" charset="0"/>
                <a:ea typeface="Aptos" panose="020B0004020202020204" pitchFamily="34" charset="0"/>
                <a:cs typeface="Times New Roman" panose="02020603050405020304" pitchFamily="18" charset="0"/>
              </a:rPr>
              <a:t>from</a:t>
            </a:r>
            <a:r>
              <a:rPr lang="es-ES" sz="1100" i="1" dirty="0">
                <a:effectLst/>
                <a:latin typeface="Aptos" panose="020B0004020202020204" pitchFamily="34" charset="0"/>
                <a:ea typeface="Aptos" panose="020B0004020202020204" pitchFamily="34" charset="0"/>
                <a:cs typeface="Times New Roman" panose="02020603050405020304" pitchFamily="18" charset="0"/>
              </a:rPr>
              <a:t>: </a:t>
            </a:r>
            <a:r>
              <a:rPr lang="es-ES" sz="1100" i="1" u="sng"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6"/>
              </a:rPr>
              <a:t>https://goldcopd.org/2025-gold-report/</a:t>
            </a:r>
            <a:endParaRPr lang="es-ES" sz="1100" i="1" dirty="0"/>
          </a:p>
        </p:txBody>
      </p:sp>
      <p:pic>
        <p:nvPicPr>
          <p:cNvPr id="14" name="Imagen 13">
            <a:extLst>
              <a:ext uri="{FF2B5EF4-FFF2-40B4-BE49-F238E27FC236}">
                <a16:creationId xmlns:a16="http://schemas.microsoft.com/office/drawing/2014/main" id="{6F371023-BE89-D1D6-72F5-D095999DACE4}"/>
              </a:ext>
            </a:extLst>
          </p:cNvPr>
          <p:cNvPicPr>
            <a:picLocks noChangeAspect="1"/>
          </p:cNvPicPr>
          <p:nvPr/>
        </p:nvPicPr>
        <p:blipFill>
          <a:blip r:embed="rId7"/>
          <a:stretch>
            <a:fillRect/>
          </a:stretch>
        </p:blipFill>
        <p:spPr>
          <a:xfrm>
            <a:off x="304205" y="3674626"/>
            <a:ext cx="6449699" cy="749767"/>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par>
                                <p:cTn id="12" presetID="1" presetClass="entr" presetSubtype="0" fill="hold" nodeType="withEffect">
                                  <p:stCondLst>
                                    <p:cond delay="0"/>
                                  </p:stCondLst>
                                  <p:childTnLst>
                                    <p:set>
                                      <p:cBhvr>
                                        <p:cTn id="13" dur="1" fill="hold">
                                          <p:stCondLst>
                                            <p:cond delay="0"/>
                                          </p:stCondLst>
                                        </p:cTn>
                                        <p:tgtEl>
                                          <p:spTgt spid="102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23C70015-DC3C-BCA1-A16C-5AFC123305A4}"/>
              </a:ext>
            </a:extLst>
          </p:cNvPr>
          <p:cNvSpPr txBox="1">
            <a:spLocks/>
          </p:cNvSpPr>
          <p:nvPr/>
        </p:nvSpPr>
        <p:spPr>
          <a:xfrm>
            <a:off x="2627784" y="267494"/>
            <a:ext cx="5256584" cy="792088"/>
          </a:xfrm>
          <a:prstGeom prst="rect">
            <a:avLst/>
          </a:prstGeom>
          <a:solidFill>
            <a:schemeClr val="accent4">
              <a:lumMod val="20000"/>
              <a:lumOff val="80000"/>
            </a:schemeClr>
          </a:solidFill>
          <a:effectLst>
            <a:softEdge rad="31750"/>
          </a:effectLst>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s-ES" sz="2800" b="1" dirty="0"/>
              <a:t>OBJETIVOS</a:t>
            </a:r>
          </a:p>
        </p:txBody>
      </p:sp>
      <p:pic>
        <p:nvPicPr>
          <p:cNvPr id="5" name="Marcador de contenido 4" descr="Objetivo con relleno sólido">
            <a:extLst>
              <a:ext uri="{FF2B5EF4-FFF2-40B4-BE49-F238E27FC236}">
                <a16:creationId xmlns:a16="http://schemas.microsoft.com/office/drawing/2014/main" id="{838A7627-142B-59A4-680C-925D16E0F845}"/>
              </a:ext>
            </a:extLst>
          </p:cNvPr>
          <p:cNvPicPr>
            <a:picLocks noGrp="1" noChangeAspect="1"/>
          </p:cNvPicPr>
          <p:nvPr>
            <p:ph idx="1"/>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0528" y="843558"/>
            <a:ext cx="3960440" cy="3960440"/>
          </a:xfrm>
        </p:spPr>
      </p:pic>
      <p:sp>
        <p:nvSpPr>
          <p:cNvPr id="6" name="CuadroTexto 5">
            <a:extLst>
              <a:ext uri="{FF2B5EF4-FFF2-40B4-BE49-F238E27FC236}">
                <a16:creationId xmlns:a16="http://schemas.microsoft.com/office/drawing/2014/main" id="{B6F21F07-0547-E8D5-E60A-7ADA9023A2CB}"/>
              </a:ext>
            </a:extLst>
          </p:cNvPr>
          <p:cNvSpPr txBox="1"/>
          <p:nvPr/>
        </p:nvSpPr>
        <p:spPr>
          <a:xfrm>
            <a:off x="1331640" y="1700808"/>
            <a:ext cx="6912768" cy="2554545"/>
          </a:xfrm>
          <a:prstGeom prst="rect">
            <a:avLst/>
          </a:prstGeom>
          <a:solidFill>
            <a:srgbClr val="FFFFFF">
              <a:alpha val="72941"/>
            </a:srgbClr>
          </a:solidFill>
        </p:spPr>
        <p:txBody>
          <a:bodyPr wrap="square" rtlCol="0">
            <a:spAutoFit/>
          </a:bodyPr>
          <a:lstStyle/>
          <a:p>
            <a:pPr algn="ctr"/>
            <a:r>
              <a:rPr lang="es-ES" sz="3200" b="1" dirty="0"/>
              <a:t>Analizar las características clínicas-funcionales y la efectividad en pacientes con EPOC-asma y AGNC tratados con </a:t>
            </a:r>
            <a:r>
              <a:rPr lang="es-ES" sz="3200" b="1" dirty="0" err="1"/>
              <a:t>Mepolizumab</a:t>
            </a:r>
            <a:r>
              <a:rPr lang="es-ES" sz="3200" b="1" dirty="0"/>
              <a:t> y </a:t>
            </a:r>
            <a:r>
              <a:rPr lang="es-ES" sz="3200" b="1" dirty="0" err="1"/>
              <a:t>Dupilumab</a:t>
            </a:r>
            <a:endParaRPr lang="es-ES" sz="3200" b="1" dirty="0"/>
          </a:p>
        </p:txBody>
      </p:sp>
    </p:spTree>
    <p:extLst>
      <p:ext uri="{BB962C8B-B14F-4D97-AF65-F5344CB8AC3E}">
        <p14:creationId xmlns:p14="http://schemas.microsoft.com/office/powerpoint/2010/main" val="2270692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B949D-65BA-3C46-F3A8-9EFBCEE03DE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46C857B-1602-C787-BF36-424D4336754B}"/>
              </a:ext>
            </a:extLst>
          </p:cNvPr>
          <p:cNvSpPr>
            <a:spLocks noGrp="1"/>
          </p:cNvSpPr>
          <p:nvPr>
            <p:ph type="title"/>
          </p:nvPr>
        </p:nvSpPr>
        <p:spPr>
          <a:xfrm>
            <a:off x="1943708" y="120252"/>
            <a:ext cx="5256584" cy="857250"/>
          </a:xfrm>
          <a:solidFill>
            <a:schemeClr val="accent4">
              <a:lumMod val="20000"/>
              <a:lumOff val="80000"/>
            </a:schemeClr>
          </a:solidFill>
          <a:effectLst>
            <a:softEdge rad="63500"/>
          </a:effectLst>
        </p:spPr>
        <p:txBody>
          <a:bodyPr/>
          <a:lstStyle/>
          <a:p>
            <a:r>
              <a:rPr lang="es-ES" b="1" dirty="0"/>
              <a:t>METODOLOGÍA</a:t>
            </a:r>
          </a:p>
        </p:txBody>
      </p:sp>
      <p:pic>
        <p:nvPicPr>
          <p:cNvPr id="8" name="Gráfico 7" descr="Audiencia objetivo contorno">
            <a:extLst>
              <a:ext uri="{FF2B5EF4-FFF2-40B4-BE49-F238E27FC236}">
                <a16:creationId xmlns:a16="http://schemas.microsoft.com/office/drawing/2014/main" id="{8298EE5B-D583-A5CC-3322-64BDF940E66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1560" y="1788689"/>
            <a:ext cx="614897" cy="614897"/>
          </a:xfrm>
          <a:prstGeom prst="rect">
            <a:avLst/>
          </a:prstGeom>
        </p:spPr>
      </p:pic>
      <p:sp>
        <p:nvSpPr>
          <p:cNvPr id="9" name="CuadroTexto 8">
            <a:extLst>
              <a:ext uri="{FF2B5EF4-FFF2-40B4-BE49-F238E27FC236}">
                <a16:creationId xmlns:a16="http://schemas.microsoft.com/office/drawing/2014/main" id="{77DDC72E-7990-B0DA-CACF-47AB2E4F3CB1}"/>
              </a:ext>
            </a:extLst>
          </p:cNvPr>
          <p:cNvSpPr txBox="1"/>
          <p:nvPr/>
        </p:nvSpPr>
        <p:spPr>
          <a:xfrm>
            <a:off x="1366480" y="1235696"/>
            <a:ext cx="7165959" cy="338554"/>
          </a:xfrm>
          <a:custGeom>
            <a:avLst/>
            <a:gdLst>
              <a:gd name="connsiteX0" fmla="*/ 0 w 7165959"/>
              <a:gd name="connsiteY0" fmla="*/ 0 h 338554"/>
              <a:gd name="connsiteX1" fmla="*/ 651451 w 7165959"/>
              <a:gd name="connsiteY1" fmla="*/ 0 h 338554"/>
              <a:gd name="connsiteX2" fmla="*/ 1374561 w 7165959"/>
              <a:gd name="connsiteY2" fmla="*/ 0 h 338554"/>
              <a:gd name="connsiteX3" fmla="*/ 1954352 w 7165959"/>
              <a:gd name="connsiteY3" fmla="*/ 0 h 338554"/>
              <a:gd name="connsiteX4" fmla="*/ 2605803 w 7165959"/>
              <a:gd name="connsiteY4" fmla="*/ 0 h 338554"/>
              <a:gd name="connsiteX5" fmla="*/ 3113935 w 7165959"/>
              <a:gd name="connsiteY5" fmla="*/ 0 h 338554"/>
              <a:gd name="connsiteX6" fmla="*/ 3622067 w 7165959"/>
              <a:gd name="connsiteY6" fmla="*/ 0 h 338554"/>
              <a:gd name="connsiteX7" fmla="*/ 4058539 w 7165959"/>
              <a:gd name="connsiteY7" fmla="*/ 0 h 338554"/>
              <a:gd name="connsiteX8" fmla="*/ 4853309 w 7165959"/>
              <a:gd name="connsiteY8" fmla="*/ 0 h 338554"/>
              <a:gd name="connsiteX9" fmla="*/ 5504759 w 7165959"/>
              <a:gd name="connsiteY9" fmla="*/ 0 h 338554"/>
              <a:gd name="connsiteX10" fmla="*/ 6012891 w 7165959"/>
              <a:gd name="connsiteY10" fmla="*/ 0 h 338554"/>
              <a:gd name="connsiteX11" fmla="*/ 6449363 w 7165959"/>
              <a:gd name="connsiteY11" fmla="*/ 0 h 338554"/>
              <a:gd name="connsiteX12" fmla="*/ 7165959 w 7165959"/>
              <a:gd name="connsiteY12" fmla="*/ 0 h 338554"/>
              <a:gd name="connsiteX13" fmla="*/ 7165959 w 7165959"/>
              <a:gd name="connsiteY13" fmla="*/ 338554 h 338554"/>
              <a:gd name="connsiteX14" fmla="*/ 6586168 w 7165959"/>
              <a:gd name="connsiteY14" fmla="*/ 338554 h 338554"/>
              <a:gd name="connsiteX15" fmla="*/ 5791398 w 7165959"/>
              <a:gd name="connsiteY15" fmla="*/ 338554 h 338554"/>
              <a:gd name="connsiteX16" fmla="*/ 4996628 w 7165959"/>
              <a:gd name="connsiteY16" fmla="*/ 338554 h 338554"/>
              <a:gd name="connsiteX17" fmla="*/ 4273517 w 7165959"/>
              <a:gd name="connsiteY17" fmla="*/ 338554 h 338554"/>
              <a:gd name="connsiteX18" fmla="*/ 3478747 w 7165959"/>
              <a:gd name="connsiteY18" fmla="*/ 338554 h 338554"/>
              <a:gd name="connsiteX19" fmla="*/ 2898956 w 7165959"/>
              <a:gd name="connsiteY19" fmla="*/ 338554 h 338554"/>
              <a:gd name="connsiteX20" fmla="*/ 2462484 w 7165959"/>
              <a:gd name="connsiteY20" fmla="*/ 338554 h 338554"/>
              <a:gd name="connsiteX21" fmla="*/ 1882693 w 7165959"/>
              <a:gd name="connsiteY21" fmla="*/ 338554 h 338554"/>
              <a:gd name="connsiteX22" fmla="*/ 1231242 w 7165959"/>
              <a:gd name="connsiteY22" fmla="*/ 338554 h 338554"/>
              <a:gd name="connsiteX23" fmla="*/ 579791 w 7165959"/>
              <a:gd name="connsiteY23" fmla="*/ 338554 h 338554"/>
              <a:gd name="connsiteX24" fmla="*/ 0 w 7165959"/>
              <a:gd name="connsiteY24" fmla="*/ 338554 h 338554"/>
              <a:gd name="connsiteX25" fmla="*/ 0 w 7165959"/>
              <a:gd name="connsiteY25" fmla="*/ 0 h 3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165959" h="338554" fill="none" extrusionOk="0">
                <a:moveTo>
                  <a:pt x="0" y="0"/>
                </a:moveTo>
                <a:cubicBezTo>
                  <a:pt x="244523" y="9314"/>
                  <a:pt x="510238" y="-10520"/>
                  <a:pt x="651451" y="0"/>
                </a:cubicBezTo>
                <a:cubicBezTo>
                  <a:pt x="792664" y="10520"/>
                  <a:pt x="1206537" y="-12333"/>
                  <a:pt x="1374561" y="0"/>
                </a:cubicBezTo>
                <a:cubicBezTo>
                  <a:pt x="1542585" y="12333"/>
                  <a:pt x="1795071" y="6823"/>
                  <a:pt x="1954352" y="0"/>
                </a:cubicBezTo>
                <a:cubicBezTo>
                  <a:pt x="2113633" y="-6823"/>
                  <a:pt x="2411382" y="22541"/>
                  <a:pt x="2605803" y="0"/>
                </a:cubicBezTo>
                <a:cubicBezTo>
                  <a:pt x="2800224" y="-22541"/>
                  <a:pt x="2947692" y="8442"/>
                  <a:pt x="3113935" y="0"/>
                </a:cubicBezTo>
                <a:cubicBezTo>
                  <a:pt x="3280178" y="-8442"/>
                  <a:pt x="3450485" y="23732"/>
                  <a:pt x="3622067" y="0"/>
                </a:cubicBezTo>
                <a:cubicBezTo>
                  <a:pt x="3793649" y="-23732"/>
                  <a:pt x="3959593" y="-11356"/>
                  <a:pt x="4058539" y="0"/>
                </a:cubicBezTo>
                <a:cubicBezTo>
                  <a:pt x="4157485" y="11356"/>
                  <a:pt x="4555446" y="30092"/>
                  <a:pt x="4853309" y="0"/>
                </a:cubicBezTo>
                <a:cubicBezTo>
                  <a:pt x="5151172" y="-30092"/>
                  <a:pt x="5372541" y="2466"/>
                  <a:pt x="5504759" y="0"/>
                </a:cubicBezTo>
                <a:cubicBezTo>
                  <a:pt x="5636977" y="-2466"/>
                  <a:pt x="5790644" y="23790"/>
                  <a:pt x="6012891" y="0"/>
                </a:cubicBezTo>
                <a:cubicBezTo>
                  <a:pt x="6235138" y="-23790"/>
                  <a:pt x="6236195" y="-1715"/>
                  <a:pt x="6449363" y="0"/>
                </a:cubicBezTo>
                <a:cubicBezTo>
                  <a:pt x="6662531" y="1715"/>
                  <a:pt x="6844802" y="10317"/>
                  <a:pt x="7165959" y="0"/>
                </a:cubicBezTo>
                <a:cubicBezTo>
                  <a:pt x="7159065" y="98183"/>
                  <a:pt x="7175298" y="170472"/>
                  <a:pt x="7165959" y="338554"/>
                </a:cubicBezTo>
                <a:cubicBezTo>
                  <a:pt x="6910822" y="346236"/>
                  <a:pt x="6789815" y="348156"/>
                  <a:pt x="6586168" y="338554"/>
                </a:cubicBezTo>
                <a:cubicBezTo>
                  <a:pt x="6382521" y="328952"/>
                  <a:pt x="6118260" y="354549"/>
                  <a:pt x="5791398" y="338554"/>
                </a:cubicBezTo>
                <a:cubicBezTo>
                  <a:pt x="5464536" y="322560"/>
                  <a:pt x="5382622" y="308602"/>
                  <a:pt x="4996628" y="338554"/>
                </a:cubicBezTo>
                <a:cubicBezTo>
                  <a:pt x="4610634" y="368507"/>
                  <a:pt x="4588498" y="329258"/>
                  <a:pt x="4273517" y="338554"/>
                </a:cubicBezTo>
                <a:cubicBezTo>
                  <a:pt x="3958536" y="347850"/>
                  <a:pt x="3754930" y="326413"/>
                  <a:pt x="3478747" y="338554"/>
                </a:cubicBezTo>
                <a:cubicBezTo>
                  <a:pt x="3202564" y="350696"/>
                  <a:pt x="3044399" y="345579"/>
                  <a:pt x="2898956" y="338554"/>
                </a:cubicBezTo>
                <a:cubicBezTo>
                  <a:pt x="2753513" y="331529"/>
                  <a:pt x="2589665" y="355707"/>
                  <a:pt x="2462484" y="338554"/>
                </a:cubicBezTo>
                <a:cubicBezTo>
                  <a:pt x="2335303" y="321401"/>
                  <a:pt x="2030956" y="317866"/>
                  <a:pt x="1882693" y="338554"/>
                </a:cubicBezTo>
                <a:cubicBezTo>
                  <a:pt x="1734430" y="359242"/>
                  <a:pt x="1433774" y="339188"/>
                  <a:pt x="1231242" y="338554"/>
                </a:cubicBezTo>
                <a:cubicBezTo>
                  <a:pt x="1028710" y="337920"/>
                  <a:pt x="782811" y="308206"/>
                  <a:pt x="579791" y="338554"/>
                </a:cubicBezTo>
                <a:cubicBezTo>
                  <a:pt x="376771" y="368902"/>
                  <a:pt x="133516" y="314967"/>
                  <a:pt x="0" y="338554"/>
                </a:cubicBezTo>
                <a:cubicBezTo>
                  <a:pt x="-12386" y="255880"/>
                  <a:pt x="191" y="134339"/>
                  <a:pt x="0" y="0"/>
                </a:cubicBezTo>
                <a:close/>
              </a:path>
              <a:path w="7165959" h="338554" stroke="0" extrusionOk="0">
                <a:moveTo>
                  <a:pt x="0" y="0"/>
                </a:moveTo>
                <a:cubicBezTo>
                  <a:pt x="191821" y="-4241"/>
                  <a:pt x="413652" y="-15640"/>
                  <a:pt x="579791" y="0"/>
                </a:cubicBezTo>
                <a:cubicBezTo>
                  <a:pt x="745930" y="15640"/>
                  <a:pt x="892270" y="-4883"/>
                  <a:pt x="1087923" y="0"/>
                </a:cubicBezTo>
                <a:cubicBezTo>
                  <a:pt x="1283576" y="4883"/>
                  <a:pt x="1647020" y="-33375"/>
                  <a:pt x="1811033" y="0"/>
                </a:cubicBezTo>
                <a:cubicBezTo>
                  <a:pt x="1975046" y="33375"/>
                  <a:pt x="2099856" y="6352"/>
                  <a:pt x="2319165" y="0"/>
                </a:cubicBezTo>
                <a:cubicBezTo>
                  <a:pt x="2538474" y="-6352"/>
                  <a:pt x="2823587" y="-16516"/>
                  <a:pt x="3113935" y="0"/>
                </a:cubicBezTo>
                <a:cubicBezTo>
                  <a:pt x="3404283" y="16516"/>
                  <a:pt x="3378852" y="16569"/>
                  <a:pt x="3622067" y="0"/>
                </a:cubicBezTo>
                <a:cubicBezTo>
                  <a:pt x="3865282" y="-16569"/>
                  <a:pt x="4038468" y="25344"/>
                  <a:pt x="4416837" y="0"/>
                </a:cubicBezTo>
                <a:cubicBezTo>
                  <a:pt x="4795206" y="-25344"/>
                  <a:pt x="4841449" y="-20313"/>
                  <a:pt x="4996628" y="0"/>
                </a:cubicBezTo>
                <a:cubicBezTo>
                  <a:pt x="5151807" y="20313"/>
                  <a:pt x="5257136" y="-1157"/>
                  <a:pt x="5433100" y="0"/>
                </a:cubicBezTo>
                <a:cubicBezTo>
                  <a:pt x="5609064" y="1157"/>
                  <a:pt x="6024947" y="9381"/>
                  <a:pt x="6227870" y="0"/>
                </a:cubicBezTo>
                <a:cubicBezTo>
                  <a:pt x="6430793" y="-9381"/>
                  <a:pt x="6944785" y="-22948"/>
                  <a:pt x="7165959" y="0"/>
                </a:cubicBezTo>
                <a:cubicBezTo>
                  <a:pt x="7149970" y="107410"/>
                  <a:pt x="7162569" y="224702"/>
                  <a:pt x="7165959" y="338554"/>
                </a:cubicBezTo>
                <a:cubicBezTo>
                  <a:pt x="6801130" y="365632"/>
                  <a:pt x="6722000" y="363892"/>
                  <a:pt x="6371189" y="338554"/>
                </a:cubicBezTo>
                <a:cubicBezTo>
                  <a:pt x="6020378" y="313217"/>
                  <a:pt x="5804620" y="350787"/>
                  <a:pt x="5648079" y="338554"/>
                </a:cubicBezTo>
                <a:cubicBezTo>
                  <a:pt x="5491538" y="326322"/>
                  <a:pt x="5369190" y="343278"/>
                  <a:pt x="5211607" y="338554"/>
                </a:cubicBezTo>
                <a:cubicBezTo>
                  <a:pt x="5054024" y="333830"/>
                  <a:pt x="4964165" y="317351"/>
                  <a:pt x="4775134" y="338554"/>
                </a:cubicBezTo>
                <a:cubicBezTo>
                  <a:pt x="4586103" y="359757"/>
                  <a:pt x="4206883" y="352395"/>
                  <a:pt x="4052024" y="338554"/>
                </a:cubicBezTo>
                <a:cubicBezTo>
                  <a:pt x="3897165" y="324714"/>
                  <a:pt x="3725904" y="331834"/>
                  <a:pt x="3472233" y="338554"/>
                </a:cubicBezTo>
                <a:cubicBezTo>
                  <a:pt x="3218562" y="345274"/>
                  <a:pt x="3082339" y="326768"/>
                  <a:pt x="2964101" y="338554"/>
                </a:cubicBezTo>
                <a:cubicBezTo>
                  <a:pt x="2845863" y="350340"/>
                  <a:pt x="2502492" y="364031"/>
                  <a:pt x="2384310" y="338554"/>
                </a:cubicBezTo>
                <a:cubicBezTo>
                  <a:pt x="2266128" y="313077"/>
                  <a:pt x="1920543" y="347300"/>
                  <a:pt x="1589540" y="338554"/>
                </a:cubicBezTo>
                <a:cubicBezTo>
                  <a:pt x="1258537" y="329809"/>
                  <a:pt x="1204307" y="318593"/>
                  <a:pt x="1081408" y="338554"/>
                </a:cubicBezTo>
                <a:cubicBezTo>
                  <a:pt x="958509" y="358515"/>
                  <a:pt x="364723" y="327466"/>
                  <a:pt x="0" y="338554"/>
                </a:cubicBezTo>
                <a:cubicBezTo>
                  <a:pt x="13493" y="179308"/>
                  <a:pt x="1004" y="93066"/>
                  <a:pt x="0" y="0"/>
                </a:cubicBezTo>
                <a:close/>
              </a:path>
            </a:pathLst>
          </a:custGeom>
          <a:solidFill>
            <a:schemeClr val="accent4">
              <a:lumMod val="20000"/>
              <a:lumOff val="80000"/>
            </a:schemeClr>
          </a:solidFill>
          <a:ln>
            <a:solidFill>
              <a:srgbClr val="D0E4CB"/>
            </a:solidFill>
            <a:extLst>
              <a:ext uri="{C807C97D-BFC1-408E-A445-0C87EB9F89A2}">
                <ask:lineSketchStyleProps xmlns:ask="http://schemas.microsoft.com/office/drawing/2018/sketchyshapes" sd="4101564263">
                  <a:prstGeom prst="rect">
                    <a:avLst/>
                  </a:prstGeom>
                  <ask:type>
                    <ask:lineSketchFreehand/>
                  </ask:type>
                </ask:lineSketchStyleProps>
              </a:ext>
            </a:extLst>
          </a:ln>
          <a:effectLst>
            <a:softEdge rad="127000"/>
          </a:effectLst>
        </p:spPr>
        <p:txBody>
          <a:bodyPr wrap="square" rtlCol="0">
            <a:spAutoFit/>
          </a:bodyPr>
          <a:lstStyle/>
          <a:p>
            <a:r>
              <a:rPr lang="es-ES" sz="1600" b="1" dirty="0"/>
              <a:t>Estudio observacional retrospectivo descriptivo</a:t>
            </a:r>
          </a:p>
        </p:txBody>
      </p:sp>
      <p:pic>
        <p:nvPicPr>
          <p:cNvPr id="16" name="Gráfico 15" descr="Insignia signo de interrogación con relleno sólido">
            <a:extLst>
              <a:ext uri="{FF2B5EF4-FFF2-40B4-BE49-F238E27FC236}">
                <a16:creationId xmlns:a16="http://schemas.microsoft.com/office/drawing/2014/main" id="{D1A63BBA-971E-D371-AD58-C7ADE9EEF7F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26620" y="3136710"/>
            <a:ext cx="584776" cy="584776"/>
          </a:xfrm>
          <a:prstGeom prst="rect">
            <a:avLst/>
          </a:prstGeom>
        </p:spPr>
      </p:pic>
      <p:sp>
        <p:nvSpPr>
          <p:cNvPr id="17" name="CuadroTexto 16">
            <a:extLst>
              <a:ext uri="{FF2B5EF4-FFF2-40B4-BE49-F238E27FC236}">
                <a16:creationId xmlns:a16="http://schemas.microsoft.com/office/drawing/2014/main" id="{759A7894-01CF-0CFC-E953-0E1FCB71FB4E}"/>
              </a:ext>
            </a:extLst>
          </p:cNvPr>
          <p:cNvSpPr txBox="1"/>
          <p:nvPr/>
        </p:nvSpPr>
        <p:spPr>
          <a:xfrm>
            <a:off x="1366479" y="2767379"/>
            <a:ext cx="7135841" cy="1323439"/>
          </a:xfrm>
          <a:custGeom>
            <a:avLst/>
            <a:gdLst>
              <a:gd name="connsiteX0" fmla="*/ 0 w 7135841"/>
              <a:gd name="connsiteY0" fmla="*/ 0 h 1323439"/>
              <a:gd name="connsiteX1" fmla="*/ 791430 w 7135841"/>
              <a:gd name="connsiteY1" fmla="*/ 0 h 1323439"/>
              <a:gd name="connsiteX2" fmla="*/ 1297426 w 7135841"/>
              <a:gd name="connsiteY2" fmla="*/ 0 h 1323439"/>
              <a:gd name="connsiteX3" fmla="*/ 1803422 w 7135841"/>
              <a:gd name="connsiteY3" fmla="*/ 0 h 1323439"/>
              <a:gd name="connsiteX4" fmla="*/ 2238059 w 7135841"/>
              <a:gd name="connsiteY4" fmla="*/ 0 h 1323439"/>
              <a:gd name="connsiteX5" fmla="*/ 3029489 w 7135841"/>
              <a:gd name="connsiteY5" fmla="*/ 0 h 1323439"/>
              <a:gd name="connsiteX6" fmla="*/ 3678202 w 7135841"/>
              <a:gd name="connsiteY6" fmla="*/ 0 h 1323439"/>
              <a:gd name="connsiteX7" fmla="*/ 4184198 w 7135841"/>
              <a:gd name="connsiteY7" fmla="*/ 0 h 1323439"/>
              <a:gd name="connsiteX8" fmla="*/ 4618835 w 7135841"/>
              <a:gd name="connsiteY8" fmla="*/ 0 h 1323439"/>
              <a:gd name="connsiteX9" fmla="*/ 5124831 w 7135841"/>
              <a:gd name="connsiteY9" fmla="*/ 0 h 1323439"/>
              <a:gd name="connsiteX10" fmla="*/ 5559469 w 7135841"/>
              <a:gd name="connsiteY10" fmla="*/ 0 h 1323439"/>
              <a:gd name="connsiteX11" fmla="*/ 6065465 w 7135841"/>
              <a:gd name="connsiteY11" fmla="*/ 0 h 1323439"/>
              <a:gd name="connsiteX12" fmla="*/ 6571461 w 7135841"/>
              <a:gd name="connsiteY12" fmla="*/ 0 h 1323439"/>
              <a:gd name="connsiteX13" fmla="*/ 7135841 w 7135841"/>
              <a:gd name="connsiteY13" fmla="*/ 0 h 1323439"/>
              <a:gd name="connsiteX14" fmla="*/ 7135841 w 7135841"/>
              <a:gd name="connsiteY14" fmla="*/ 635251 h 1323439"/>
              <a:gd name="connsiteX15" fmla="*/ 7135841 w 7135841"/>
              <a:gd name="connsiteY15" fmla="*/ 1323439 h 1323439"/>
              <a:gd name="connsiteX16" fmla="*/ 6415770 w 7135841"/>
              <a:gd name="connsiteY16" fmla="*/ 1323439 h 1323439"/>
              <a:gd name="connsiteX17" fmla="*/ 5981132 w 7135841"/>
              <a:gd name="connsiteY17" fmla="*/ 1323439 h 1323439"/>
              <a:gd name="connsiteX18" fmla="*/ 5403778 w 7135841"/>
              <a:gd name="connsiteY18" fmla="*/ 1323439 h 1323439"/>
              <a:gd name="connsiteX19" fmla="*/ 4755065 w 7135841"/>
              <a:gd name="connsiteY19" fmla="*/ 1323439 h 1323439"/>
              <a:gd name="connsiteX20" fmla="*/ 4106352 w 7135841"/>
              <a:gd name="connsiteY20" fmla="*/ 1323439 h 1323439"/>
              <a:gd name="connsiteX21" fmla="*/ 3671715 w 7135841"/>
              <a:gd name="connsiteY21" fmla="*/ 1323439 h 1323439"/>
              <a:gd name="connsiteX22" fmla="*/ 3094360 w 7135841"/>
              <a:gd name="connsiteY22" fmla="*/ 1323439 h 1323439"/>
              <a:gd name="connsiteX23" fmla="*/ 2659723 w 7135841"/>
              <a:gd name="connsiteY23" fmla="*/ 1323439 h 1323439"/>
              <a:gd name="connsiteX24" fmla="*/ 2011010 w 7135841"/>
              <a:gd name="connsiteY24" fmla="*/ 1323439 h 1323439"/>
              <a:gd name="connsiteX25" fmla="*/ 1290939 w 7135841"/>
              <a:gd name="connsiteY25" fmla="*/ 1323439 h 1323439"/>
              <a:gd name="connsiteX26" fmla="*/ 642226 w 7135841"/>
              <a:gd name="connsiteY26" fmla="*/ 1323439 h 1323439"/>
              <a:gd name="connsiteX27" fmla="*/ 0 w 7135841"/>
              <a:gd name="connsiteY27" fmla="*/ 1323439 h 1323439"/>
              <a:gd name="connsiteX28" fmla="*/ 0 w 7135841"/>
              <a:gd name="connsiteY28" fmla="*/ 701423 h 1323439"/>
              <a:gd name="connsiteX29" fmla="*/ 0 w 7135841"/>
              <a:gd name="connsiteY29" fmla="*/ 0 h 1323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135841" h="1323439" fill="none" extrusionOk="0">
                <a:moveTo>
                  <a:pt x="0" y="0"/>
                </a:moveTo>
                <a:cubicBezTo>
                  <a:pt x="177045" y="28244"/>
                  <a:pt x="518630" y="-26672"/>
                  <a:pt x="791430" y="0"/>
                </a:cubicBezTo>
                <a:cubicBezTo>
                  <a:pt x="1064230" y="26672"/>
                  <a:pt x="1117849" y="-6458"/>
                  <a:pt x="1297426" y="0"/>
                </a:cubicBezTo>
                <a:cubicBezTo>
                  <a:pt x="1477003" y="6458"/>
                  <a:pt x="1680087" y="-6900"/>
                  <a:pt x="1803422" y="0"/>
                </a:cubicBezTo>
                <a:cubicBezTo>
                  <a:pt x="1926757" y="6900"/>
                  <a:pt x="2112391" y="4303"/>
                  <a:pt x="2238059" y="0"/>
                </a:cubicBezTo>
                <a:cubicBezTo>
                  <a:pt x="2363727" y="-4303"/>
                  <a:pt x="2804492" y="145"/>
                  <a:pt x="3029489" y="0"/>
                </a:cubicBezTo>
                <a:cubicBezTo>
                  <a:pt x="3254486" y="-145"/>
                  <a:pt x="3501059" y="24925"/>
                  <a:pt x="3678202" y="0"/>
                </a:cubicBezTo>
                <a:cubicBezTo>
                  <a:pt x="3855345" y="-24925"/>
                  <a:pt x="3950812" y="-2992"/>
                  <a:pt x="4184198" y="0"/>
                </a:cubicBezTo>
                <a:cubicBezTo>
                  <a:pt x="4417584" y="2992"/>
                  <a:pt x="4404565" y="20316"/>
                  <a:pt x="4618835" y="0"/>
                </a:cubicBezTo>
                <a:cubicBezTo>
                  <a:pt x="4833105" y="-20316"/>
                  <a:pt x="4937792" y="14218"/>
                  <a:pt x="5124831" y="0"/>
                </a:cubicBezTo>
                <a:cubicBezTo>
                  <a:pt x="5311870" y="-14218"/>
                  <a:pt x="5416773" y="-20584"/>
                  <a:pt x="5559469" y="0"/>
                </a:cubicBezTo>
                <a:cubicBezTo>
                  <a:pt x="5702165" y="20584"/>
                  <a:pt x="5854638" y="24274"/>
                  <a:pt x="6065465" y="0"/>
                </a:cubicBezTo>
                <a:cubicBezTo>
                  <a:pt x="6276292" y="-24274"/>
                  <a:pt x="6393042" y="1095"/>
                  <a:pt x="6571461" y="0"/>
                </a:cubicBezTo>
                <a:cubicBezTo>
                  <a:pt x="6749880" y="-1095"/>
                  <a:pt x="6903128" y="7022"/>
                  <a:pt x="7135841" y="0"/>
                </a:cubicBezTo>
                <a:cubicBezTo>
                  <a:pt x="7124562" y="190221"/>
                  <a:pt x="7111520" y="407190"/>
                  <a:pt x="7135841" y="635251"/>
                </a:cubicBezTo>
                <a:cubicBezTo>
                  <a:pt x="7160162" y="863312"/>
                  <a:pt x="7127750" y="1142966"/>
                  <a:pt x="7135841" y="1323439"/>
                </a:cubicBezTo>
                <a:cubicBezTo>
                  <a:pt x="6824585" y="1293190"/>
                  <a:pt x="6774574" y="1327980"/>
                  <a:pt x="6415770" y="1323439"/>
                </a:cubicBezTo>
                <a:cubicBezTo>
                  <a:pt x="6056966" y="1318898"/>
                  <a:pt x="6177967" y="1327057"/>
                  <a:pt x="5981132" y="1323439"/>
                </a:cubicBezTo>
                <a:cubicBezTo>
                  <a:pt x="5784297" y="1319821"/>
                  <a:pt x="5563349" y="1333744"/>
                  <a:pt x="5403778" y="1323439"/>
                </a:cubicBezTo>
                <a:cubicBezTo>
                  <a:pt x="5244207" y="1313134"/>
                  <a:pt x="4937271" y="1330553"/>
                  <a:pt x="4755065" y="1323439"/>
                </a:cubicBezTo>
                <a:cubicBezTo>
                  <a:pt x="4572859" y="1316325"/>
                  <a:pt x="4424254" y="1308356"/>
                  <a:pt x="4106352" y="1323439"/>
                </a:cubicBezTo>
                <a:cubicBezTo>
                  <a:pt x="3788450" y="1338522"/>
                  <a:pt x="3868703" y="1307809"/>
                  <a:pt x="3671715" y="1323439"/>
                </a:cubicBezTo>
                <a:cubicBezTo>
                  <a:pt x="3474727" y="1339069"/>
                  <a:pt x="3249988" y="1351895"/>
                  <a:pt x="3094360" y="1323439"/>
                </a:cubicBezTo>
                <a:cubicBezTo>
                  <a:pt x="2938732" y="1294983"/>
                  <a:pt x="2766417" y="1344021"/>
                  <a:pt x="2659723" y="1323439"/>
                </a:cubicBezTo>
                <a:cubicBezTo>
                  <a:pt x="2553029" y="1302857"/>
                  <a:pt x="2242998" y="1298174"/>
                  <a:pt x="2011010" y="1323439"/>
                </a:cubicBezTo>
                <a:cubicBezTo>
                  <a:pt x="1779022" y="1348704"/>
                  <a:pt x="1474683" y="1291878"/>
                  <a:pt x="1290939" y="1323439"/>
                </a:cubicBezTo>
                <a:cubicBezTo>
                  <a:pt x="1107195" y="1355000"/>
                  <a:pt x="924873" y="1322300"/>
                  <a:pt x="642226" y="1323439"/>
                </a:cubicBezTo>
                <a:cubicBezTo>
                  <a:pt x="359579" y="1324578"/>
                  <a:pt x="229692" y="1347148"/>
                  <a:pt x="0" y="1323439"/>
                </a:cubicBezTo>
                <a:cubicBezTo>
                  <a:pt x="-29676" y="1036434"/>
                  <a:pt x="9367" y="1011353"/>
                  <a:pt x="0" y="701423"/>
                </a:cubicBezTo>
                <a:cubicBezTo>
                  <a:pt x="-9367" y="391493"/>
                  <a:pt x="-33396" y="329126"/>
                  <a:pt x="0" y="0"/>
                </a:cubicBezTo>
                <a:close/>
              </a:path>
              <a:path w="7135841" h="1323439" stroke="0" extrusionOk="0">
                <a:moveTo>
                  <a:pt x="0" y="0"/>
                </a:moveTo>
                <a:cubicBezTo>
                  <a:pt x="133698" y="5048"/>
                  <a:pt x="443203" y="2924"/>
                  <a:pt x="577354" y="0"/>
                </a:cubicBezTo>
                <a:cubicBezTo>
                  <a:pt x="711505" y="-2924"/>
                  <a:pt x="840553" y="22152"/>
                  <a:pt x="1083350" y="0"/>
                </a:cubicBezTo>
                <a:cubicBezTo>
                  <a:pt x="1326147" y="-22152"/>
                  <a:pt x="1582099" y="16832"/>
                  <a:pt x="1803422" y="0"/>
                </a:cubicBezTo>
                <a:cubicBezTo>
                  <a:pt x="2024745" y="-16832"/>
                  <a:pt x="2060743" y="-8396"/>
                  <a:pt x="2309418" y="0"/>
                </a:cubicBezTo>
                <a:cubicBezTo>
                  <a:pt x="2558093" y="8396"/>
                  <a:pt x="2763591" y="-38860"/>
                  <a:pt x="3100847" y="0"/>
                </a:cubicBezTo>
                <a:cubicBezTo>
                  <a:pt x="3438103" y="38860"/>
                  <a:pt x="3410137" y="22218"/>
                  <a:pt x="3606843" y="0"/>
                </a:cubicBezTo>
                <a:cubicBezTo>
                  <a:pt x="3803549" y="-22218"/>
                  <a:pt x="4050838" y="-9948"/>
                  <a:pt x="4398273" y="0"/>
                </a:cubicBezTo>
                <a:cubicBezTo>
                  <a:pt x="4745708" y="9948"/>
                  <a:pt x="4716864" y="11031"/>
                  <a:pt x="4975627" y="0"/>
                </a:cubicBezTo>
                <a:cubicBezTo>
                  <a:pt x="5234390" y="-11031"/>
                  <a:pt x="5205177" y="-7501"/>
                  <a:pt x="5410265" y="0"/>
                </a:cubicBezTo>
                <a:cubicBezTo>
                  <a:pt x="5615353" y="7501"/>
                  <a:pt x="5881996" y="-32866"/>
                  <a:pt x="6201695" y="0"/>
                </a:cubicBezTo>
                <a:cubicBezTo>
                  <a:pt x="6521394" y="32866"/>
                  <a:pt x="6758792" y="399"/>
                  <a:pt x="7135841" y="0"/>
                </a:cubicBezTo>
                <a:cubicBezTo>
                  <a:pt x="7154548" y="275488"/>
                  <a:pt x="7136675" y="369690"/>
                  <a:pt x="7135841" y="674954"/>
                </a:cubicBezTo>
                <a:cubicBezTo>
                  <a:pt x="7135007" y="980218"/>
                  <a:pt x="7133601" y="1084597"/>
                  <a:pt x="7135841" y="1323439"/>
                </a:cubicBezTo>
                <a:cubicBezTo>
                  <a:pt x="6900742" y="1318045"/>
                  <a:pt x="6731052" y="1305205"/>
                  <a:pt x="6415770" y="1323439"/>
                </a:cubicBezTo>
                <a:cubicBezTo>
                  <a:pt x="6100488" y="1341673"/>
                  <a:pt x="6144790" y="1329572"/>
                  <a:pt x="5981132" y="1323439"/>
                </a:cubicBezTo>
                <a:cubicBezTo>
                  <a:pt x="5817474" y="1317306"/>
                  <a:pt x="5731739" y="1340412"/>
                  <a:pt x="5546495" y="1323439"/>
                </a:cubicBezTo>
                <a:cubicBezTo>
                  <a:pt x="5361251" y="1306466"/>
                  <a:pt x="4985880" y="1315868"/>
                  <a:pt x="4826423" y="1323439"/>
                </a:cubicBezTo>
                <a:cubicBezTo>
                  <a:pt x="4666966" y="1331010"/>
                  <a:pt x="4536431" y="1322755"/>
                  <a:pt x="4249069" y="1323439"/>
                </a:cubicBezTo>
                <a:cubicBezTo>
                  <a:pt x="3961707" y="1324123"/>
                  <a:pt x="3884175" y="1326933"/>
                  <a:pt x="3743073" y="1323439"/>
                </a:cubicBezTo>
                <a:cubicBezTo>
                  <a:pt x="3601971" y="1319945"/>
                  <a:pt x="3343844" y="1303861"/>
                  <a:pt x="3165719" y="1323439"/>
                </a:cubicBezTo>
                <a:cubicBezTo>
                  <a:pt x="2987594" y="1343017"/>
                  <a:pt x="2624366" y="1322075"/>
                  <a:pt x="2374289" y="1323439"/>
                </a:cubicBezTo>
                <a:cubicBezTo>
                  <a:pt x="2124212" y="1324804"/>
                  <a:pt x="1996684" y="1300434"/>
                  <a:pt x="1868293" y="1323439"/>
                </a:cubicBezTo>
                <a:cubicBezTo>
                  <a:pt x="1739902" y="1346444"/>
                  <a:pt x="1365086" y="1357323"/>
                  <a:pt x="1076863" y="1323439"/>
                </a:cubicBezTo>
                <a:cubicBezTo>
                  <a:pt x="788640" y="1289556"/>
                  <a:pt x="673713" y="1318635"/>
                  <a:pt x="570867" y="1323439"/>
                </a:cubicBezTo>
                <a:cubicBezTo>
                  <a:pt x="468021" y="1328243"/>
                  <a:pt x="241490" y="1305410"/>
                  <a:pt x="0" y="1323439"/>
                </a:cubicBezTo>
                <a:cubicBezTo>
                  <a:pt x="-1601" y="1145530"/>
                  <a:pt x="-7186" y="909703"/>
                  <a:pt x="0" y="688188"/>
                </a:cubicBezTo>
                <a:cubicBezTo>
                  <a:pt x="7186" y="466673"/>
                  <a:pt x="15586" y="258537"/>
                  <a:pt x="0" y="0"/>
                </a:cubicBezTo>
                <a:close/>
              </a:path>
            </a:pathLst>
          </a:custGeom>
          <a:solidFill>
            <a:schemeClr val="accent4">
              <a:lumMod val="20000"/>
              <a:lumOff val="80000"/>
            </a:schemeClr>
          </a:solidFill>
          <a:ln>
            <a:solidFill>
              <a:schemeClr val="accent4">
                <a:lumMod val="20000"/>
                <a:lumOff val="80000"/>
              </a:schemeClr>
            </a:solidFill>
            <a:extLst>
              <a:ext uri="{C807C97D-BFC1-408E-A445-0C87EB9F89A2}">
                <ask:lineSketchStyleProps xmlns:ask="http://schemas.microsoft.com/office/drawing/2018/sketchyshapes" sd="4101564263">
                  <a:prstGeom prst="rect">
                    <a:avLst/>
                  </a:prstGeom>
                  <ask:type>
                    <ask:lineSketchFreehand/>
                  </ask:type>
                </ask:lineSketchStyleProps>
              </a:ext>
            </a:extLst>
          </a:ln>
          <a:effectLst>
            <a:softEdge rad="31750"/>
          </a:effectLst>
        </p:spPr>
        <p:txBody>
          <a:bodyPr wrap="square" rtlCol="0">
            <a:spAutoFit/>
          </a:bodyPr>
          <a:lstStyle/>
          <a:p>
            <a:r>
              <a:rPr lang="es-ES" sz="1600" b="1" dirty="0"/>
              <a:t>VARIABLE PRINCIPAL: </a:t>
            </a:r>
          </a:p>
          <a:p>
            <a:pPr marL="285750" indent="-285750">
              <a:buFontTx/>
              <a:buChar char="-"/>
            </a:pPr>
            <a:r>
              <a:rPr lang="es-ES" sz="1600" b="1" dirty="0"/>
              <a:t>Respuesta buena + completa según ESCALA EXACTO</a:t>
            </a:r>
          </a:p>
          <a:p>
            <a:pPr marL="285750" indent="-285750">
              <a:buFontTx/>
              <a:buChar char="-"/>
            </a:pPr>
            <a:r>
              <a:rPr lang="es-ES" sz="1600" b="1" dirty="0"/>
              <a:t>Remisión cínica según Consenso SEPAR-REMAS</a:t>
            </a:r>
          </a:p>
          <a:p>
            <a:r>
              <a:rPr lang="es-ES" sz="1600" b="1" dirty="0"/>
              <a:t>VARIABLES SECUNDARIAS: </a:t>
            </a:r>
            <a:r>
              <a:rPr lang="es-ES" sz="1600" dirty="0"/>
              <a:t>Demográficas, datos clínicos y analíticos, espirometría, ACT.</a:t>
            </a:r>
          </a:p>
        </p:txBody>
      </p:sp>
      <p:sp>
        <p:nvSpPr>
          <p:cNvPr id="3" name="CuadroTexto 2">
            <a:extLst>
              <a:ext uri="{FF2B5EF4-FFF2-40B4-BE49-F238E27FC236}">
                <a16:creationId xmlns:a16="http://schemas.microsoft.com/office/drawing/2014/main" id="{BAB18D57-B0A8-1F1F-2EAB-CD67B29EAD8D}"/>
              </a:ext>
            </a:extLst>
          </p:cNvPr>
          <p:cNvSpPr txBox="1"/>
          <p:nvPr/>
        </p:nvSpPr>
        <p:spPr>
          <a:xfrm>
            <a:off x="1366479" y="1755316"/>
            <a:ext cx="7165959" cy="830997"/>
          </a:xfrm>
          <a:custGeom>
            <a:avLst/>
            <a:gdLst>
              <a:gd name="connsiteX0" fmla="*/ 0 w 7165959"/>
              <a:gd name="connsiteY0" fmla="*/ 0 h 830997"/>
              <a:gd name="connsiteX1" fmla="*/ 794770 w 7165959"/>
              <a:gd name="connsiteY1" fmla="*/ 0 h 830997"/>
              <a:gd name="connsiteX2" fmla="*/ 1302902 w 7165959"/>
              <a:gd name="connsiteY2" fmla="*/ 0 h 830997"/>
              <a:gd name="connsiteX3" fmla="*/ 1811033 w 7165959"/>
              <a:gd name="connsiteY3" fmla="*/ 0 h 830997"/>
              <a:gd name="connsiteX4" fmla="*/ 2247505 w 7165959"/>
              <a:gd name="connsiteY4" fmla="*/ 0 h 830997"/>
              <a:gd name="connsiteX5" fmla="*/ 3042275 w 7165959"/>
              <a:gd name="connsiteY5" fmla="*/ 0 h 830997"/>
              <a:gd name="connsiteX6" fmla="*/ 3693726 w 7165959"/>
              <a:gd name="connsiteY6" fmla="*/ 0 h 830997"/>
              <a:gd name="connsiteX7" fmla="*/ 4201858 w 7165959"/>
              <a:gd name="connsiteY7" fmla="*/ 0 h 830997"/>
              <a:gd name="connsiteX8" fmla="*/ 4638330 w 7165959"/>
              <a:gd name="connsiteY8" fmla="*/ 0 h 830997"/>
              <a:gd name="connsiteX9" fmla="*/ 5146461 w 7165959"/>
              <a:gd name="connsiteY9" fmla="*/ 0 h 830997"/>
              <a:gd name="connsiteX10" fmla="*/ 5582934 w 7165959"/>
              <a:gd name="connsiteY10" fmla="*/ 0 h 830997"/>
              <a:gd name="connsiteX11" fmla="*/ 6091065 w 7165959"/>
              <a:gd name="connsiteY11" fmla="*/ 0 h 830997"/>
              <a:gd name="connsiteX12" fmla="*/ 6599197 w 7165959"/>
              <a:gd name="connsiteY12" fmla="*/ 0 h 830997"/>
              <a:gd name="connsiteX13" fmla="*/ 7165959 w 7165959"/>
              <a:gd name="connsiteY13" fmla="*/ 0 h 830997"/>
              <a:gd name="connsiteX14" fmla="*/ 7165959 w 7165959"/>
              <a:gd name="connsiteY14" fmla="*/ 398879 h 830997"/>
              <a:gd name="connsiteX15" fmla="*/ 7165959 w 7165959"/>
              <a:gd name="connsiteY15" fmla="*/ 830997 h 830997"/>
              <a:gd name="connsiteX16" fmla="*/ 6442849 w 7165959"/>
              <a:gd name="connsiteY16" fmla="*/ 830997 h 830997"/>
              <a:gd name="connsiteX17" fmla="*/ 6006377 w 7165959"/>
              <a:gd name="connsiteY17" fmla="*/ 830997 h 830997"/>
              <a:gd name="connsiteX18" fmla="*/ 5426585 w 7165959"/>
              <a:gd name="connsiteY18" fmla="*/ 830997 h 830997"/>
              <a:gd name="connsiteX19" fmla="*/ 4775134 w 7165959"/>
              <a:gd name="connsiteY19" fmla="*/ 830997 h 830997"/>
              <a:gd name="connsiteX20" fmla="*/ 4123684 w 7165959"/>
              <a:gd name="connsiteY20" fmla="*/ 830997 h 830997"/>
              <a:gd name="connsiteX21" fmla="*/ 3687212 w 7165959"/>
              <a:gd name="connsiteY21" fmla="*/ 830997 h 830997"/>
              <a:gd name="connsiteX22" fmla="*/ 3107420 w 7165959"/>
              <a:gd name="connsiteY22" fmla="*/ 830997 h 830997"/>
              <a:gd name="connsiteX23" fmla="*/ 2670948 w 7165959"/>
              <a:gd name="connsiteY23" fmla="*/ 830997 h 830997"/>
              <a:gd name="connsiteX24" fmla="*/ 2019498 w 7165959"/>
              <a:gd name="connsiteY24" fmla="*/ 830997 h 830997"/>
              <a:gd name="connsiteX25" fmla="*/ 1296387 w 7165959"/>
              <a:gd name="connsiteY25" fmla="*/ 830997 h 830997"/>
              <a:gd name="connsiteX26" fmla="*/ 644936 w 7165959"/>
              <a:gd name="connsiteY26" fmla="*/ 830997 h 830997"/>
              <a:gd name="connsiteX27" fmla="*/ 0 w 7165959"/>
              <a:gd name="connsiteY27" fmla="*/ 830997 h 830997"/>
              <a:gd name="connsiteX28" fmla="*/ 0 w 7165959"/>
              <a:gd name="connsiteY28" fmla="*/ 440428 h 830997"/>
              <a:gd name="connsiteX29" fmla="*/ 0 w 7165959"/>
              <a:gd name="connsiteY29" fmla="*/ 0 h 830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165959" h="830997" fill="none" extrusionOk="0">
                <a:moveTo>
                  <a:pt x="0" y="0"/>
                </a:moveTo>
                <a:cubicBezTo>
                  <a:pt x="279731" y="37664"/>
                  <a:pt x="472580" y="-33890"/>
                  <a:pt x="794770" y="0"/>
                </a:cubicBezTo>
                <a:cubicBezTo>
                  <a:pt x="1116960" y="33890"/>
                  <a:pt x="1136659" y="8442"/>
                  <a:pt x="1302902" y="0"/>
                </a:cubicBezTo>
                <a:cubicBezTo>
                  <a:pt x="1469145" y="-8442"/>
                  <a:pt x="1644449" y="-22144"/>
                  <a:pt x="1811033" y="0"/>
                </a:cubicBezTo>
                <a:cubicBezTo>
                  <a:pt x="1977617" y="22144"/>
                  <a:pt x="2148559" y="-11356"/>
                  <a:pt x="2247505" y="0"/>
                </a:cubicBezTo>
                <a:cubicBezTo>
                  <a:pt x="2346451" y="11356"/>
                  <a:pt x="2744412" y="30092"/>
                  <a:pt x="3042275" y="0"/>
                </a:cubicBezTo>
                <a:cubicBezTo>
                  <a:pt x="3340138" y="-30092"/>
                  <a:pt x="3559960" y="-2615"/>
                  <a:pt x="3693726" y="0"/>
                </a:cubicBezTo>
                <a:cubicBezTo>
                  <a:pt x="3827492" y="2615"/>
                  <a:pt x="3979611" y="23790"/>
                  <a:pt x="4201858" y="0"/>
                </a:cubicBezTo>
                <a:cubicBezTo>
                  <a:pt x="4424105" y="-23790"/>
                  <a:pt x="4425162" y="-1715"/>
                  <a:pt x="4638330" y="0"/>
                </a:cubicBezTo>
                <a:cubicBezTo>
                  <a:pt x="4851498" y="1715"/>
                  <a:pt x="4950820" y="-19606"/>
                  <a:pt x="5146461" y="0"/>
                </a:cubicBezTo>
                <a:cubicBezTo>
                  <a:pt x="5342102" y="19606"/>
                  <a:pt x="5455777" y="2428"/>
                  <a:pt x="5582934" y="0"/>
                </a:cubicBezTo>
                <a:cubicBezTo>
                  <a:pt x="5710091" y="-2428"/>
                  <a:pt x="5905505" y="19047"/>
                  <a:pt x="6091065" y="0"/>
                </a:cubicBezTo>
                <a:cubicBezTo>
                  <a:pt x="6276625" y="-19047"/>
                  <a:pt x="6425394" y="23796"/>
                  <a:pt x="6599197" y="0"/>
                </a:cubicBezTo>
                <a:cubicBezTo>
                  <a:pt x="6773000" y="-23796"/>
                  <a:pt x="6929433" y="-14779"/>
                  <a:pt x="7165959" y="0"/>
                </a:cubicBezTo>
                <a:cubicBezTo>
                  <a:pt x="7171636" y="193576"/>
                  <a:pt x="7169488" y="294775"/>
                  <a:pt x="7165959" y="398879"/>
                </a:cubicBezTo>
                <a:cubicBezTo>
                  <a:pt x="7162430" y="502983"/>
                  <a:pt x="7181736" y="619157"/>
                  <a:pt x="7165959" y="830997"/>
                </a:cubicBezTo>
                <a:cubicBezTo>
                  <a:pt x="6819041" y="797781"/>
                  <a:pt x="6800130" y="796000"/>
                  <a:pt x="6442849" y="830997"/>
                </a:cubicBezTo>
                <a:cubicBezTo>
                  <a:pt x="6085568" y="865995"/>
                  <a:pt x="6133558" y="848150"/>
                  <a:pt x="6006377" y="830997"/>
                </a:cubicBezTo>
                <a:cubicBezTo>
                  <a:pt x="5879196" y="813844"/>
                  <a:pt x="5577189" y="816290"/>
                  <a:pt x="5426585" y="830997"/>
                </a:cubicBezTo>
                <a:cubicBezTo>
                  <a:pt x="5275981" y="845704"/>
                  <a:pt x="4977666" y="831631"/>
                  <a:pt x="4775134" y="830997"/>
                </a:cubicBezTo>
                <a:cubicBezTo>
                  <a:pt x="4572602" y="830363"/>
                  <a:pt x="4321131" y="859498"/>
                  <a:pt x="4123684" y="830997"/>
                </a:cubicBezTo>
                <a:cubicBezTo>
                  <a:pt x="3926237" y="802497"/>
                  <a:pt x="3808872" y="839040"/>
                  <a:pt x="3687212" y="830997"/>
                </a:cubicBezTo>
                <a:cubicBezTo>
                  <a:pt x="3565552" y="822954"/>
                  <a:pt x="3342810" y="852944"/>
                  <a:pt x="3107420" y="830997"/>
                </a:cubicBezTo>
                <a:cubicBezTo>
                  <a:pt x="2872030" y="809050"/>
                  <a:pt x="2882388" y="834750"/>
                  <a:pt x="2670948" y="830997"/>
                </a:cubicBezTo>
                <a:cubicBezTo>
                  <a:pt x="2459508" y="827244"/>
                  <a:pt x="2341091" y="807278"/>
                  <a:pt x="2019498" y="830997"/>
                </a:cubicBezTo>
                <a:cubicBezTo>
                  <a:pt x="1697905" y="854717"/>
                  <a:pt x="1444080" y="833030"/>
                  <a:pt x="1296387" y="830997"/>
                </a:cubicBezTo>
                <a:cubicBezTo>
                  <a:pt x="1148694" y="828964"/>
                  <a:pt x="793542" y="858227"/>
                  <a:pt x="644936" y="830997"/>
                </a:cubicBezTo>
                <a:cubicBezTo>
                  <a:pt x="496330" y="803767"/>
                  <a:pt x="230295" y="814052"/>
                  <a:pt x="0" y="830997"/>
                </a:cubicBezTo>
                <a:cubicBezTo>
                  <a:pt x="7599" y="711774"/>
                  <a:pt x="5690" y="556517"/>
                  <a:pt x="0" y="440428"/>
                </a:cubicBezTo>
                <a:cubicBezTo>
                  <a:pt x="-5690" y="324339"/>
                  <a:pt x="8169" y="106591"/>
                  <a:pt x="0" y="0"/>
                </a:cubicBezTo>
                <a:close/>
              </a:path>
              <a:path w="7165959" h="830997" stroke="0" extrusionOk="0">
                <a:moveTo>
                  <a:pt x="0" y="0"/>
                </a:moveTo>
                <a:cubicBezTo>
                  <a:pt x="191821" y="-4241"/>
                  <a:pt x="413652" y="-15640"/>
                  <a:pt x="579791" y="0"/>
                </a:cubicBezTo>
                <a:cubicBezTo>
                  <a:pt x="745930" y="15640"/>
                  <a:pt x="892270" y="-4883"/>
                  <a:pt x="1087923" y="0"/>
                </a:cubicBezTo>
                <a:cubicBezTo>
                  <a:pt x="1283576" y="4883"/>
                  <a:pt x="1647020" y="-33375"/>
                  <a:pt x="1811033" y="0"/>
                </a:cubicBezTo>
                <a:cubicBezTo>
                  <a:pt x="1975046" y="33375"/>
                  <a:pt x="2099856" y="6352"/>
                  <a:pt x="2319165" y="0"/>
                </a:cubicBezTo>
                <a:cubicBezTo>
                  <a:pt x="2538474" y="-6352"/>
                  <a:pt x="2823587" y="-16516"/>
                  <a:pt x="3113935" y="0"/>
                </a:cubicBezTo>
                <a:cubicBezTo>
                  <a:pt x="3404283" y="16516"/>
                  <a:pt x="3378852" y="16569"/>
                  <a:pt x="3622067" y="0"/>
                </a:cubicBezTo>
                <a:cubicBezTo>
                  <a:pt x="3865282" y="-16569"/>
                  <a:pt x="4038468" y="25344"/>
                  <a:pt x="4416837" y="0"/>
                </a:cubicBezTo>
                <a:cubicBezTo>
                  <a:pt x="4795206" y="-25344"/>
                  <a:pt x="4841449" y="-20313"/>
                  <a:pt x="4996628" y="0"/>
                </a:cubicBezTo>
                <a:cubicBezTo>
                  <a:pt x="5151807" y="20313"/>
                  <a:pt x="5257136" y="-1157"/>
                  <a:pt x="5433100" y="0"/>
                </a:cubicBezTo>
                <a:cubicBezTo>
                  <a:pt x="5609064" y="1157"/>
                  <a:pt x="6024947" y="9381"/>
                  <a:pt x="6227870" y="0"/>
                </a:cubicBezTo>
                <a:cubicBezTo>
                  <a:pt x="6430793" y="-9381"/>
                  <a:pt x="6944785" y="-22948"/>
                  <a:pt x="7165959" y="0"/>
                </a:cubicBezTo>
                <a:cubicBezTo>
                  <a:pt x="7154876" y="211497"/>
                  <a:pt x="7176054" y="332438"/>
                  <a:pt x="7165959" y="423808"/>
                </a:cubicBezTo>
                <a:cubicBezTo>
                  <a:pt x="7155864" y="515178"/>
                  <a:pt x="7168128" y="679631"/>
                  <a:pt x="7165959" y="830997"/>
                </a:cubicBezTo>
                <a:cubicBezTo>
                  <a:pt x="6897580" y="804236"/>
                  <a:pt x="6599390" y="843230"/>
                  <a:pt x="6442849" y="830997"/>
                </a:cubicBezTo>
                <a:cubicBezTo>
                  <a:pt x="6286308" y="818765"/>
                  <a:pt x="6163960" y="835721"/>
                  <a:pt x="6006377" y="830997"/>
                </a:cubicBezTo>
                <a:cubicBezTo>
                  <a:pt x="5848794" y="826273"/>
                  <a:pt x="5758935" y="809794"/>
                  <a:pt x="5569904" y="830997"/>
                </a:cubicBezTo>
                <a:cubicBezTo>
                  <a:pt x="5380873" y="852200"/>
                  <a:pt x="5001653" y="844838"/>
                  <a:pt x="4846794" y="830997"/>
                </a:cubicBezTo>
                <a:cubicBezTo>
                  <a:pt x="4691935" y="817157"/>
                  <a:pt x="4520674" y="824277"/>
                  <a:pt x="4267003" y="830997"/>
                </a:cubicBezTo>
                <a:cubicBezTo>
                  <a:pt x="4013332" y="837717"/>
                  <a:pt x="3877109" y="819211"/>
                  <a:pt x="3758871" y="830997"/>
                </a:cubicBezTo>
                <a:cubicBezTo>
                  <a:pt x="3640633" y="842783"/>
                  <a:pt x="3297262" y="856474"/>
                  <a:pt x="3179080" y="830997"/>
                </a:cubicBezTo>
                <a:cubicBezTo>
                  <a:pt x="3060898" y="805520"/>
                  <a:pt x="2715313" y="839743"/>
                  <a:pt x="2384310" y="830997"/>
                </a:cubicBezTo>
                <a:cubicBezTo>
                  <a:pt x="2053307" y="822252"/>
                  <a:pt x="1999077" y="811036"/>
                  <a:pt x="1876178" y="830997"/>
                </a:cubicBezTo>
                <a:cubicBezTo>
                  <a:pt x="1753279" y="850958"/>
                  <a:pt x="1260431" y="823630"/>
                  <a:pt x="1081408" y="830997"/>
                </a:cubicBezTo>
                <a:cubicBezTo>
                  <a:pt x="902385" y="838365"/>
                  <a:pt x="698907" y="823706"/>
                  <a:pt x="573277" y="830997"/>
                </a:cubicBezTo>
                <a:cubicBezTo>
                  <a:pt x="447647" y="838288"/>
                  <a:pt x="195209" y="843472"/>
                  <a:pt x="0" y="830997"/>
                </a:cubicBezTo>
                <a:cubicBezTo>
                  <a:pt x="-4116" y="720051"/>
                  <a:pt x="-7595" y="622989"/>
                  <a:pt x="0" y="432118"/>
                </a:cubicBezTo>
                <a:cubicBezTo>
                  <a:pt x="7595" y="241247"/>
                  <a:pt x="6163" y="213236"/>
                  <a:pt x="0" y="0"/>
                </a:cubicBezTo>
                <a:close/>
              </a:path>
            </a:pathLst>
          </a:custGeom>
          <a:solidFill>
            <a:schemeClr val="accent4">
              <a:lumMod val="20000"/>
              <a:lumOff val="80000"/>
            </a:schemeClr>
          </a:solidFill>
          <a:ln>
            <a:solidFill>
              <a:srgbClr val="D0E4CB"/>
            </a:solidFill>
            <a:extLst>
              <a:ext uri="{C807C97D-BFC1-408E-A445-0C87EB9F89A2}">
                <ask:lineSketchStyleProps xmlns:ask="http://schemas.microsoft.com/office/drawing/2018/sketchyshapes" sd="4101564263">
                  <a:prstGeom prst="rect">
                    <a:avLst/>
                  </a:prstGeom>
                  <ask:type>
                    <ask:lineSketchFreehand/>
                  </ask:type>
                </ask:lineSketchStyleProps>
              </a:ext>
            </a:extLst>
          </a:ln>
          <a:effectLst>
            <a:softEdge rad="127000"/>
          </a:effectLst>
        </p:spPr>
        <p:txBody>
          <a:bodyPr wrap="square" rtlCol="0">
            <a:spAutoFit/>
          </a:bodyPr>
          <a:lstStyle/>
          <a:p>
            <a:r>
              <a:rPr lang="es-ES" sz="1600" b="1" dirty="0"/>
              <a:t>Pacientes con asma grave no controlada (AGNC) y Asma-EPOC tratados con </a:t>
            </a:r>
            <a:r>
              <a:rPr lang="es-ES" sz="1600" b="1" dirty="0" err="1"/>
              <a:t>Mepolizumab</a:t>
            </a:r>
            <a:r>
              <a:rPr lang="es-ES" sz="1600" b="1" dirty="0"/>
              <a:t> y </a:t>
            </a:r>
            <a:r>
              <a:rPr lang="es-ES" sz="1600" b="1" dirty="0" err="1"/>
              <a:t>Dupiluman</a:t>
            </a:r>
            <a:r>
              <a:rPr lang="es-ES" sz="1600" b="1" dirty="0"/>
              <a:t> en la Unidad de asma del Hospital Universitario Virgen del Rocío, desde su comercialización hasta noviembre de 2024.. </a:t>
            </a:r>
          </a:p>
        </p:txBody>
      </p:sp>
      <p:pic>
        <p:nvPicPr>
          <p:cNvPr id="7" name="Gráfico 6" descr="Investigación con relleno sólido">
            <a:extLst>
              <a:ext uri="{FF2B5EF4-FFF2-40B4-BE49-F238E27FC236}">
                <a16:creationId xmlns:a16="http://schemas.microsoft.com/office/drawing/2014/main" id="{35EA2D76-633B-F1B0-7308-D114C82A70E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79348" y="4448282"/>
            <a:ext cx="432048" cy="432048"/>
          </a:xfrm>
          <a:prstGeom prst="rect">
            <a:avLst/>
          </a:prstGeom>
        </p:spPr>
      </p:pic>
      <p:sp>
        <p:nvSpPr>
          <p:cNvPr id="10" name="CuadroTexto 9">
            <a:extLst>
              <a:ext uri="{FF2B5EF4-FFF2-40B4-BE49-F238E27FC236}">
                <a16:creationId xmlns:a16="http://schemas.microsoft.com/office/drawing/2014/main" id="{D1777D71-28EC-ACBC-A428-6DD9F7751C26}"/>
              </a:ext>
            </a:extLst>
          </p:cNvPr>
          <p:cNvSpPr txBox="1"/>
          <p:nvPr/>
        </p:nvSpPr>
        <p:spPr>
          <a:xfrm>
            <a:off x="1366479" y="4497496"/>
            <a:ext cx="7165959" cy="338554"/>
          </a:xfrm>
          <a:custGeom>
            <a:avLst/>
            <a:gdLst>
              <a:gd name="connsiteX0" fmla="*/ 0 w 7165959"/>
              <a:gd name="connsiteY0" fmla="*/ 0 h 338554"/>
              <a:gd name="connsiteX1" fmla="*/ 651451 w 7165959"/>
              <a:gd name="connsiteY1" fmla="*/ 0 h 338554"/>
              <a:gd name="connsiteX2" fmla="*/ 1374561 w 7165959"/>
              <a:gd name="connsiteY2" fmla="*/ 0 h 338554"/>
              <a:gd name="connsiteX3" fmla="*/ 1954352 w 7165959"/>
              <a:gd name="connsiteY3" fmla="*/ 0 h 338554"/>
              <a:gd name="connsiteX4" fmla="*/ 2605803 w 7165959"/>
              <a:gd name="connsiteY4" fmla="*/ 0 h 338554"/>
              <a:gd name="connsiteX5" fmla="*/ 3113935 w 7165959"/>
              <a:gd name="connsiteY5" fmla="*/ 0 h 338554"/>
              <a:gd name="connsiteX6" fmla="*/ 3622067 w 7165959"/>
              <a:gd name="connsiteY6" fmla="*/ 0 h 338554"/>
              <a:gd name="connsiteX7" fmla="*/ 4058539 w 7165959"/>
              <a:gd name="connsiteY7" fmla="*/ 0 h 338554"/>
              <a:gd name="connsiteX8" fmla="*/ 4853309 w 7165959"/>
              <a:gd name="connsiteY8" fmla="*/ 0 h 338554"/>
              <a:gd name="connsiteX9" fmla="*/ 5504759 w 7165959"/>
              <a:gd name="connsiteY9" fmla="*/ 0 h 338554"/>
              <a:gd name="connsiteX10" fmla="*/ 6012891 w 7165959"/>
              <a:gd name="connsiteY10" fmla="*/ 0 h 338554"/>
              <a:gd name="connsiteX11" fmla="*/ 6449363 w 7165959"/>
              <a:gd name="connsiteY11" fmla="*/ 0 h 338554"/>
              <a:gd name="connsiteX12" fmla="*/ 7165959 w 7165959"/>
              <a:gd name="connsiteY12" fmla="*/ 0 h 338554"/>
              <a:gd name="connsiteX13" fmla="*/ 7165959 w 7165959"/>
              <a:gd name="connsiteY13" fmla="*/ 338554 h 338554"/>
              <a:gd name="connsiteX14" fmla="*/ 6586168 w 7165959"/>
              <a:gd name="connsiteY14" fmla="*/ 338554 h 338554"/>
              <a:gd name="connsiteX15" fmla="*/ 5791398 w 7165959"/>
              <a:gd name="connsiteY15" fmla="*/ 338554 h 338554"/>
              <a:gd name="connsiteX16" fmla="*/ 4996628 w 7165959"/>
              <a:gd name="connsiteY16" fmla="*/ 338554 h 338554"/>
              <a:gd name="connsiteX17" fmla="*/ 4273517 w 7165959"/>
              <a:gd name="connsiteY17" fmla="*/ 338554 h 338554"/>
              <a:gd name="connsiteX18" fmla="*/ 3478747 w 7165959"/>
              <a:gd name="connsiteY18" fmla="*/ 338554 h 338554"/>
              <a:gd name="connsiteX19" fmla="*/ 2898956 w 7165959"/>
              <a:gd name="connsiteY19" fmla="*/ 338554 h 338554"/>
              <a:gd name="connsiteX20" fmla="*/ 2462484 w 7165959"/>
              <a:gd name="connsiteY20" fmla="*/ 338554 h 338554"/>
              <a:gd name="connsiteX21" fmla="*/ 1882693 w 7165959"/>
              <a:gd name="connsiteY21" fmla="*/ 338554 h 338554"/>
              <a:gd name="connsiteX22" fmla="*/ 1231242 w 7165959"/>
              <a:gd name="connsiteY22" fmla="*/ 338554 h 338554"/>
              <a:gd name="connsiteX23" fmla="*/ 579791 w 7165959"/>
              <a:gd name="connsiteY23" fmla="*/ 338554 h 338554"/>
              <a:gd name="connsiteX24" fmla="*/ 0 w 7165959"/>
              <a:gd name="connsiteY24" fmla="*/ 338554 h 338554"/>
              <a:gd name="connsiteX25" fmla="*/ 0 w 7165959"/>
              <a:gd name="connsiteY25" fmla="*/ 0 h 3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165959" h="338554" fill="none" extrusionOk="0">
                <a:moveTo>
                  <a:pt x="0" y="0"/>
                </a:moveTo>
                <a:cubicBezTo>
                  <a:pt x="244523" y="9314"/>
                  <a:pt x="510238" y="-10520"/>
                  <a:pt x="651451" y="0"/>
                </a:cubicBezTo>
                <a:cubicBezTo>
                  <a:pt x="792664" y="10520"/>
                  <a:pt x="1206537" y="-12333"/>
                  <a:pt x="1374561" y="0"/>
                </a:cubicBezTo>
                <a:cubicBezTo>
                  <a:pt x="1542585" y="12333"/>
                  <a:pt x="1795071" y="6823"/>
                  <a:pt x="1954352" y="0"/>
                </a:cubicBezTo>
                <a:cubicBezTo>
                  <a:pt x="2113633" y="-6823"/>
                  <a:pt x="2411382" y="22541"/>
                  <a:pt x="2605803" y="0"/>
                </a:cubicBezTo>
                <a:cubicBezTo>
                  <a:pt x="2800224" y="-22541"/>
                  <a:pt x="2947692" y="8442"/>
                  <a:pt x="3113935" y="0"/>
                </a:cubicBezTo>
                <a:cubicBezTo>
                  <a:pt x="3280178" y="-8442"/>
                  <a:pt x="3450485" y="23732"/>
                  <a:pt x="3622067" y="0"/>
                </a:cubicBezTo>
                <a:cubicBezTo>
                  <a:pt x="3793649" y="-23732"/>
                  <a:pt x="3959593" y="-11356"/>
                  <a:pt x="4058539" y="0"/>
                </a:cubicBezTo>
                <a:cubicBezTo>
                  <a:pt x="4157485" y="11356"/>
                  <a:pt x="4555446" y="30092"/>
                  <a:pt x="4853309" y="0"/>
                </a:cubicBezTo>
                <a:cubicBezTo>
                  <a:pt x="5151172" y="-30092"/>
                  <a:pt x="5372541" y="2466"/>
                  <a:pt x="5504759" y="0"/>
                </a:cubicBezTo>
                <a:cubicBezTo>
                  <a:pt x="5636977" y="-2466"/>
                  <a:pt x="5790644" y="23790"/>
                  <a:pt x="6012891" y="0"/>
                </a:cubicBezTo>
                <a:cubicBezTo>
                  <a:pt x="6235138" y="-23790"/>
                  <a:pt x="6236195" y="-1715"/>
                  <a:pt x="6449363" y="0"/>
                </a:cubicBezTo>
                <a:cubicBezTo>
                  <a:pt x="6662531" y="1715"/>
                  <a:pt x="6844802" y="10317"/>
                  <a:pt x="7165959" y="0"/>
                </a:cubicBezTo>
                <a:cubicBezTo>
                  <a:pt x="7159065" y="98183"/>
                  <a:pt x="7175298" y="170472"/>
                  <a:pt x="7165959" y="338554"/>
                </a:cubicBezTo>
                <a:cubicBezTo>
                  <a:pt x="6910822" y="346236"/>
                  <a:pt x="6789815" y="348156"/>
                  <a:pt x="6586168" y="338554"/>
                </a:cubicBezTo>
                <a:cubicBezTo>
                  <a:pt x="6382521" y="328952"/>
                  <a:pt x="6118260" y="354549"/>
                  <a:pt x="5791398" y="338554"/>
                </a:cubicBezTo>
                <a:cubicBezTo>
                  <a:pt x="5464536" y="322560"/>
                  <a:pt x="5382622" y="308602"/>
                  <a:pt x="4996628" y="338554"/>
                </a:cubicBezTo>
                <a:cubicBezTo>
                  <a:pt x="4610634" y="368507"/>
                  <a:pt x="4588498" y="329258"/>
                  <a:pt x="4273517" y="338554"/>
                </a:cubicBezTo>
                <a:cubicBezTo>
                  <a:pt x="3958536" y="347850"/>
                  <a:pt x="3754930" y="326413"/>
                  <a:pt x="3478747" y="338554"/>
                </a:cubicBezTo>
                <a:cubicBezTo>
                  <a:pt x="3202564" y="350696"/>
                  <a:pt x="3044399" y="345579"/>
                  <a:pt x="2898956" y="338554"/>
                </a:cubicBezTo>
                <a:cubicBezTo>
                  <a:pt x="2753513" y="331529"/>
                  <a:pt x="2589665" y="355707"/>
                  <a:pt x="2462484" y="338554"/>
                </a:cubicBezTo>
                <a:cubicBezTo>
                  <a:pt x="2335303" y="321401"/>
                  <a:pt x="2030956" y="317866"/>
                  <a:pt x="1882693" y="338554"/>
                </a:cubicBezTo>
                <a:cubicBezTo>
                  <a:pt x="1734430" y="359242"/>
                  <a:pt x="1433774" y="339188"/>
                  <a:pt x="1231242" y="338554"/>
                </a:cubicBezTo>
                <a:cubicBezTo>
                  <a:pt x="1028710" y="337920"/>
                  <a:pt x="782811" y="308206"/>
                  <a:pt x="579791" y="338554"/>
                </a:cubicBezTo>
                <a:cubicBezTo>
                  <a:pt x="376771" y="368902"/>
                  <a:pt x="133516" y="314967"/>
                  <a:pt x="0" y="338554"/>
                </a:cubicBezTo>
                <a:cubicBezTo>
                  <a:pt x="-12386" y="255880"/>
                  <a:pt x="191" y="134339"/>
                  <a:pt x="0" y="0"/>
                </a:cubicBezTo>
                <a:close/>
              </a:path>
              <a:path w="7165959" h="338554" stroke="0" extrusionOk="0">
                <a:moveTo>
                  <a:pt x="0" y="0"/>
                </a:moveTo>
                <a:cubicBezTo>
                  <a:pt x="191821" y="-4241"/>
                  <a:pt x="413652" y="-15640"/>
                  <a:pt x="579791" y="0"/>
                </a:cubicBezTo>
                <a:cubicBezTo>
                  <a:pt x="745930" y="15640"/>
                  <a:pt x="892270" y="-4883"/>
                  <a:pt x="1087923" y="0"/>
                </a:cubicBezTo>
                <a:cubicBezTo>
                  <a:pt x="1283576" y="4883"/>
                  <a:pt x="1647020" y="-33375"/>
                  <a:pt x="1811033" y="0"/>
                </a:cubicBezTo>
                <a:cubicBezTo>
                  <a:pt x="1975046" y="33375"/>
                  <a:pt x="2099856" y="6352"/>
                  <a:pt x="2319165" y="0"/>
                </a:cubicBezTo>
                <a:cubicBezTo>
                  <a:pt x="2538474" y="-6352"/>
                  <a:pt x="2823587" y="-16516"/>
                  <a:pt x="3113935" y="0"/>
                </a:cubicBezTo>
                <a:cubicBezTo>
                  <a:pt x="3404283" y="16516"/>
                  <a:pt x="3378852" y="16569"/>
                  <a:pt x="3622067" y="0"/>
                </a:cubicBezTo>
                <a:cubicBezTo>
                  <a:pt x="3865282" y="-16569"/>
                  <a:pt x="4038468" y="25344"/>
                  <a:pt x="4416837" y="0"/>
                </a:cubicBezTo>
                <a:cubicBezTo>
                  <a:pt x="4795206" y="-25344"/>
                  <a:pt x="4841449" y="-20313"/>
                  <a:pt x="4996628" y="0"/>
                </a:cubicBezTo>
                <a:cubicBezTo>
                  <a:pt x="5151807" y="20313"/>
                  <a:pt x="5257136" y="-1157"/>
                  <a:pt x="5433100" y="0"/>
                </a:cubicBezTo>
                <a:cubicBezTo>
                  <a:pt x="5609064" y="1157"/>
                  <a:pt x="6024947" y="9381"/>
                  <a:pt x="6227870" y="0"/>
                </a:cubicBezTo>
                <a:cubicBezTo>
                  <a:pt x="6430793" y="-9381"/>
                  <a:pt x="6944785" y="-22948"/>
                  <a:pt x="7165959" y="0"/>
                </a:cubicBezTo>
                <a:cubicBezTo>
                  <a:pt x="7149970" y="107410"/>
                  <a:pt x="7162569" y="224702"/>
                  <a:pt x="7165959" y="338554"/>
                </a:cubicBezTo>
                <a:cubicBezTo>
                  <a:pt x="6801130" y="365632"/>
                  <a:pt x="6722000" y="363892"/>
                  <a:pt x="6371189" y="338554"/>
                </a:cubicBezTo>
                <a:cubicBezTo>
                  <a:pt x="6020378" y="313217"/>
                  <a:pt x="5804620" y="350787"/>
                  <a:pt x="5648079" y="338554"/>
                </a:cubicBezTo>
                <a:cubicBezTo>
                  <a:pt x="5491538" y="326322"/>
                  <a:pt x="5369190" y="343278"/>
                  <a:pt x="5211607" y="338554"/>
                </a:cubicBezTo>
                <a:cubicBezTo>
                  <a:pt x="5054024" y="333830"/>
                  <a:pt x="4964165" y="317351"/>
                  <a:pt x="4775134" y="338554"/>
                </a:cubicBezTo>
                <a:cubicBezTo>
                  <a:pt x="4586103" y="359757"/>
                  <a:pt x="4206883" y="352395"/>
                  <a:pt x="4052024" y="338554"/>
                </a:cubicBezTo>
                <a:cubicBezTo>
                  <a:pt x="3897165" y="324714"/>
                  <a:pt x="3725904" y="331834"/>
                  <a:pt x="3472233" y="338554"/>
                </a:cubicBezTo>
                <a:cubicBezTo>
                  <a:pt x="3218562" y="345274"/>
                  <a:pt x="3082339" y="326768"/>
                  <a:pt x="2964101" y="338554"/>
                </a:cubicBezTo>
                <a:cubicBezTo>
                  <a:pt x="2845863" y="350340"/>
                  <a:pt x="2502492" y="364031"/>
                  <a:pt x="2384310" y="338554"/>
                </a:cubicBezTo>
                <a:cubicBezTo>
                  <a:pt x="2266128" y="313077"/>
                  <a:pt x="1920543" y="347300"/>
                  <a:pt x="1589540" y="338554"/>
                </a:cubicBezTo>
                <a:cubicBezTo>
                  <a:pt x="1258537" y="329809"/>
                  <a:pt x="1204307" y="318593"/>
                  <a:pt x="1081408" y="338554"/>
                </a:cubicBezTo>
                <a:cubicBezTo>
                  <a:pt x="958509" y="358515"/>
                  <a:pt x="364723" y="327466"/>
                  <a:pt x="0" y="338554"/>
                </a:cubicBezTo>
                <a:cubicBezTo>
                  <a:pt x="13493" y="179308"/>
                  <a:pt x="1004" y="93066"/>
                  <a:pt x="0" y="0"/>
                </a:cubicBezTo>
                <a:close/>
              </a:path>
            </a:pathLst>
          </a:custGeom>
          <a:solidFill>
            <a:schemeClr val="accent4">
              <a:lumMod val="20000"/>
              <a:lumOff val="80000"/>
            </a:schemeClr>
          </a:solidFill>
          <a:ln>
            <a:solidFill>
              <a:srgbClr val="D0E4CB"/>
            </a:solidFill>
            <a:extLst>
              <a:ext uri="{C807C97D-BFC1-408E-A445-0C87EB9F89A2}">
                <ask:lineSketchStyleProps xmlns:ask="http://schemas.microsoft.com/office/drawing/2018/sketchyshapes" sd="4101564263">
                  <a:prstGeom prst="rect">
                    <a:avLst/>
                  </a:prstGeom>
                  <ask:type>
                    <ask:lineSketchFreehand/>
                  </ask:type>
                </ask:lineSketchStyleProps>
              </a:ext>
            </a:extLst>
          </a:ln>
          <a:effectLst>
            <a:softEdge rad="63500"/>
          </a:effectLst>
        </p:spPr>
        <p:txBody>
          <a:bodyPr wrap="square" rtlCol="0">
            <a:spAutoFit/>
          </a:bodyPr>
          <a:lstStyle/>
          <a:p>
            <a:r>
              <a:rPr lang="es-ES" sz="1600" b="1" dirty="0"/>
              <a:t>Según intención de tratar. Análisis descriptivo y bivariante.</a:t>
            </a:r>
          </a:p>
        </p:txBody>
      </p:sp>
    </p:spTree>
    <p:extLst>
      <p:ext uri="{BB962C8B-B14F-4D97-AF65-F5344CB8AC3E}">
        <p14:creationId xmlns:p14="http://schemas.microsoft.com/office/powerpoint/2010/main" val="4082281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10"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childTnLst>
                                </p:cTn>
                              </p:par>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7" grpId="0" animBg="1"/>
      <p:bldP spid="3"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10C6B812-E825-1FE1-D65E-55B17507A25C}"/>
              </a:ext>
            </a:extLst>
          </p:cNvPr>
          <p:cNvSpPr txBox="1">
            <a:spLocks/>
          </p:cNvSpPr>
          <p:nvPr/>
        </p:nvSpPr>
        <p:spPr>
          <a:xfrm>
            <a:off x="1943708" y="120252"/>
            <a:ext cx="5256584" cy="857250"/>
          </a:xfrm>
          <a:prstGeom prst="rect">
            <a:avLst/>
          </a:prstGeom>
          <a:solidFill>
            <a:schemeClr val="accent4">
              <a:lumMod val="20000"/>
              <a:lumOff val="80000"/>
            </a:schemeClr>
          </a:solidFill>
          <a:effectLst>
            <a:softEdge rad="63500"/>
          </a:effectLst>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b="1"/>
              <a:t>METODOLOGÍA</a:t>
            </a:r>
            <a:endParaRPr lang="es-ES" b="1" dirty="0"/>
          </a:p>
        </p:txBody>
      </p:sp>
      <p:pic>
        <p:nvPicPr>
          <p:cNvPr id="6" name="Imagen 5">
            <a:extLst>
              <a:ext uri="{FF2B5EF4-FFF2-40B4-BE49-F238E27FC236}">
                <a16:creationId xmlns:a16="http://schemas.microsoft.com/office/drawing/2014/main" id="{E6EA8358-0D0A-A4C2-3A1B-113427B3ADDD}"/>
              </a:ext>
            </a:extLst>
          </p:cNvPr>
          <p:cNvPicPr>
            <a:picLocks noChangeAspect="1"/>
          </p:cNvPicPr>
          <p:nvPr/>
        </p:nvPicPr>
        <p:blipFill>
          <a:blip r:embed="rId3"/>
          <a:stretch>
            <a:fillRect/>
          </a:stretch>
        </p:blipFill>
        <p:spPr>
          <a:xfrm>
            <a:off x="276600" y="1491630"/>
            <a:ext cx="3334215" cy="2743583"/>
          </a:xfrm>
          <a:prstGeom prst="rect">
            <a:avLst/>
          </a:prstGeom>
        </p:spPr>
      </p:pic>
      <p:sp>
        <p:nvSpPr>
          <p:cNvPr id="8" name="CuadroTexto 7">
            <a:extLst>
              <a:ext uri="{FF2B5EF4-FFF2-40B4-BE49-F238E27FC236}">
                <a16:creationId xmlns:a16="http://schemas.microsoft.com/office/drawing/2014/main" id="{835F5272-6672-16C2-AD3C-C70A53D98D27}"/>
              </a:ext>
            </a:extLst>
          </p:cNvPr>
          <p:cNvSpPr txBox="1"/>
          <p:nvPr/>
        </p:nvSpPr>
        <p:spPr>
          <a:xfrm>
            <a:off x="276600" y="4299942"/>
            <a:ext cx="3334215" cy="461665"/>
          </a:xfrm>
          <a:prstGeom prst="rect">
            <a:avLst/>
          </a:prstGeom>
          <a:noFill/>
        </p:spPr>
        <p:txBody>
          <a:bodyPr wrap="square">
            <a:spAutoFit/>
          </a:bodyPr>
          <a:lstStyle/>
          <a:p>
            <a:r>
              <a:rPr lang="en-US" sz="1200" i="1" dirty="0">
                <a:effectLst/>
                <a:latin typeface="Aptos" panose="020B0004020202020204" pitchFamily="34" charset="0"/>
                <a:ea typeface="Aptos" panose="020B0004020202020204" pitchFamily="34" charset="0"/>
                <a:cs typeface="Times New Roman" panose="02020603050405020304" pitchFamily="18" charset="0"/>
              </a:rPr>
              <a:t>Álvarez-Gutiérrez et al., «Spanish Consensus on Remission in Asthma (REMAS)».</a:t>
            </a:r>
            <a:endParaRPr lang="es-ES" sz="1200" i="1" dirty="0"/>
          </a:p>
        </p:txBody>
      </p:sp>
      <p:pic>
        <p:nvPicPr>
          <p:cNvPr id="10" name="Imagen 9">
            <a:extLst>
              <a:ext uri="{FF2B5EF4-FFF2-40B4-BE49-F238E27FC236}">
                <a16:creationId xmlns:a16="http://schemas.microsoft.com/office/drawing/2014/main" id="{CB1F3651-FDF8-3228-1383-00F70264413B}"/>
              </a:ext>
            </a:extLst>
          </p:cNvPr>
          <p:cNvPicPr>
            <a:picLocks noChangeAspect="1"/>
          </p:cNvPicPr>
          <p:nvPr/>
        </p:nvPicPr>
        <p:blipFill>
          <a:blip r:embed="rId4"/>
          <a:stretch>
            <a:fillRect/>
          </a:stretch>
        </p:blipFill>
        <p:spPr>
          <a:xfrm>
            <a:off x="4049146" y="1491629"/>
            <a:ext cx="4818254" cy="2743583"/>
          </a:xfrm>
          <a:prstGeom prst="rect">
            <a:avLst/>
          </a:prstGeom>
        </p:spPr>
      </p:pic>
      <p:sp>
        <p:nvSpPr>
          <p:cNvPr id="12" name="CuadroTexto 11">
            <a:extLst>
              <a:ext uri="{FF2B5EF4-FFF2-40B4-BE49-F238E27FC236}">
                <a16:creationId xmlns:a16="http://schemas.microsoft.com/office/drawing/2014/main" id="{A6F2CBBD-4737-BB4C-6EF8-B6CDA603527D}"/>
              </a:ext>
            </a:extLst>
          </p:cNvPr>
          <p:cNvSpPr txBox="1"/>
          <p:nvPr/>
        </p:nvSpPr>
        <p:spPr>
          <a:xfrm>
            <a:off x="4043447" y="4287674"/>
            <a:ext cx="4572000" cy="461665"/>
          </a:xfrm>
          <a:prstGeom prst="rect">
            <a:avLst/>
          </a:prstGeom>
          <a:noFill/>
        </p:spPr>
        <p:txBody>
          <a:bodyPr wrap="square">
            <a:spAutoFit/>
          </a:bodyPr>
          <a:lstStyle/>
          <a:p>
            <a:r>
              <a:rPr lang="es-ES" sz="1200" i="1" dirty="0">
                <a:latin typeface="Aptos" panose="020B0004020202020204" pitchFamily="34" charset="0"/>
                <a:ea typeface="Aptos" panose="020B0004020202020204" pitchFamily="34" charset="0"/>
                <a:cs typeface="Times New Roman" panose="02020603050405020304" pitchFamily="18" charset="0"/>
              </a:rPr>
              <a:t>Á</a:t>
            </a:r>
            <a:r>
              <a:rPr lang="es-ES" sz="1200" i="1" dirty="0">
                <a:effectLst/>
                <a:latin typeface="Aptos" panose="020B0004020202020204" pitchFamily="34" charset="0"/>
                <a:ea typeface="Aptos" panose="020B0004020202020204" pitchFamily="34" charset="0"/>
                <a:cs typeface="Times New Roman" panose="02020603050405020304" pitchFamily="18" charset="0"/>
              </a:rPr>
              <a:t>lvarez-Gutiérrez et al., «Documento de consenso de asma grave en adultos. Actualización 2022».</a:t>
            </a:r>
            <a:endParaRPr lang="es-ES" sz="1200" i="1" dirty="0"/>
          </a:p>
        </p:txBody>
      </p:sp>
    </p:spTree>
    <p:extLst>
      <p:ext uri="{BB962C8B-B14F-4D97-AF65-F5344CB8AC3E}">
        <p14:creationId xmlns:p14="http://schemas.microsoft.com/office/powerpoint/2010/main" val="2850651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AFF45AE-CFA8-E0A9-058D-A9619334D0E5}"/>
              </a:ext>
            </a:extLst>
          </p:cNvPr>
          <p:cNvSpPr txBox="1">
            <a:spLocks/>
          </p:cNvSpPr>
          <p:nvPr/>
        </p:nvSpPr>
        <p:spPr>
          <a:xfrm>
            <a:off x="1943708" y="120252"/>
            <a:ext cx="5256584" cy="857250"/>
          </a:xfrm>
          <a:prstGeom prst="rect">
            <a:avLst/>
          </a:prstGeom>
          <a:solidFill>
            <a:schemeClr val="accent4">
              <a:lumMod val="20000"/>
              <a:lumOff val="80000"/>
            </a:schemeClr>
          </a:solidFill>
          <a:effectLst>
            <a:softEdge rad="63500"/>
          </a:effectLst>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b="1" dirty="0"/>
              <a:t>RESULTADOS</a:t>
            </a:r>
          </a:p>
        </p:txBody>
      </p:sp>
      <p:sp>
        <p:nvSpPr>
          <p:cNvPr id="5" name="CuadroTexto 4">
            <a:extLst>
              <a:ext uri="{FF2B5EF4-FFF2-40B4-BE49-F238E27FC236}">
                <a16:creationId xmlns:a16="http://schemas.microsoft.com/office/drawing/2014/main" id="{ACFDB21C-CF4C-CC6A-3F93-97AC5E06F106}"/>
              </a:ext>
            </a:extLst>
          </p:cNvPr>
          <p:cNvSpPr txBox="1"/>
          <p:nvPr/>
        </p:nvSpPr>
        <p:spPr>
          <a:xfrm>
            <a:off x="1043608" y="1289153"/>
            <a:ext cx="7056784" cy="3477875"/>
          </a:xfrm>
          <a:custGeom>
            <a:avLst/>
            <a:gdLst>
              <a:gd name="connsiteX0" fmla="*/ 0 w 7056784"/>
              <a:gd name="connsiteY0" fmla="*/ 0 h 3477875"/>
              <a:gd name="connsiteX1" fmla="*/ 782661 w 7056784"/>
              <a:gd name="connsiteY1" fmla="*/ 0 h 3477875"/>
              <a:gd name="connsiteX2" fmla="*/ 1212484 w 7056784"/>
              <a:gd name="connsiteY2" fmla="*/ 0 h 3477875"/>
              <a:gd name="connsiteX3" fmla="*/ 1712874 w 7056784"/>
              <a:gd name="connsiteY3" fmla="*/ 0 h 3477875"/>
              <a:gd name="connsiteX4" fmla="*/ 2142696 w 7056784"/>
              <a:gd name="connsiteY4" fmla="*/ 0 h 3477875"/>
              <a:gd name="connsiteX5" fmla="*/ 2643086 w 7056784"/>
              <a:gd name="connsiteY5" fmla="*/ 0 h 3477875"/>
              <a:gd name="connsiteX6" fmla="*/ 3143477 w 7056784"/>
              <a:gd name="connsiteY6" fmla="*/ 0 h 3477875"/>
              <a:gd name="connsiteX7" fmla="*/ 3855570 w 7056784"/>
              <a:gd name="connsiteY7" fmla="*/ 0 h 3477875"/>
              <a:gd name="connsiteX8" fmla="*/ 4355960 w 7056784"/>
              <a:gd name="connsiteY8" fmla="*/ 0 h 3477875"/>
              <a:gd name="connsiteX9" fmla="*/ 5068054 w 7056784"/>
              <a:gd name="connsiteY9" fmla="*/ 0 h 3477875"/>
              <a:gd name="connsiteX10" fmla="*/ 5568444 w 7056784"/>
              <a:gd name="connsiteY10" fmla="*/ 0 h 3477875"/>
              <a:gd name="connsiteX11" fmla="*/ 6139402 w 7056784"/>
              <a:gd name="connsiteY11" fmla="*/ 0 h 3477875"/>
              <a:gd name="connsiteX12" fmla="*/ 7056784 w 7056784"/>
              <a:gd name="connsiteY12" fmla="*/ 0 h 3477875"/>
              <a:gd name="connsiteX13" fmla="*/ 7056784 w 7056784"/>
              <a:gd name="connsiteY13" fmla="*/ 695575 h 3477875"/>
              <a:gd name="connsiteX14" fmla="*/ 7056784 w 7056784"/>
              <a:gd name="connsiteY14" fmla="*/ 1460708 h 3477875"/>
              <a:gd name="connsiteX15" fmla="*/ 7056784 w 7056784"/>
              <a:gd name="connsiteY15" fmla="*/ 2191061 h 3477875"/>
              <a:gd name="connsiteX16" fmla="*/ 7056784 w 7056784"/>
              <a:gd name="connsiteY16" fmla="*/ 3477875 h 3477875"/>
              <a:gd name="connsiteX17" fmla="*/ 6274123 w 7056784"/>
              <a:gd name="connsiteY17" fmla="*/ 3477875 h 3477875"/>
              <a:gd name="connsiteX18" fmla="*/ 5632597 w 7056784"/>
              <a:gd name="connsiteY18" fmla="*/ 3477875 h 3477875"/>
              <a:gd name="connsiteX19" fmla="*/ 4920503 w 7056784"/>
              <a:gd name="connsiteY19" fmla="*/ 3477875 h 3477875"/>
              <a:gd name="connsiteX20" fmla="*/ 4278977 w 7056784"/>
              <a:gd name="connsiteY20" fmla="*/ 3477875 h 3477875"/>
              <a:gd name="connsiteX21" fmla="*/ 3778587 w 7056784"/>
              <a:gd name="connsiteY21" fmla="*/ 3477875 h 3477875"/>
              <a:gd name="connsiteX22" fmla="*/ 3348765 w 7056784"/>
              <a:gd name="connsiteY22" fmla="*/ 3477875 h 3477875"/>
              <a:gd name="connsiteX23" fmla="*/ 2848375 w 7056784"/>
              <a:gd name="connsiteY23" fmla="*/ 3477875 h 3477875"/>
              <a:gd name="connsiteX24" fmla="*/ 2418552 w 7056784"/>
              <a:gd name="connsiteY24" fmla="*/ 3477875 h 3477875"/>
              <a:gd name="connsiteX25" fmla="*/ 1635891 w 7056784"/>
              <a:gd name="connsiteY25" fmla="*/ 3477875 h 3477875"/>
              <a:gd name="connsiteX26" fmla="*/ 1206069 w 7056784"/>
              <a:gd name="connsiteY26" fmla="*/ 3477875 h 3477875"/>
              <a:gd name="connsiteX27" fmla="*/ 635111 w 7056784"/>
              <a:gd name="connsiteY27" fmla="*/ 3477875 h 3477875"/>
              <a:gd name="connsiteX28" fmla="*/ 0 w 7056784"/>
              <a:gd name="connsiteY28" fmla="*/ 3477875 h 3477875"/>
              <a:gd name="connsiteX29" fmla="*/ 0 w 7056784"/>
              <a:gd name="connsiteY29" fmla="*/ 2747521 h 3477875"/>
              <a:gd name="connsiteX30" fmla="*/ 0 w 7056784"/>
              <a:gd name="connsiteY30" fmla="*/ 2121504 h 3477875"/>
              <a:gd name="connsiteX31" fmla="*/ 0 w 7056784"/>
              <a:gd name="connsiteY31" fmla="*/ 1391150 h 3477875"/>
              <a:gd name="connsiteX32" fmla="*/ 0 w 7056784"/>
              <a:gd name="connsiteY32" fmla="*/ 765132 h 3477875"/>
              <a:gd name="connsiteX33" fmla="*/ 0 w 7056784"/>
              <a:gd name="connsiteY33" fmla="*/ 0 h 3477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056784" h="3477875" fill="none" extrusionOk="0">
                <a:moveTo>
                  <a:pt x="0" y="0"/>
                </a:moveTo>
                <a:cubicBezTo>
                  <a:pt x="256872" y="-11050"/>
                  <a:pt x="407924" y="25860"/>
                  <a:pt x="782661" y="0"/>
                </a:cubicBezTo>
                <a:cubicBezTo>
                  <a:pt x="1157398" y="-25860"/>
                  <a:pt x="1116064" y="20349"/>
                  <a:pt x="1212484" y="0"/>
                </a:cubicBezTo>
                <a:cubicBezTo>
                  <a:pt x="1308904" y="-20349"/>
                  <a:pt x="1543406" y="-15967"/>
                  <a:pt x="1712874" y="0"/>
                </a:cubicBezTo>
                <a:cubicBezTo>
                  <a:pt x="1882342" y="15967"/>
                  <a:pt x="2000619" y="-9635"/>
                  <a:pt x="2142696" y="0"/>
                </a:cubicBezTo>
                <a:cubicBezTo>
                  <a:pt x="2284773" y="9635"/>
                  <a:pt x="2513589" y="20748"/>
                  <a:pt x="2643086" y="0"/>
                </a:cubicBezTo>
                <a:cubicBezTo>
                  <a:pt x="2772583" y="-20748"/>
                  <a:pt x="2924895" y="8043"/>
                  <a:pt x="3143477" y="0"/>
                </a:cubicBezTo>
                <a:cubicBezTo>
                  <a:pt x="3362059" y="-8043"/>
                  <a:pt x="3673095" y="-8854"/>
                  <a:pt x="3855570" y="0"/>
                </a:cubicBezTo>
                <a:cubicBezTo>
                  <a:pt x="4038045" y="8854"/>
                  <a:pt x="4176160" y="-21353"/>
                  <a:pt x="4355960" y="0"/>
                </a:cubicBezTo>
                <a:cubicBezTo>
                  <a:pt x="4535760" y="21353"/>
                  <a:pt x="4847317" y="32248"/>
                  <a:pt x="5068054" y="0"/>
                </a:cubicBezTo>
                <a:cubicBezTo>
                  <a:pt x="5288791" y="-32248"/>
                  <a:pt x="5348490" y="-16654"/>
                  <a:pt x="5568444" y="0"/>
                </a:cubicBezTo>
                <a:cubicBezTo>
                  <a:pt x="5788398" y="16654"/>
                  <a:pt x="5928299" y="19913"/>
                  <a:pt x="6139402" y="0"/>
                </a:cubicBezTo>
                <a:cubicBezTo>
                  <a:pt x="6350505" y="-19913"/>
                  <a:pt x="6702773" y="20093"/>
                  <a:pt x="7056784" y="0"/>
                </a:cubicBezTo>
                <a:cubicBezTo>
                  <a:pt x="7054519" y="157056"/>
                  <a:pt x="7079643" y="449193"/>
                  <a:pt x="7056784" y="695575"/>
                </a:cubicBezTo>
                <a:cubicBezTo>
                  <a:pt x="7033925" y="941958"/>
                  <a:pt x="7025065" y="1209707"/>
                  <a:pt x="7056784" y="1460708"/>
                </a:cubicBezTo>
                <a:cubicBezTo>
                  <a:pt x="7088503" y="1711709"/>
                  <a:pt x="7022645" y="1980042"/>
                  <a:pt x="7056784" y="2191061"/>
                </a:cubicBezTo>
                <a:cubicBezTo>
                  <a:pt x="7090923" y="2402080"/>
                  <a:pt x="7092271" y="3077097"/>
                  <a:pt x="7056784" y="3477875"/>
                </a:cubicBezTo>
                <a:cubicBezTo>
                  <a:pt x="6707829" y="3494404"/>
                  <a:pt x="6520698" y="3486234"/>
                  <a:pt x="6274123" y="3477875"/>
                </a:cubicBezTo>
                <a:cubicBezTo>
                  <a:pt x="6027548" y="3469516"/>
                  <a:pt x="5953120" y="3491926"/>
                  <a:pt x="5632597" y="3477875"/>
                </a:cubicBezTo>
                <a:cubicBezTo>
                  <a:pt x="5312074" y="3463824"/>
                  <a:pt x="5214664" y="3454417"/>
                  <a:pt x="4920503" y="3477875"/>
                </a:cubicBezTo>
                <a:cubicBezTo>
                  <a:pt x="4626342" y="3501333"/>
                  <a:pt x="4599557" y="3480124"/>
                  <a:pt x="4278977" y="3477875"/>
                </a:cubicBezTo>
                <a:cubicBezTo>
                  <a:pt x="3958397" y="3475626"/>
                  <a:pt x="3934226" y="3483815"/>
                  <a:pt x="3778587" y="3477875"/>
                </a:cubicBezTo>
                <a:cubicBezTo>
                  <a:pt x="3622948" y="3471936"/>
                  <a:pt x="3452347" y="3464825"/>
                  <a:pt x="3348765" y="3477875"/>
                </a:cubicBezTo>
                <a:cubicBezTo>
                  <a:pt x="3245183" y="3490925"/>
                  <a:pt x="3007104" y="3476415"/>
                  <a:pt x="2848375" y="3477875"/>
                </a:cubicBezTo>
                <a:cubicBezTo>
                  <a:pt x="2689646" y="3479336"/>
                  <a:pt x="2610913" y="3479106"/>
                  <a:pt x="2418552" y="3477875"/>
                </a:cubicBezTo>
                <a:cubicBezTo>
                  <a:pt x="2226191" y="3476644"/>
                  <a:pt x="1821462" y="3455146"/>
                  <a:pt x="1635891" y="3477875"/>
                </a:cubicBezTo>
                <a:cubicBezTo>
                  <a:pt x="1450320" y="3500604"/>
                  <a:pt x="1345195" y="3498149"/>
                  <a:pt x="1206069" y="3477875"/>
                </a:cubicBezTo>
                <a:cubicBezTo>
                  <a:pt x="1066943" y="3457601"/>
                  <a:pt x="853322" y="3503295"/>
                  <a:pt x="635111" y="3477875"/>
                </a:cubicBezTo>
                <a:cubicBezTo>
                  <a:pt x="416900" y="3452455"/>
                  <a:pt x="291760" y="3467101"/>
                  <a:pt x="0" y="3477875"/>
                </a:cubicBezTo>
                <a:cubicBezTo>
                  <a:pt x="-4757" y="3247999"/>
                  <a:pt x="30663" y="3059383"/>
                  <a:pt x="0" y="2747521"/>
                </a:cubicBezTo>
                <a:cubicBezTo>
                  <a:pt x="-30663" y="2435659"/>
                  <a:pt x="21017" y="2264823"/>
                  <a:pt x="0" y="2121504"/>
                </a:cubicBezTo>
                <a:cubicBezTo>
                  <a:pt x="-21017" y="1978185"/>
                  <a:pt x="3345" y="1671416"/>
                  <a:pt x="0" y="1391150"/>
                </a:cubicBezTo>
                <a:cubicBezTo>
                  <a:pt x="-3345" y="1110884"/>
                  <a:pt x="229" y="1013298"/>
                  <a:pt x="0" y="765132"/>
                </a:cubicBezTo>
                <a:cubicBezTo>
                  <a:pt x="-229" y="516966"/>
                  <a:pt x="-17648" y="339301"/>
                  <a:pt x="0" y="0"/>
                </a:cubicBezTo>
                <a:close/>
              </a:path>
              <a:path w="7056784" h="3477875" stroke="0" extrusionOk="0">
                <a:moveTo>
                  <a:pt x="0" y="0"/>
                </a:moveTo>
                <a:cubicBezTo>
                  <a:pt x="190984" y="27120"/>
                  <a:pt x="292115" y="8966"/>
                  <a:pt x="570958" y="0"/>
                </a:cubicBezTo>
                <a:cubicBezTo>
                  <a:pt x="849801" y="-8966"/>
                  <a:pt x="953410" y="-9028"/>
                  <a:pt x="1071348" y="0"/>
                </a:cubicBezTo>
                <a:cubicBezTo>
                  <a:pt x="1189286" y="9028"/>
                  <a:pt x="1625392" y="30295"/>
                  <a:pt x="1783442" y="0"/>
                </a:cubicBezTo>
                <a:cubicBezTo>
                  <a:pt x="1941492" y="-30295"/>
                  <a:pt x="2152963" y="-22988"/>
                  <a:pt x="2283832" y="0"/>
                </a:cubicBezTo>
                <a:cubicBezTo>
                  <a:pt x="2414701" y="22988"/>
                  <a:pt x="2753886" y="-26817"/>
                  <a:pt x="3066493" y="0"/>
                </a:cubicBezTo>
                <a:cubicBezTo>
                  <a:pt x="3379100" y="26817"/>
                  <a:pt x="3414732" y="-5976"/>
                  <a:pt x="3566884" y="0"/>
                </a:cubicBezTo>
                <a:cubicBezTo>
                  <a:pt x="3719036" y="5976"/>
                  <a:pt x="3994811" y="21760"/>
                  <a:pt x="4349545" y="0"/>
                </a:cubicBezTo>
                <a:cubicBezTo>
                  <a:pt x="4704279" y="-21760"/>
                  <a:pt x="4670394" y="-9878"/>
                  <a:pt x="4920503" y="0"/>
                </a:cubicBezTo>
                <a:cubicBezTo>
                  <a:pt x="5170612" y="9878"/>
                  <a:pt x="5240205" y="-10138"/>
                  <a:pt x="5350325" y="0"/>
                </a:cubicBezTo>
                <a:cubicBezTo>
                  <a:pt x="5460445" y="10138"/>
                  <a:pt x="5972506" y="-29122"/>
                  <a:pt x="6132987" y="0"/>
                </a:cubicBezTo>
                <a:cubicBezTo>
                  <a:pt x="6293468" y="29122"/>
                  <a:pt x="6817865" y="-45156"/>
                  <a:pt x="7056784" y="0"/>
                </a:cubicBezTo>
                <a:cubicBezTo>
                  <a:pt x="7079137" y="237299"/>
                  <a:pt x="7062504" y="474990"/>
                  <a:pt x="7056784" y="730354"/>
                </a:cubicBezTo>
                <a:cubicBezTo>
                  <a:pt x="7051064" y="985718"/>
                  <a:pt x="7072033" y="1152704"/>
                  <a:pt x="7056784" y="1495486"/>
                </a:cubicBezTo>
                <a:cubicBezTo>
                  <a:pt x="7041535" y="1838268"/>
                  <a:pt x="7077868" y="2071781"/>
                  <a:pt x="7056784" y="2225840"/>
                </a:cubicBezTo>
                <a:cubicBezTo>
                  <a:pt x="7035700" y="2379899"/>
                  <a:pt x="7033365" y="2662634"/>
                  <a:pt x="7056784" y="2817079"/>
                </a:cubicBezTo>
                <a:cubicBezTo>
                  <a:pt x="7080203" y="2971524"/>
                  <a:pt x="7079042" y="3284874"/>
                  <a:pt x="7056784" y="3477875"/>
                </a:cubicBezTo>
                <a:cubicBezTo>
                  <a:pt x="6773881" y="3489456"/>
                  <a:pt x="6664159" y="3494897"/>
                  <a:pt x="6485826" y="3477875"/>
                </a:cubicBezTo>
                <a:cubicBezTo>
                  <a:pt x="6307493" y="3460853"/>
                  <a:pt x="6087093" y="3475436"/>
                  <a:pt x="5914868" y="3477875"/>
                </a:cubicBezTo>
                <a:cubicBezTo>
                  <a:pt x="5742643" y="3480314"/>
                  <a:pt x="5616963" y="3456045"/>
                  <a:pt x="5414478" y="3477875"/>
                </a:cubicBezTo>
                <a:cubicBezTo>
                  <a:pt x="5211993" y="3499706"/>
                  <a:pt x="4963651" y="3465474"/>
                  <a:pt x="4843520" y="3477875"/>
                </a:cubicBezTo>
                <a:cubicBezTo>
                  <a:pt x="4723389" y="3490276"/>
                  <a:pt x="4416873" y="3514404"/>
                  <a:pt x="4060858" y="3477875"/>
                </a:cubicBezTo>
                <a:cubicBezTo>
                  <a:pt x="3704843" y="3441346"/>
                  <a:pt x="3728052" y="3466849"/>
                  <a:pt x="3560468" y="3477875"/>
                </a:cubicBezTo>
                <a:cubicBezTo>
                  <a:pt x="3392884" y="3488902"/>
                  <a:pt x="3040786" y="3497945"/>
                  <a:pt x="2777807" y="3477875"/>
                </a:cubicBezTo>
                <a:cubicBezTo>
                  <a:pt x="2514828" y="3457805"/>
                  <a:pt x="2522564" y="3467402"/>
                  <a:pt x="2277417" y="3477875"/>
                </a:cubicBezTo>
                <a:cubicBezTo>
                  <a:pt x="2032270" y="3488349"/>
                  <a:pt x="1790373" y="3468264"/>
                  <a:pt x="1635891" y="3477875"/>
                </a:cubicBezTo>
                <a:cubicBezTo>
                  <a:pt x="1481409" y="3487486"/>
                  <a:pt x="1288926" y="3488496"/>
                  <a:pt x="1135501" y="3477875"/>
                </a:cubicBezTo>
                <a:cubicBezTo>
                  <a:pt x="982076" y="3467255"/>
                  <a:pt x="730723" y="3481405"/>
                  <a:pt x="564543" y="3477875"/>
                </a:cubicBezTo>
                <a:cubicBezTo>
                  <a:pt x="398363" y="3474345"/>
                  <a:pt x="149667" y="3490535"/>
                  <a:pt x="0" y="3477875"/>
                </a:cubicBezTo>
                <a:cubicBezTo>
                  <a:pt x="-2586" y="3198033"/>
                  <a:pt x="-33081" y="3000432"/>
                  <a:pt x="0" y="2712743"/>
                </a:cubicBezTo>
                <a:cubicBezTo>
                  <a:pt x="33081" y="2425054"/>
                  <a:pt x="28045" y="2204264"/>
                  <a:pt x="0" y="2017167"/>
                </a:cubicBezTo>
                <a:cubicBezTo>
                  <a:pt x="-28045" y="1830070"/>
                  <a:pt x="-11517" y="1628459"/>
                  <a:pt x="0" y="1425929"/>
                </a:cubicBezTo>
                <a:cubicBezTo>
                  <a:pt x="11517" y="1223399"/>
                  <a:pt x="-15854" y="1001495"/>
                  <a:pt x="0" y="834690"/>
                </a:cubicBezTo>
                <a:cubicBezTo>
                  <a:pt x="15854" y="667885"/>
                  <a:pt x="-26765" y="268121"/>
                  <a:pt x="0" y="0"/>
                </a:cubicBezTo>
                <a:close/>
              </a:path>
            </a:pathLst>
          </a:custGeom>
          <a:solidFill>
            <a:schemeClr val="accent4">
              <a:lumMod val="20000"/>
              <a:lumOff val="80000"/>
            </a:schemeClr>
          </a:solidFill>
          <a:ln>
            <a:solidFill>
              <a:srgbClr val="D0E4CB"/>
            </a:solidFill>
            <a:extLst>
              <a:ext uri="{C807C97D-BFC1-408E-A445-0C87EB9F89A2}">
                <ask:lineSketchStyleProps xmlns:ask="http://schemas.microsoft.com/office/drawing/2018/sketchyshapes" sd="4101564263">
                  <a:prstGeom prst="rect">
                    <a:avLst/>
                  </a:prstGeom>
                  <ask:type>
                    <ask:lineSketchFreehand/>
                  </ask:type>
                </ask:lineSketchStyleProps>
              </a:ext>
            </a:extLst>
          </a:ln>
          <a:effectLst>
            <a:softEdge rad="127000"/>
          </a:effectLst>
        </p:spPr>
        <p:txBody>
          <a:bodyPr wrap="square" rtlCol="0">
            <a:spAutoFit/>
          </a:bodyPr>
          <a:lstStyle/>
          <a:p>
            <a:pPr lvl="3"/>
            <a:r>
              <a:rPr lang="es-ES" sz="2000" b="1" dirty="0"/>
              <a:t>n=212 pacientes</a:t>
            </a:r>
          </a:p>
          <a:p>
            <a:pPr marL="1714500" lvl="3" indent="-342900">
              <a:buFont typeface="Arial" panose="020B0604020202020204" pitchFamily="34" charset="0"/>
              <a:buChar char="•"/>
            </a:pPr>
            <a:r>
              <a:rPr lang="es-ES" sz="2000" b="1" dirty="0"/>
              <a:t>142 </a:t>
            </a:r>
            <a:r>
              <a:rPr lang="es-ES" sz="2000" b="1" dirty="0" err="1"/>
              <a:t>Mepolizumab</a:t>
            </a:r>
            <a:r>
              <a:rPr lang="es-ES" sz="2000" b="1" dirty="0"/>
              <a:t>	</a:t>
            </a:r>
          </a:p>
          <a:p>
            <a:pPr marL="2171700" lvl="4" indent="-342900">
              <a:buFont typeface="Arial" panose="020B0604020202020204" pitchFamily="34" charset="0"/>
              <a:buChar char="•"/>
            </a:pPr>
            <a:r>
              <a:rPr lang="es-ES" sz="2000" b="1" dirty="0"/>
              <a:t>Mujeres 85 (59,9%)</a:t>
            </a:r>
          </a:p>
          <a:p>
            <a:pPr marL="2171700" lvl="4" indent="-342900">
              <a:buFont typeface="Arial" panose="020B0604020202020204" pitchFamily="34" charset="0"/>
              <a:buChar char="•"/>
            </a:pPr>
            <a:r>
              <a:rPr lang="es-ES" sz="2000" b="1" dirty="0"/>
              <a:t>Edad media 54,57 (14)</a:t>
            </a:r>
          </a:p>
          <a:p>
            <a:pPr marL="2171700" lvl="4" indent="-342900">
              <a:buFont typeface="Arial" panose="020B0604020202020204" pitchFamily="34" charset="0"/>
              <a:buChar char="•"/>
            </a:pPr>
            <a:r>
              <a:rPr lang="es-ES" sz="2000" b="1" dirty="0"/>
              <a:t>10 pacientes Asma-EPOC</a:t>
            </a:r>
          </a:p>
          <a:p>
            <a:pPr lvl="4"/>
            <a:endParaRPr lang="es-ES" sz="2000" b="1" dirty="0"/>
          </a:p>
          <a:p>
            <a:pPr marL="1714500" lvl="3" indent="-342900">
              <a:buFont typeface="Arial" panose="020B0604020202020204" pitchFamily="34" charset="0"/>
              <a:buChar char="•"/>
            </a:pPr>
            <a:r>
              <a:rPr lang="es-ES" sz="2000" b="1" dirty="0"/>
              <a:t>70 </a:t>
            </a:r>
            <a:r>
              <a:rPr lang="es-ES" sz="2000" b="1" dirty="0" err="1"/>
              <a:t>Dupilumab</a:t>
            </a:r>
            <a:endParaRPr lang="es-ES" sz="2000" b="1" dirty="0"/>
          </a:p>
          <a:p>
            <a:pPr marL="2171700" lvl="4" indent="-342900">
              <a:buFont typeface="Arial" panose="020B0604020202020204" pitchFamily="34" charset="0"/>
              <a:buChar char="•"/>
            </a:pPr>
            <a:r>
              <a:rPr lang="es-ES" sz="2000" b="1" dirty="0"/>
              <a:t>Mujeres 43 (61,4%)</a:t>
            </a:r>
          </a:p>
          <a:p>
            <a:pPr marL="2171700" lvl="4" indent="-342900">
              <a:buFont typeface="Arial" panose="020B0604020202020204" pitchFamily="34" charset="0"/>
              <a:buChar char="•"/>
            </a:pPr>
            <a:r>
              <a:rPr lang="es-ES" sz="2000" b="1" dirty="0"/>
              <a:t>Edad media 50,49 (15,3)</a:t>
            </a:r>
          </a:p>
          <a:p>
            <a:pPr marL="2171700" lvl="4" indent="-342900">
              <a:buFont typeface="Arial" panose="020B0604020202020204" pitchFamily="34" charset="0"/>
              <a:buChar char="•"/>
            </a:pPr>
            <a:r>
              <a:rPr lang="es-ES" sz="2000" b="1" dirty="0"/>
              <a:t>10 pacientes Asma-EPOC</a:t>
            </a:r>
          </a:p>
          <a:p>
            <a:pPr lvl="3"/>
            <a:r>
              <a:rPr lang="es-ES" sz="2000" b="1" dirty="0"/>
              <a:t> </a:t>
            </a:r>
          </a:p>
        </p:txBody>
      </p:sp>
      <p:pic>
        <p:nvPicPr>
          <p:cNvPr id="6" name="Gráfico 5" descr="Grupo de personas con relleno sólido">
            <a:extLst>
              <a:ext uri="{FF2B5EF4-FFF2-40B4-BE49-F238E27FC236}">
                <a16:creationId xmlns:a16="http://schemas.microsoft.com/office/drawing/2014/main" id="{AD3DE380-8E70-6D4E-7FFF-D47E27DFD3D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62696" y="1491630"/>
            <a:ext cx="1206026" cy="1206026"/>
          </a:xfrm>
          <a:prstGeom prst="rect">
            <a:avLst/>
          </a:prstGeom>
        </p:spPr>
      </p:pic>
      <p:graphicFrame>
        <p:nvGraphicFramePr>
          <p:cNvPr id="8" name="Gráfico 7">
            <a:extLst>
              <a:ext uri="{FF2B5EF4-FFF2-40B4-BE49-F238E27FC236}">
                <a16:creationId xmlns:a16="http://schemas.microsoft.com/office/drawing/2014/main" id="{C9F64D74-A87D-3BB4-CC96-AA3D701CA93B}"/>
              </a:ext>
            </a:extLst>
          </p:cNvPr>
          <p:cNvGraphicFramePr/>
          <p:nvPr>
            <p:extLst>
              <p:ext uri="{D42A27DB-BD31-4B8C-83A1-F6EECF244321}">
                <p14:modId xmlns:p14="http://schemas.microsoft.com/office/powerpoint/2010/main" val="1438163729"/>
              </p:ext>
            </p:extLst>
          </p:nvPr>
        </p:nvGraphicFramePr>
        <p:xfrm>
          <a:off x="6516216" y="1347614"/>
          <a:ext cx="2759968" cy="311212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569947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5">
                                            <p:txEl>
                                              <p:pRg st="2" end="2"/>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5">
                                            <p:txEl>
                                              <p:pRg st="6" end="6"/>
                                            </p:txEl>
                                          </p:spTgt>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5">
                                            <p:txEl>
                                              <p:pRg st="7" end="7"/>
                                            </p:txEl>
                                          </p:spTgt>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5">
                                            <p:txEl>
                                              <p:pRg st="8" end="8"/>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6" presetClass="entr" presetSubtype="16"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circle(in)">
                                      <p:cBhvr>
                                        <p:cTn id="36"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Graphic spid="8"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Marcador de contenido 7">
            <a:extLst>
              <a:ext uri="{FF2B5EF4-FFF2-40B4-BE49-F238E27FC236}">
                <a16:creationId xmlns:a16="http://schemas.microsoft.com/office/drawing/2014/main" id="{20B101A8-596A-DDD5-AAEC-66BC386ADF6F}"/>
              </a:ext>
            </a:extLst>
          </p:cNvPr>
          <p:cNvGraphicFramePr>
            <a:graphicFrameLocks noGrp="1"/>
          </p:cNvGraphicFramePr>
          <p:nvPr>
            <p:ph idx="1"/>
            <p:extLst>
              <p:ext uri="{D42A27DB-BD31-4B8C-83A1-F6EECF244321}">
                <p14:modId xmlns:p14="http://schemas.microsoft.com/office/powerpoint/2010/main" val="2149216887"/>
              </p:ext>
            </p:extLst>
          </p:nvPr>
        </p:nvGraphicFramePr>
        <p:xfrm>
          <a:off x="2123728" y="977502"/>
          <a:ext cx="6029683" cy="4048586"/>
        </p:xfrm>
        <a:graphic>
          <a:graphicData uri="http://schemas.openxmlformats.org/drawingml/2006/table">
            <a:tbl>
              <a:tblPr firstRow="1" firstCol="1" bandRow="1">
                <a:tableStyleId>{00A15C55-8517-42AA-B614-E9B94910E393}</a:tableStyleId>
              </a:tblPr>
              <a:tblGrid>
                <a:gridCol w="1421172">
                  <a:extLst>
                    <a:ext uri="{9D8B030D-6E8A-4147-A177-3AD203B41FA5}">
                      <a16:colId xmlns:a16="http://schemas.microsoft.com/office/drawing/2014/main" val="1048422621"/>
                    </a:ext>
                  </a:extLst>
                </a:gridCol>
                <a:gridCol w="888674">
                  <a:extLst>
                    <a:ext uri="{9D8B030D-6E8A-4147-A177-3AD203B41FA5}">
                      <a16:colId xmlns:a16="http://schemas.microsoft.com/office/drawing/2014/main" val="1838164118"/>
                    </a:ext>
                  </a:extLst>
                </a:gridCol>
                <a:gridCol w="993810">
                  <a:extLst>
                    <a:ext uri="{9D8B030D-6E8A-4147-A177-3AD203B41FA5}">
                      <a16:colId xmlns:a16="http://schemas.microsoft.com/office/drawing/2014/main" val="2109747963"/>
                    </a:ext>
                  </a:extLst>
                </a:gridCol>
                <a:gridCol w="488964">
                  <a:extLst>
                    <a:ext uri="{9D8B030D-6E8A-4147-A177-3AD203B41FA5}">
                      <a16:colId xmlns:a16="http://schemas.microsoft.com/office/drawing/2014/main" val="510797795"/>
                    </a:ext>
                  </a:extLst>
                </a:gridCol>
                <a:gridCol w="839643">
                  <a:extLst>
                    <a:ext uri="{9D8B030D-6E8A-4147-A177-3AD203B41FA5}">
                      <a16:colId xmlns:a16="http://schemas.microsoft.com/office/drawing/2014/main" val="1996999513"/>
                    </a:ext>
                  </a:extLst>
                </a:gridCol>
                <a:gridCol w="839643">
                  <a:extLst>
                    <a:ext uri="{9D8B030D-6E8A-4147-A177-3AD203B41FA5}">
                      <a16:colId xmlns:a16="http://schemas.microsoft.com/office/drawing/2014/main" val="3697585777"/>
                    </a:ext>
                  </a:extLst>
                </a:gridCol>
                <a:gridCol w="557777">
                  <a:extLst>
                    <a:ext uri="{9D8B030D-6E8A-4147-A177-3AD203B41FA5}">
                      <a16:colId xmlns:a16="http://schemas.microsoft.com/office/drawing/2014/main" val="884150397"/>
                    </a:ext>
                  </a:extLst>
                </a:gridCol>
              </a:tblGrid>
              <a:tr h="287195">
                <a:tc>
                  <a:txBody>
                    <a:bodyPr/>
                    <a:lstStyle/>
                    <a:p>
                      <a:pPr>
                        <a:lnSpc>
                          <a:spcPct val="115000"/>
                        </a:lnSpc>
                        <a:spcAft>
                          <a:spcPts val="800"/>
                        </a:spcAft>
                      </a:pPr>
                      <a:r>
                        <a:rPr lang="en-US" sz="1000" kern="100" dirty="0">
                          <a:solidFill>
                            <a:schemeClr val="tx1"/>
                          </a:solidFill>
                          <a:effectLst/>
                        </a:rPr>
                        <a:t> </a:t>
                      </a:r>
                      <a:endParaRPr lang="es-ES"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solidFill>
                      <a:schemeClr val="accent4">
                        <a:lumMod val="40000"/>
                        <a:lumOff val="60000"/>
                      </a:schemeClr>
                    </a:solidFill>
                  </a:tcPr>
                </a:tc>
                <a:tc>
                  <a:txBody>
                    <a:bodyPr/>
                    <a:lstStyle/>
                    <a:p>
                      <a:pPr>
                        <a:lnSpc>
                          <a:spcPct val="115000"/>
                        </a:lnSpc>
                        <a:spcAft>
                          <a:spcPts val="800"/>
                        </a:spcAft>
                      </a:pPr>
                      <a:r>
                        <a:rPr lang="en-US" sz="1000" kern="100" dirty="0">
                          <a:solidFill>
                            <a:schemeClr val="tx1"/>
                          </a:solidFill>
                          <a:effectLst/>
                        </a:rPr>
                        <a:t>Mepolizumab y Asma-EPOC</a:t>
                      </a:r>
                      <a:endParaRPr lang="es-ES"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B w="12700" cap="flat" cmpd="sng" algn="ctr">
                      <a:noFill/>
                      <a:prstDash val="solid"/>
                      <a:round/>
                      <a:headEnd type="none" w="med" len="med"/>
                      <a:tailEnd type="none" w="med" len="med"/>
                    </a:lnB>
                    <a:solidFill>
                      <a:schemeClr val="accent4">
                        <a:lumMod val="40000"/>
                        <a:lumOff val="60000"/>
                      </a:schemeClr>
                    </a:solidFill>
                  </a:tcPr>
                </a:tc>
                <a:tc>
                  <a:txBody>
                    <a:bodyPr/>
                    <a:lstStyle/>
                    <a:p>
                      <a:pPr>
                        <a:lnSpc>
                          <a:spcPct val="115000"/>
                        </a:lnSpc>
                        <a:spcAft>
                          <a:spcPts val="800"/>
                        </a:spcAft>
                      </a:pPr>
                      <a:r>
                        <a:rPr lang="en-US" sz="1000" kern="100" dirty="0">
                          <a:solidFill>
                            <a:schemeClr val="tx1"/>
                          </a:solidFill>
                          <a:effectLst/>
                        </a:rPr>
                        <a:t>Mepolizumab y AGNC</a:t>
                      </a:r>
                      <a:endParaRPr lang="es-ES"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B w="12700" cap="flat" cmpd="sng" algn="ctr">
                      <a:noFill/>
                      <a:prstDash val="solid"/>
                      <a:round/>
                      <a:headEnd type="none" w="med" len="med"/>
                      <a:tailEnd type="none" w="med" len="med"/>
                    </a:lnB>
                    <a:solidFill>
                      <a:schemeClr val="accent4">
                        <a:lumMod val="40000"/>
                        <a:lumOff val="60000"/>
                      </a:schemeClr>
                    </a:solidFill>
                  </a:tcPr>
                </a:tc>
                <a:tc>
                  <a:txBody>
                    <a:bodyPr/>
                    <a:lstStyle/>
                    <a:p>
                      <a:pPr>
                        <a:lnSpc>
                          <a:spcPct val="115000"/>
                        </a:lnSpc>
                        <a:spcAft>
                          <a:spcPts val="800"/>
                        </a:spcAft>
                      </a:pPr>
                      <a:r>
                        <a:rPr lang="en-US" sz="1000" kern="100" dirty="0">
                          <a:solidFill>
                            <a:schemeClr val="tx1"/>
                          </a:solidFill>
                          <a:effectLst/>
                        </a:rPr>
                        <a:t>p-value</a:t>
                      </a:r>
                      <a:endParaRPr lang="es-ES"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B w="12700" cap="flat" cmpd="sng" algn="ctr">
                      <a:noFill/>
                      <a:prstDash val="solid"/>
                      <a:round/>
                      <a:headEnd type="none" w="med" len="med"/>
                      <a:tailEnd type="none" w="med" len="med"/>
                    </a:lnB>
                    <a:solidFill>
                      <a:schemeClr val="accent4">
                        <a:lumMod val="40000"/>
                        <a:lumOff val="60000"/>
                      </a:schemeClr>
                    </a:solidFill>
                  </a:tcPr>
                </a:tc>
                <a:tc>
                  <a:txBody>
                    <a:bodyPr/>
                    <a:lstStyle/>
                    <a:p>
                      <a:pPr>
                        <a:lnSpc>
                          <a:spcPct val="115000"/>
                        </a:lnSpc>
                        <a:spcAft>
                          <a:spcPts val="800"/>
                        </a:spcAft>
                      </a:pPr>
                      <a:r>
                        <a:rPr lang="en-US" sz="1000" kern="100" dirty="0">
                          <a:solidFill>
                            <a:schemeClr val="tx1"/>
                          </a:solidFill>
                          <a:effectLst/>
                        </a:rPr>
                        <a:t>Dupilumab y Asma-EPOC</a:t>
                      </a:r>
                      <a:endParaRPr lang="es-ES"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B w="12700" cap="flat" cmpd="sng" algn="ctr">
                      <a:noFill/>
                      <a:prstDash val="solid"/>
                      <a:round/>
                      <a:headEnd type="none" w="med" len="med"/>
                      <a:tailEnd type="none" w="med" len="med"/>
                    </a:lnB>
                    <a:solidFill>
                      <a:schemeClr val="accent4">
                        <a:lumMod val="40000"/>
                        <a:lumOff val="60000"/>
                      </a:schemeClr>
                    </a:solidFill>
                  </a:tcPr>
                </a:tc>
                <a:tc>
                  <a:txBody>
                    <a:bodyPr/>
                    <a:lstStyle/>
                    <a:p>
                      <a:pPr>
                        <a:lnSpc>
                          <a:spcPct val="115000"/>
                        </a:lnSpc>
                        <a:spcAft>
                          <a:spcPts val="800"/>
                        </a:spcAft>
                      </a:pPr>
                      <a:r>
                        <a:rPr lang="en-US" sz="1000" kern="100" dirty="0">
                          <a:solidFill>
                            <a:schemeClr val="tx1"/>
                          </a:solidFill>
                          <a:effectLst/>
                        </a:rPr>
                        <a:t>Dupilumab y AGNC</a:t>
                      </a:r>
                      <a:endParaRPr lang="es-ES"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B w="12700" cap="flat" cmpd="sng" algn="ctr">
                      <a:noFill/>
                      <a:prstDash val="solid"/>
                      <a:round/>
                      <a:headEnd type="none" w="med" len="med"/>
                      <a:tailEnd type="none" w="med" len="med"/>
                    </a:lnB>
                    <a:solidFill>
                      <a:schemeClr val="accent4">
                        <a:lumMod val="40000"/>
                        <a:lumOff val="60000"/>
                      </a:schemeClr>
                    </a:solidFill>
                  </a:tcPr>
                </a:tc>
                <a:tc>
                  <a:txBody>
                    <a:bodyPr/>
                    <a:lstStyle/>
                    <a:p>
                      <a:pPr>
                        <a:lnSpc>
                          <a:spcPct val="115000"/>
                        </a:lnSpc>
                        <a:spcAft>
                          <a:spcPts val="800"/>
                        </a:spcAft>
                      </a:pPr>
                      <a:r>
                        <a:rPr lang="en-US" sz="1000" kern="100" dirty="0">
                          <a:solidFill>
                            <a:schemeClr val="tx1"/>
                          </a:solidFill>
                          <a:effectLst/>
                        </a:rPr>
                        <a:t>p-value</a:t>
                      </a:r>
                      <a:endParaRPr lang="es-ES"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B w="12700" cap="flat" cmpd="sng" algn="ctr">
                      <a:no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530969779"/>
                  </a:ext>
                </a:extLst>
              </a:tr>
              <a:tr h="146653">
                <a:tc>
                  <a:txBody>
                    <a:bodyPr/>
                    <a:lstStyle/>
                    <a:p>
                      <a:pPr>
                        <a:lnSpc>
                          <a:spcPct val="115000"/>
                        </a:lnSpc>
                        <a:spcAft>
                          <a:spcPts val="800"/>
                        </a:spcAft>
                      </a:pPr>
                      <a:r>
                        <a:rPr lang="en-US" sz="1000" kern="100" dirty="0" err="1">
                          <a:solidFill>
                            <a:schemeClr val="tx1"/>
                          </a:solidFill>
                          <a:effectLst/>
                        </a:rPr>
                        <a:t>Sexo</a:t>
                      </a:r>
                      <a:r>
                        <a:rPr lang="en-US" sz="1000" kern="100" dirty="0">
                          <a:solidFill>
                            <a:schemeClr val="tx1"/>
                          </a:solidFill>
                          <a:effectLst/>
                        </a:rPr>
                        <a:t> (% </a:t>
                      </a:r>
                      <a:r>
                        <a:rPr lang="en-US" sz="1000" kern="100" dirty="0" err="1">
                          <a:solidFill>
                            <a:schemeClr val="tx1"/>
                          </a:solidFill>
                          <a:effectLst/>
                        </a:rPr>
                        <a:t>masculino</a:t>
                      </a:r>
                      <a:r>
                        <a:rPr lang="en-US" sz="1000" kern="100" dirty="0">
                          <a:solidFill>
                            <a:schemeClr val="tx1"/>
                          </a:solidFill>
                          <a:effectLst/>
                        </a:rPr>
                        <a:t>)</a:t>
                      </a:r>
                      <a:endParaRPr lang="es-ES"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R w="12700" cap="flat" cmpd="sng" algn="ctr">
                      <a:noFill/>
                      <a:prstDash val="solid"/>
                      <a:round/>
                      <a:headEnd type="none" w="med" len="med"/>
                      <a:tailEnd type="none" w="med" len="med"/>
                    </a:lnR>
                    <a:solidFill>
                      <a:schemeClr val="accent4">
                        <a:lumMod val="60000"/>
                        <a:lumOff val="40000"/>
                      </a:schemeClr>
                    </a:solidFill>
                  </a:tcPr>
                </a:tc>
                <a:tc>
                  <a:txBody>
                    <a:bodyPr/>
                    <a:lstStyle/>
                    <a:p>
                      <a:pPr algn="ctr">
                        <a:lnSpc>
                          <a:spcPct val="115000"/>
                        </a:lnSpc>
                        <a:spcAft>
                          <a:spcPts val="800"/>
                        </a:spcAft>
                      </a:pPr>
                      <a:r>
                        <a:rPr lang="en-US" sz="1000" b="1" kern="100" dirty="0">
                          <a:effectLst/>
                        </a:rPr>
                        <a:t>90%</a:t>
                      </a:r>
                      <a:endParaRPr lang="es-ES"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800"/>
                        </a:spcAft>
                      </a:pPr>
                      <a:r>
                        <a:rPr lang="en-US" sz="1000" b="1" kern="100" dirty="0">
                          <a:effectLst/>
                        </a:rPr>
                        <a:t>35.8%</a:t>
                      </a:r>
                      <a:endParaRPr lang="es-ES"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800"/>
                        </a:spcAft>
                      </a:pPr>
                      <a:r>
                        <a:rPr lang="en-US" sz="1000" b="1" kern="100" dirty="0">
                          <a:effectLst/>
                        </a:rPr>
                        <a:t>&lt;0.01</a:t>
                      </a:r>
                      <a:endParaRPr lang="es-ES"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800"/>
                        </a:spcAft>
                      </a:pPr>
                      <a:r>
                        <a:rPr lang="en-US" sz="1000" b="1" kern="100" dirty="0">
                          <a:effectLst/>
                        </a:rPr>
                        <a:t>70%</a:t>
                      </a:r>
                      <a:endParaRPr lang="es-ES"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800"/>
                        </a:spcAft>
                      </a:pPr>
                      <a:r>
                        <a:rPr lang="en-US" sz="1000" b="1" kern="100" dirty="0">
                          <a:effectLst/>
                        </a:rPr>
                        <a:t>33.3%</a:t>
                      </a:r>
                      <a:endParaRPr lang="es-ES"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800"/>
                        </a:spcAft>
                      </a:pPr>
                      <a:r>
                        <a:rPr lang="en-US" sz="1000" b="1" kern="100" dirty="0">
                          <a:effectLst/>
                        </a:rPr>
                        <a:t>&lt;0.04*</a:t>
                      </a:r>
                      <a:endParaRPr lang="es-ES"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49920322"/>
                  </a:ext>
                </a:extLst>
              </a:tr>
              <a:tr h="133618">
                <a:tc>
                  <a:txBody>
                    <a:bodyPr/>
                    <a:lstStyle/>
                    <a:p>
                      <a:pPr>
                        <a:lnSpc>
                          <a:spcPct val="115000"/>
                        </a:lnSpc>
                        <a:spcAft>
                          <a:spcPts val="800"/>
                        </a:spcAft>
                      </a:pPr>
                      <a:r>
                        <a:rPr lang="en-US" sz="1000" kern="100" dirty="0">
                          <a:solidFill>
                            <a:schemeClr val="tx1"/>
                          </a:solidFill>
                          <a:effectLst/>
                        </a:rPr>
                        <a:t>ERGE (%)</a:t>
                      </a:r>
                      <a:endParaRPr lang="es-ES"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R w="12700" cap="flat" cmpd="sng" algn="ctr">
                      <a:noFill/>
                      <a:prstDash val="solid"/>
                      <a:round/>
                      <a:headEnd type="none" w="med" len="med"/>
                      <a:tailEnd type="none" w="med" len="med"/>
                    </a:lnR>
                    <a:solidFill>
                      <a:schemeClr val="accent4">
                        <a:lumMod val="60000"/>
                        <a:lumOff val="40000"/>
                      </a:schemeClr>
                    </a:solidFill>
                  </a:tcPr>
                </a:tc>
                <a:tc>
                  <a:txBody>
                    <a:bodyPr/>
                    <a:lstStyle/>
                    <a:p>
                      <a:pPr algn="ctr">
                        <a:lnSpc>
                          <a:spcPct val="115000"/>
                        </a:lnSpc>
                        <a:spcAft>
                          <a:spcPts val="800"/>
                        </a:spcAft>
                      </a:pPr>
                      <a:r>
                        <a:rPr lang="en-US" sz="1000" kern="100" dirty="0">
                          <a:effectLst/>
                        </a:rPr>
                        <a:t>0%</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a:effectLst/>
                        </a:rPr>
                        <a:t>17.5%</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a:effectLst/>
                        </a:rPr>
                        <a:t>NS</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b="1" kern="100" dirty="0">
                          <a:effectLst/>
                        </a:rPr>
                        <a:t>45.5%</a:t>
                      </a:r>
                      <a:endParaRPr lang="es-ES"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800"/>
                        </a:spcAft>
                      </a:pPr>
                      <a:r>
                        <a:rPr lang="en-US" sz="1000" b="1" kern="100" dirty="0">
                          <a:effectLst/>
                        </a:rPr>
                        <a:t>15.9%</a:t>
                      </a:r>
                      <a:endParaRPr lang="es-ES"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800"/>
                        </a:spcAft>
                      </a:pPr>
                      <a:r>
                        <a:rPr lang="en-US" sz="1000" b="1" kern="100" dirty="0">
                          <a:effectLst/>
                        </a:rPr>
                        <a:t>&lt;0.04*</a:t>
                      </a:r>
                      <a:endParaRPr lang="es-ES"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16270273"/>
                  </a:ext>
                </a:extLst>
              </a:tr>
              <a:tr h="133618">
                <a:tc>
                  <a:txBody>
                    <a:bodyPr/>
                    <a:lstStyle/>
                    <a:p>
                      <a:pPr>
                        <a:lnSpc>
                          <a:spcPct val="115000"/>
                        </a:lnSpc>
                        <a:spcAft>
                          <a:spcPts val="800"/>
                        </a:spcAft>
                      </a:pPr>
                      <a:r>
                        <a:rPr lang="en-US" sz="1000" kern="100" dirty="0">
                          <a:solidFill>
                            <a:schemeClr val="tx1"/>
                          </a:solidFill>
                          <a:effectLst/>
                        </a:rPr>
                        <a:t>AOS (%)</a:t>
                      </a:r>
                      <a:endParaRPr lang="es-ES"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R w="12700" cap="flat" cmpd="sng" algn="ctr">
                      <a:noFill/>
                      <a:prstDash val="solid"/>
                      <a:round/>
                      <a:headEnd type="none" w="med" len="med"/>
                      <a:tailEnd type="none" w="med" len="med"/>
                    </a:lnR>
                    <a:solidFill>
                      <a:schemeClr val="accent4">
                        <a:lumMod val="60000"/>
                        <a:lumOff val="40000"/>
                      </a:schemeClr>
                    </a:solidFill>
                  </a:tcPr>
                </a:tc>
                <a:tc>
                  <a:txBody>
                    <a:bodyPr/>
                    <a:lstStyle/>
                    <a:p>
                      <a:pPr algn="ctr">
                        <a:lnSpc>
                          <a:spcPct val="115000"/>
                        </a:lnSpc>
                        <a:spcAft>
                          <a:spcPts val="800"/>
                        </a:spcAft>
                      </a:pPr>
                      <a:r>
                        <a:rPr lang="en-US" sz="1000" kern="100">
                          <a:effectLst/>
                        </a:rPr>
                        <a:t>0%</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dirty="0">
                          <a:effectLst/>
                        </a:rPr>
                        <a:t>8.4%</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a:effectLst/>
                        </a:rPr>
                        <a:t>NS</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b="1" kern="100" dirty="0">
                          <a:effectLst/>
                        </a:rPr>
                        <a:t>35.4%</a:t>
                      </a:r>
                      <a:endParaRPr lang="es-ES"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800"/>
                        </a:spcAft>
                      </a:pPr>
                      <a:r>
                        <a:rPr lang="en-US" sz="1000" b="1" kern="100" dirty="0">
                          <a:effectLst/>
                        </a:rPr>
                        <a:t>11.6%</a:t>
                      </a:r>
                      <a:endParaRPr lang="es-ES"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800"/>
                        </a:spcAft>
                      </a:pPr>
                      <a:r>
                        <a:rPr lang="en-US" sz="1000" b="1" kern="100" dirty="0">
                          <a:effectLst/>
                        </a:rPr>
                        <a:t>&lt;0.06*</a:t>
                      </a:r>
                      <a:endParaRPr lang="es-ES"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437818247"/>
                  </a:ext>
                </a:extLst>
              </a:tr>
              <a:tr h="133618">
                <a:tc>
                  <a:txBody>
                    <a:bodyPr/>
                    <a:lstStyle/>
                    <a:p>
                      <a:pPr>
                        <a:lnSpc>
                          <a:spcPct val="115000"/>
                        </a:lnSpc>
                        <a:spcAft>
                          <a:spcPts val="800"/>
                        </a:spcAft>
                      </a:pPr>
                      <a:r>
                        <a:rPr lang="en-US" sz="1000" kern="100" dirty="0" err="1">
                          <a:solidFill>
                            <a:schemeClr val="tx1"/>
                          </a:solidFill>
                          <a:effectLst/>
                        </a:rPr>
                        <a:t>Riniitis</a:t>
                      </a:r>
                      <a:r>
                        <a:rPr lang="en-US" sz="1000" kern="100" dirty="0">
                          <a:solidFill>
                            <a:schemeClr val="tx1"/>
                          </a:solidFill>
                          <a:effectLst/>
                        </a:rPr>
                        <a:t> (%)</a:t>
                      </a:r>
                      <a:endParaRPr lang="es-ES"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R w="12700" cap="flat" cmpd="sng" algn="ctr">
                      <a:noFill/>
                      <a:prstDash val="solid"/>
                      <a:round/>
                      <a:headEnd type="none" w="med" len="med"/>
                      <a:tailEnd type="none" w="med" len="med"/>
                    </a:lnR>
                    <a:solidFill>
                      <a:schemeClr val="accent4">
                        <a:lumMod val="60000"/>
                        <a:lumOff val="40000"/>
                      </a:schemeClr>
                    </a:solidFill>
                  </a:tcPr>
                </a:tc>
                <a:tc>
                  <a:txBody>
                    <a:bodyPr/>
                    <a:lstStyle/>
                    <a:p>
                      <a:pPr algn="ctr">
                        <a:lnSpc>
                          <a:spcPct val="115000"/>
                        </a:lnSpc>
                        <a:spcAft>
                          <a:spcPts val="800"/>
                        </a:spcAft>
                      </a:pPr>
                      <a:r>
                        <a:rPr lang="en-US" sz="1000" kern="100">
                          <a:effectLst/>
                        </a:rPr>
                        <a:t>60%</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a:effectLst/>
                        </a:rPr>
                        <a:t>60.3%</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dirty="0">
                          <a:effectLst/>
                        </a:rPr>
                        <a:t>NS</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a:effectLst/>
                        </a:rPr>
                        <a:t>36.4%</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dirty="0">
                          <a:effectLst/>
                        </a:rPr>
                        <a:t>69.6%</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dirty="0">
                          <a:effectLst/>
                        </a:rPr>
                        <a:t>NS*</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83726261"/>
                  </a:ext>
                </a:extLst>
              </a:tr>
              <a:tr h="133618">
                <a:tc>
                  <a:txBody>
                    <a:bodyPr/>
                    <a:lstStyle/>
                    <a:p>
                      <a:pPr>
                        <a:lnSpc>
                          <a:spcPct val="115000"/>
                        </a:lnSpc>
                        <a:spcAft>
                          <a:spcPts val="800"/>
                        </a:spcAft>
                      </a:pPr>
                      <a:r>
                        <a:rPr lang="en-US" sz="1000" kern="100" dirty="0" err="1">
                          <a:solidFill>
                            <a:schemeClr val="tx1"/>
                          </a:solidFill>
                          <a:effectLst/>
                        </a:rPr>
                        <a:t>Poliposis</a:t>
                      </a:r>
                      <a:r>
                        <a:rPr lang="en-US" sz="1000" kern="100" dirty="0">
                          <a:solidFill>
                            <a:schemeClr val="tx1"/>
                          </a:solidFill>
                          <a:effectLst/>
                        </a:rPr>
                        <a:t> (%)</a:t>
                      </a:r>
                      <a:endParaRPr lang="es-ES"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R w="12700" cap="flat" cmpd="sng" algn="ctr">
                      <a:noFill/>
                      <a:prstDash val="solid"/>
                      <a:round/>
                      <a:headEnd type="none" w="med" len="med"/>
                      <a:tailEnd type="none" w="med" len="med"/>
                    </a:lnR>
                    <a:solidFill>
                      <a:schemeClr val="accent4">
                        <a:lumMod val="60000"/>
                        <a:lumOff val="40000"/>
                      </a:schemeClr>
                    </a:solidFill>
                  </a:tcPr>
                </a:tc>
                <a:tc>
                  <a:txBody>
                    <a:bodyPr/>
                    <a:lstStyle/>
                    <a:p>
                      <a:pPr algn="ctr">
                        <a:lnSpc>
                          <a:spcPct val="115000"/>
                        </a:lnSpc>
                        <a:spcAft>
                          <a:spcPts val="800"/>
                        </a:spcAft>
                      </a:pPr>
                      <a:r>
                        <a:rPr lang="en-US" sz="1000" kern="100">
                          <a:effectLst/>
                        </a:rPr>
                        <a:t>50%</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dirty="0">
                          <a:effectLst/>
                        </a:rPr>
                        <a:t>32.0%</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dirty="0">
                          <a:effectLst/>
                        </a:rPr>
                        <a:t>NS</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a:effectLst/>
                        </a:rPr>
                        <a:t>36.4%</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a:effectLst/>
                        </a:rPr>
                        <a:t>20.6%</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dirty="0">
                          <a:effectLst/>
                        </a:rPr>
                        <a:t>NS*</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48138561"/>
                  </a:ext>
                </a:extLst>
              </a:tr>
              <a:tr h="133618">
                <a:tc>
                  <a:txBody>
                    <a:bodyPr/>
                    <a:lstStyle/>
                    <a:p>
                      <a:pPr>
                        <a:lnSpc>
                          <a:spcPct val="115000"/>
                        </a:lnSpc>
                        <a:spcAft>
                          <a:spcPts val="800"/>
                        </a:spcAft>
                      </a:pPr>
                      <a:r>
                        <a:rPr lang="en-US" sz="1000" kern="100" dirty="0">
                          <a:solidFill>
                            <a:schemeClr val="tx1"/>
                          </a:solidFill>
                          <a:effectLst/>
                        </a:rPr>
                        <a:t>EREA (%)</a:t>
                      </a:r>
                      <a:endParaRPr lang="es-ES"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R w="12700" cap="flat" cmpd="sng" algn="ctr">
                      <a:noFill/>
                      <a:prstDash val="solid"/>
                      <a:round/>
                      <a:headEnd type="none" w="med" len="med"/>
                      <a:tailEnd type="none" w="med" len="med"/>
                    </a:lnR>
                    <a:solidFill>
                      <a:schemeClr val="accent4">
                        <a:lumMod val="60000"/>
                        <a:lumOff val="40000"/>
                      </a:schemeClr>
                    </a:solidFill>
                  </a:tcPr>
                </a:tc>
                <a:tc>
                  <a:txBody>
                    <a:bodyPr/>
                    <a:lstStyle/>
                    <a:p>
                      <a:pPr algn="ctr">
                        <a:lnSpc>
                          <a:spcPct val="115000"/>
                        </a:lnSpc>
                        <a:spcAft>
                          <a:spcPts val="800"/>
                        </a:spcAft>
                      </a:pPr>
                      <a:r>
                        <a:rPr lang="en-US" sz="1000" kern="100">
                          <a:effectLst/>
                        </a:rPr>
                        <a:t>20%</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a:effectLst/>
                        </a:rPr>
                        <a:t>10.7%</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a:effectLst/>
                        </a:rPr>
                        <a:t>NS</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dirty="0">
                          <a:effectLst/>
                        </a:rPr>
                        <a:t>9.1%</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a:effectLst/>
                        </a:rPr>
                        <a:t>7.2%</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dirty="0">
                          <a:effectLst/>
                        </a:rPr>
                        <a:t>NS*</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94151711"/>
                  </a:ext>
                </a:extLst>
              </a:tr>
              <a:tr h="274160">
                <a:tc>
                  <a:txBody>
                    <a:bodyPr/>
                    <a:lstStyle/>
                    <a:p>
                      <a:pPr>
                        <a:lnSpc>
                          <a:spcPct val="115000"/>
                        </a:lnSpc>
                        <a:spcAft>
                          <a:spcPts val="800"/>
                        </a:spcAft>
                      </a:pPr>
                      <a:r>
                        <a:rPr lang="en-US" sz="1000" kern="100" dirty="0" err="1">
                          <a:solidFill>
                            <a:schemeClr val="tx1"/>
                          </a:solidFill>
                          <a:effectLst/>
                        </a:rPr>
                        <a:t>Inmunodeficiencia</a:t>
                      </a:r>
                      <a:r>
                        <a:rPr lang="en-US" sz="1000" kern="100" dirty="0">
                          <a:solidFill>
                            <a:schemeClr val="tx1"/>
                          </a:solidFill>
                          <a:effectLst/>
                        </a:rPr>
                        <a:t> (%)</a:t>
                      </a:r>
                      <a:endParaRPr lang="es-ES"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R w="12700" cap="flat" cmpd="sng" algn="ctr">
                      <a:noFill/>
                      <a:prstDash val="solid"/>
                      <a:round/>
                      <a:headEnd type="none" w="med" len="med"/>
                      <a:tailEnd type="none" w="med" len="med"/>
                    </a:lnR>
                    <a:solidFill>
                      <a:schemeClr val="accent4">
                        <a:lumMod val="60000"/>
                        <a:lumOff val="40000"/>
                      </a:schemeClr>
                    </a:solidFill>
                  </a:tcPr>
                </a:tc>
                <a:tc>
                  <a:txBody>
                    <a:bodyPr/>
                    <a:lstStyle/>
                    <a:p>
                      <a:pPr algn="ctr">
                        <a:lnSpc>
                          <a:spcPct val="115000"/>
                        </a:lnSpc>
                        <a:spcAft>
                          <a:spcPts val="800"/>
                        </a:spcAft>
                      </a:pPr>
                      <a:r>
                        <a:rPr lang="en-US" sz="1000" kern="100">
                          <a:effectLst/>
                        </a:rPr>
                        <a:t>30%</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a:effectLst/>
                        </a:rPr>
                        <a:t>9.9%</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dirty="0">
                          <a:effectLst/>
                        </a:rPr>
                        <a:t>NS</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dirty="0">
                          <a:effectLst/>
                        </a:rPr>
                        <a:t>30%</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a:effectLst/>
                        </a:rPr>
                        <a:t>8.9%</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dirty="0">
                          <a:effectLst/>
                        </a:rPr>
                        <a:t>NS*</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2975353"/>
                  </a:ext>
                </a:extLst>
              </a:tr>
              <a:tr h="161929">
                <a:tc>
                  <a:txBody>
                    <a:bodyPr/>
                    <a:lstStyle/>
                    <a:p>
                      <a:pPr>
                        <a:lnSpc>
                          <a:spcPct val="115000"/>
                        </a:lnSpc>
                        <a:spcAft>
                          <a:spcPts val="800"/>
                        </a:spcAft>
                      </a:pPr>
                      <a:r>
                        <a:rPr lang="en-US" sz="1000" kern="100" dirty="0" err="1">
                          <a:solidFill>
                            <a:schemeClr val="tx1"/>
                          </a:solidFill>
                          <a:effectLst/>
                        </a:rPr>
                        <a:t>Bronquiectasias</a:t>
                      </a:r>
                      <a:r>
                        <a:rPr lang="en-US" sz="1000" kern="100" dirty="0">
                          <a:solidFill>
                            <a:schemeClr val="tx1"/>
                          </a:solidFill>
                          <a:effectLst/>
                        </a:rPr>
                        <a:t>(%)</a:t>
                      </a:r>
                      <a:endParaRPr lang="es-ES"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R w="12700" cap="flat" cmpd="sng" algn="ctr">
                      <a:noFill/>
                      <a:prstDash val="solid"/>
                      <a:round/>
                      <a:headEnd type="none" w="med" len="med"/>
                      <a:tailEnd type="none" w="med" len="med"/>
                    </a:lnR>
                    <a:solidFill>
                      <a:schemeClr val="accent4">
                        <a:lumMod val="60000"/>
                        <a:lumOff val="40000"/>
                      </a:schemeClr>
                    </a:solidFill>
                  </a:tcPr>
                </a:tc>
                <a:tc>
                  <a:txBody>
                    <a:bodyPr/>
                    <a:lstStyle/>
                    <a:p>
                      <a:pPr algn="ctr">
                        <a:lnSpc>
                          <a:spcPct val="115000"/>
                        </a:lnSpc>
                        <a:spcAft>
                          <a:spcPts val="800"/>
                        </a:spcAft>
                      </a:pPr>
                      <a:r>
                        <a:rPr lang="en-US" sz="1000" kern="100">
                          <a:effectLst/>
                        </a:rPr>
                        <a:t>20%</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a:effectLst/>
                        </a:rPr>
                        <a:t>19.1%</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a:effectLst/>
                        </a:rPr>
                        <a:t>NS</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dirty="0">
                          <a:effectLst/>
                        </a:rPr>
                        <a:t>30%</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a:effectLst/>
                        </a:rPr>
                        <a:t>10.3%</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dirty="0">
                          <a:effectLst/>
                        </a:rPr>
                        <a:t>NS*</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61746621"/>
                  </a:ext>
                </a:extLst>
              </a:tr>
              <a:tr h="133618">
                <a:tc>
                  <a:txBody>
                    <a:bodyPr/>
                    <a:lstStyle/>
                    <a:p>
                      <a:pPr>
                        <a:lnSpc>
                          <a:spcPct val="115000"/>
                        </a:lnSpc>
                        <a:spcAft>
                          <a:spcPts val="800"/>
                        </a:spcAft>
                      </a:pPr>
                      <a:r>
                        <a:rPr lang="en-US" sz="1000" kern="100" dirty="0" err="1">
                          <a:solidFill>
                            <a:schemeClr val="tx1"/>
                          </a:solidFill>
                          <a:effectLst/>
                        </a:rPr>
                        <a:t>Atopia</a:t>
                      </a:r>
                      <a:r>
                        <a:rPr lang="en-US" sz="1000" kern="100" dirty="0">
                          <a:solidFill>
                            <a:schemeClr val="tx1"/>
                          </a:solidFill>
                          <a:effectLst/>
                        </a:rPr>
                        <a:t> (%)</a:t>
                      </a:r>
                      <a:endParaRPr lang="es-ES"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R w="12700" cap="flat" cmpd="sng" algn="ctr">
                      <a:noFill/>
                      <a:prstDash val="solid"/>
                      <a:round/>
                      <a:headEnd type="none" w="med" len="med"/>
                      <a:tailEnd type="none" w="med" len="med"/>
                    </a:lnR>
                    <a:solidFill>
                      <a:schemeClr val="accent4">
                        <a:lumMod val="60000"/>
                        <a:lumOff val="40000"/>
                      </a:schemeClr>
                    </a:solidFill>
                  </a:tcPr>
                </a:tc>
                <a:tc>
                  <a:txBody>
                    <a:bodyPr/>
                    <a:lstStyle/>
                    <a:p>
                      <a:pPr algn="ctr">
                        <a:lnSpc>
                          <a:spcPct val="115000"/>
                        </a:lnSpc>
                        <a:spcAft>
                          <a:spcPts val="800"/>
                        </a:spcAft>
                      </a:pPr>
                      <a:r>
                        <a:rPr lang="en-US" sz="1000" kern="100">
                          <a:effectLst/>
                        </a:rPr>
                        <a:t>50%</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a:effectLst/>
                        </a:rPr>
                        <a:t>50.4%</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a:effectLst/>
                        </a:rPr>
                        <a:t>NS</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dirty="0">
                          <a:effectLst/>
                        </a:rPr>
                        <a:t>69.6%</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a:effectLst/>
                        </a:rPr>
                        <a:t>72.2%</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dirty="0">
                          <a:effectLst/>
                        </a:rPr>
                        <a:t>NS*</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41022198"/>
                  </a:ext>
                </a:extLst>
              </a:tr>
              <a:tr h="274160">
                <a:tc>
                  <a:txBody>
                    <a:bodyPr/>
                    <a:lstStyle/>
                    <a:p>
                      <a:pPr>
                        <a:lnSpc>
                          <a:spcPct val="115000"/>
                        </a:lnSpc>
                        <a:spcAft>
                          <a:spcPts val="800"/>
                        </a:spcAft>
                      </a:pPr>
                      <a:r>
                        <a:rPr lang="en-US" sz="1000" kern="100" dirty="0" err="1">
                          <a:solidFill>
                            <a:schemeClr val="tx1"/>
                          </a:solidFill>
                          <a:effectLst/>
                        </a:rPr>
                        <a:t>Depresión-ansiedad</a:t>
                      </a:r>
                      <a:r>
                        <a:rPr lang="en-US" sz="1000" kern="100" dirty="0">
                          <a:solidFill>
                            <a:schemeClr val="tx1"/>
                          </a:solidFill>
                          <a:effectLst/>
                        </a:rPr>
                        <a:t> (%)</a:t>
                      </a:r>
                      <a:endParaRPr lang="es-ES"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R w="12700" cap="flat" cmpd="sng" algn="ctr">
                      <a:noFill/>
                      <a:prstDash val="solid"/>
                      <a:round/>
                      <a:headEnd type="none" w="med" len="med"/>
                      <a:tailEnd type="none" w="med" len="med"/>
                    </a:lnR>
                    <a:solidFill>
                      <a:schemeClr val="accent4">
                        <a:lumMod val="60000"/>
                        <a:lumOff val="40000"/>
                      </a:schemeClr>
                    </a:solidFill>
                  </a:tcPr>
                </a:tc>
                <a:tc>
                  <a:txBody>
                    <a:bodyPr/>
                    <a:lstStyle/>
                    <a:p>
                      <a:pPr algn="ctr">
                        <a:lnSpc>
                          <a:spcPct val="115000"/>
                        </a:lnSpc>
                        <a:spcAft>
                          <a:spcPts val="800"/>
                        </a:spcAft>
                      </a:pPr>
                      <a:r>
                        <a:rPr lang="en-US" sz="1000" kern="100">
                          <a:effectLst/>
                        </a:rPr>
                        <a:t>10%</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a:effectLst/>
                        </a:rPr>
                        <a:t>15.3%</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a:effectLst/>
                        </a:rPr>
                        <a:t>NS</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dirty="0">
                          <a:effectLst/>
                        </a:rPr>
                        <a:t>18.8%</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dirty="0">
                          <a:effectLst/>
                        </a:rPr>
                        <a:t>18.8%</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dirty="0">
                          <a:effectLst/>
                        </a:rPr>
                        <a:t>NS*</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80759210"/>
                  </a:ext>
                </a:extLst>
              </a:tr>
              <a:tr h="133618">
                <a:tc>
                  <a:txBody>
                    <a:bodyPr/>
                    <a:lstStyle/>
                    <a:p>
                      <a:pPr>
                        <a:lnSpc>
                          <a:spcPct val="115000"/>
                        </a:lnSpc>
                        <a:spcAft>
                          <a:spcPts val="800"/>
                        </a:spcAft>
                      </a:pPr>
                      <a:r>
                        <a:rPr lang="en-US" sz="1000" kern="100" dirty="0" err="1">
                          <a:solidFill>
                            <a:schemeClr val="tx1"/>
                          </a:solidFill>
                          <a:effectLst/>
                        </a:rPr>
                        <a:t>Obesidad</a:t>
                      </a:r>
                      <a:r>
                        <a:rPr lang="en-US" sz="1000" kern="100" dirty="0">
                          <a:solidFill>
                            <a:schemeClr val="tx1"/>
                          </a:solidFill>
                          <a:effectLst/>
                        </a:rPr>
                        <a:t> (%)</a:t>
                      </a:r>
                      <a:endParaRPr lang="es-ES"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R w="12700" cap="flat" cmpd="sng" algn="ctr">
                      <a:noFill/>
                      <a:prstDash val="solid"/>
                      <a:round/>
                      <a:headEnd type="none" w="med" len="med"/>
                      <a:tailEnd type="none" w="med" len="med"/>
                    </a:lnR>
                    <a:solidFill>
                      <a:schemeClr val="accent4">
                        <a:lumMod val="60000"/>
                        <a:lumOff val="40000"/>
                      </a:schemeClr>
                    </a:solidFill>
                  </a:tcPr>
                </a:tc>
                <a:tc>
                  <a:txBody>
                    <a:bodyPr/>
                    <a:lstStyle/>
                    <a:p>
                      <a:pPr algn="ctr">
                        <a:lnSpc>
                          <a:spcPct val="115000"/>
                        </a:lnSpc>
                        <a:spcAft>
                          <a:spcPts val="800"/>
                        </a:spcAft>
                      </a:pPr>
                      <a:r>
                        <a:rPr lang="en-US" sz="1000" kern="100">
                          <a:effectLst/>
                        </a:rPr>
                        <a:t>20%</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a:effectLst/>
                        </a:rPr>
                        <a:t>36.8%</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a:effectLst/>
                        </a:rPr>
                        <a:t>NS</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a:effectLst/>
                        </a:rPr>
                        <a:t>72.2%</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a:effectLst/>
                        </a:rPr>
                        <a:t>44.9%</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dirty="0">
                          <a:effectLst/>
                        </a:rPr>
                        <a:t>NS*</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74908221"/>
                  </a:ext>
                </a:extLst>
              </a:tr>
              <a:tr h="133618">
                <a:tc>
                  <a:txBody>
                    <a:bodyPr/>
                    <a:lstStyle/>
                    <a:p>
                      <a:pPr>
                        <a:lnSpc>
                          <a:spcPct val="115000"/>
                        </a:lnSpc>
                        <a:spcAft>
                          <a:spcPts val="800"/>
                        </a:spcAft>
                      </a:pPr>
                      <a:r>
                        <a:rPr lang="en-US" sz="1000" kern="100" dirty="0">
                          <a:solidFill>
                            <a:schemeClr val="tx1"/>
                          </a:solidFill>
                          <a:effectLst/>
                        </a:rPr>
                        <a:t>Naïve (%)</a:t>
                      </a:r>
                      <a:endParaRPr lang="es-ES"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R w="12700" cap="flat" cmpd="sng" algn="ctr">
                      <a:noFill/>
                      <a:prstDash val="solid"/>
                      <a:round/>
                      <a:headEnd type="none" w="med" len="med"/>
                      <a:tailEnd type="none" w="med" len="med"/>
                    </a:lnR>
                    <a:solidFill>
                      <a:schemeClr val="accent4">
                        <a:lumMod val="60000"/>
                        <a:lumOff val="40000"/>
                      </a:schemeClr>
                    </a:solidFill>
                  </a:tcPr>
                </a:tc>
                <a:tc>
                  <a:txBody>
                    <a:bodyPr/>
                    <a:lstStyle/>
                    <a:p>
                      <a:pPr algn="ctr">
                        <a:lnSpc>
                          <a:spcPct val="115000"/>
                        </a:lnSpc>
                        <a:spcAft>
                          <a:spcPts val="800"/>
                        </a:spcAft>
                      </a:pPr>
                      <a:r>
                        <a:rPr lang="en-US" sz="1000" kern="100">
                          <a:effectLst/>
                        </a:rPr>
                        <a:t>70%</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a:effectLst/>
                        </a:rPr>
                        <a:t>80.2%</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a:effectLst/>
                        </a:rPr>
                        <a:t>NS</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a:effectLst/>
                        </a:rPr>
                        <a:t>27.3%</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dirty="0">
                          <a:effectLst/>
                        </a:rPr>
                        <a:t>44.9%</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dirty="0">
                          <a:effectLst/>
                        </a:rPr>
                        <a:t>NS*</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92802889"/>
                  </a:ext>
                </a:extLst>
              </a:tr>
              <a:tr h="188716">
                <a:tc>
                  <a:txBody>
                    <a:bodyPr/>
                    <a:lstStyle/>
                    <a:p>
                      <a:pPr>
                        <a:lnSpc>
                          <a:spcPct val="115000"/>
                        </a:lnSpc>
                        <a:spcAft>
                          <a:spcPts val="800"/>
                        </a:spcAft>
                      </a:pPr>
                      <a:r>
                        <a:rPr lang="en-US" sz="1000" kern="100" dirty="0">
                          <a:solidFill>
                            <a:schemeClr val="tx1"/>
                          </a:solidFill>
                          <a:effectLst/>
                        </a:rPr>
                        <a:t>ACT basal</a:t>
                      </a:r>
                      <a:endParaRPr lang="es-ES"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R w="12700" cap="flat" cmpd="sng" algn="ctr">
                      <a:noFill/>
                      <a:prstDash val="solid"/>
                      <a:round/>
                      <a:headEnd type="none" w="med" len="med"/>
                      <a:tailEnd type="none" w="med" len="med"/>
                    </a:lnR>
                    <a:solidFill>
                      <a:schemeClr val="accent4">
                        <a:lumMod val="60000"/>
                        <a:lumOff val="40000"/>
                      </a:schemeClr>
                    </a:solidFill>
                  </a:tcPr>
                </a:tc>
                <a:tc>
                  <a:txBody>
                    <a:bodyPr/>
                    <a:lstStyle/>
                    <a:p>
                      <a:pPr algn="ctr">
                        <a:lnSpc>
                          <a:spcPct val="115000"/>
                        </a:lnSpc>
                        <a:spcAft>
                          <a:spcPts val="800"/>
                        </a:spcAft>
                      </a:pPr>
                      <a:r>
                        <a:rPr lang="en-US" sz="1000" kern="100">
                          <a:effectLst/>
                        </a:rPr>
                        <a:t>9.4</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a:effectLst/>
                        </a:rPr>
                        <a:t>11.6</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a:effectLst/>
                        </a:rPr>
                        <a:t>NS</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b="1" kern="100" dirty="0">
                          <a:effectLst/>
                        </a:rPr>
                        <a:t>8.7</a:t>
                      </a:r>
                      <a:endParaRPr lang="es-ES"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b="1" kern="100" dirty="0">
                          <a:effectLst/>
                        </a:rPr>
                        <a:t>11.5</a:t>
                      </a:r>
                      <a:endParaRPr lang="es-ES"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b="1" kern="100" dirty="0">
                          <a:effectLst/>
                        </a:rPr>
                        <a:t>&lt;0.02**</a:t>
                      </a:r>
                      <a:endParaRPr lang="es-ES"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88879496"/>
                  </a:ext>
                </a:extLst>
              </a:tr>
              <a:tr h="274160">
                <a:tc>
                  <a:txBody>
                    <a:bodyPr/>
                    <a:lstStyle/>
                    <a:p>
                      <a:pPr>
                        <a:lnSpc>
                          <a:spcPct val="115000"/>
                        </a:lnSpc>
                        <a:spcAft>
                          <a:spcPts val="800"/>
                        </a:spcAft>
                      </a:pPr>
                      <a:r>
                        <a:rPr lang="en-US" sz="1000" kern="100" dirty="0" err="1">
                          <a:solidFill>
                            <a:schemeClr val="tx1"/>
                          </a:solidFill>
                          <a:effectLst/>
                        </a:rPr>
                        <a:t>Eosinofilia</a:t>
                      </a:r>
                      <a:r>
                        <a:rPr lang="en-US" sz="1000" kern="100" dirty="0">
                          <a:solidFill>
                            <a:schemeClr val="tx1"/>
                          </a:solidFill>
                          <a:effectLst/>
                        </a:rPr>
                        <a:t> (media)</a:t>
                      </a:r>
                      <a:endParaRPr lang="es-ES"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R w="12700" cap="flat" cmpd="sng" algn="ctr">
                      <a:noFill/>
                      <a:prstDash val="solid"/>
                      <a:round/>
                      <a:headEnd type="none" w="med" len="med"/>
                      <a:tailEnd type="none" w="med" len="med"/>
                    </a:lnR>
                    <a:solidFill>
                      <a:schemeClr val="accent4">
                        <a:lumMod val="60000"/>
                        <a:lumOff val="40000"/>
                      </a:schemeClr>
                    </a:solidFill>
                  </a:tcPr>
                </a:tc>
                <a:tc>
                  <a:txBody>
                    <a:bodyPr/>
                    <a:lstStyle/>
                    <a:p>
                      <a:pPr algn="ctr">
                        <a:lnSpc>
                          <a:spcPct val="115000"/>
                        </a:lnSpc>
                        <a:spcAft>
                          <a:spcPts val="800"/>
                        </a:spcAft>
                      </a:pPr>
                      <a:r>
                        <a:rPr lang="en-US" sz="1000" kern="100">
                          <a:effectLst/>
                        </a:rPr>
                        <a:t>817</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a:effectLst/>
                        </a:rPr>
                        <a:t>735.6</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a:effectLst/>
                        </a:rPr>
                        <a:t>NS</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a:effectLst/>
                        </a:rPr>
                        <a:t>403.6</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dirty="0">
                          <a:effectLst/>
                        </a:rPr>
                        <a:t>389.2</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dirty="0">
                          <a:effectLst/>
                        </a:rPr>
                        <a:t>NS**</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53465046"/>
                  </a:ext>
                </a:extLst>
              </a:tr>
              <a:tr h="133618">
                <a:tc>
                  <a:txBody>
                    <a:bodyPr/>
                    <a:lstStyle/>
                    <a:p>
                      <a:pPr>
                        <a:lnSpc>
                          <a:spcPct val="115000"/>
                        </a:lnSpc>
                        <a:spcAft>
                          <a:spcPts val="800"/>
                        </a:spcAft>
                      </a:pPr>
                      <a:r>
                        <a:rPr lang="en-US" sz="1000" kern="100" dirty="0" err="1">
                          <a:solidFill>
                            <a:schemeClr val="tx1"/>
                          </a:solidFill>
                          <a:effectLst/>
                        </a:rPr>
                        <a:t>IgE</a:t>
                      </a:r>
                      <a:r>
                        <a:rPr lang="en-US" sz="1000" kern="100" dirty="0">
                          <a:solidFill>
                            <a:schemeClr val="tx1"/>
                          </a:solidFill>
                          <a:effectLst/>
                        </a:rPr>
                        <a:t> (media)</a:t>
                      </a:r>
                      <a:endParaRPr lang="es-ES"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R w="12700" cap="flat" cmpd="sng" algn="ctr">
                      <a:noFill/>
                      <a:prstDash val="solid"/>
                      <a:round/>
                      <a:headEnd type="none" w="med" len="med"/>
                      <a:tailEnd type="none" w="med" len="med"/>
                    </a:lnR>
                    <a:solidFill>
                      <a:schemeClr val="accent4">
                        <a:lumMod val="60000"/>
                        <a:lumOff val="40000"/>
                      </a:schemeClr>
                    </a:solidFill>
                  </a:tcPr>
                </a:tc>
                <a:tc>
                  <a:txBody>
                    <a:bodyPr/>
                    <a:lstStyle/>
                    <a:p>
                      <a:pPr algn="ctr">
                        <a:lnSpc>
                          <a:spcPct val="115000"/>
                        </a:lnSpc>
                        <a:spcAft>
                          <a:spcPts val="800"/>
                        </a:spcAft>
                      </a:pPr>
                      <a:r>
                        <a:rPr lang="en-US" sz="1000" kern="100">
                          <a:effectLst/>
                        </a:rPr>
                        <a:t>215.9</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a:effectLst/>
                        </a:rPr>
                        <a:t>352.4</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a:effectLst/>
                        </a:rPr>
                        <a:t>NS</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a:effectLst/>
                        </a:rPr>
                        <a:t>318.8</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a:effectLst/>
                        </a:rPr>
                        <a:t>451.9</a:t>
                      </a:r>
                      <a:endParaRPr lang="es-ES" sz="1100"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US" sz="1000" kern="100" dirty="0">
                          <a:effectLst/>
                        </a:rPr>
                        <a:t>NS**</a:t>
                      </a:r>
                      <a:endParaRPr lang="es-ES"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09978829"/>
                  </a:ext>
                </a:extLst>
              </a:tr>
              <a:tr h="251551">
                <a:tc>
                  <a:txBody>
                    <a:bodyPr/>
                    <a:lstStyle/>
                    <a:p>
                      <a:pPr>
                        <a:lnSpc>
                          <a:spcPct val="115000"/>
                        </a:lnSpc>
                        <a:spcAft>
                          <a:spcPts val="800"/>
                        </a:spcAft>
                      </a:pPr>
                      <a:r>
                        <a:rPr lang="en-US" sz="1000" kern="100" dirty="0">
                          <a:solidFill>
                            <a:schemeClr val="tx1"/>
                          </a:solidFill>
                          <a:effectLst/>
                        </a:rPr>
                        <a:t>FEV1% (media)</a:t>
                      </a:r>
                      <a:endParaRPr lang="es-ES"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R w="12700" cap="flat" cmpd="sng" algn="ctr">
                      <a:noFill/>
                      <a:prstDash val="solid"/>
                      <a:round/>
                      <a:headEnd type="none" w="med" len="med"/>
                      <a:tailEnd type="none" w="med" len="med"/>
                    </a:lnR>
                    <a:solidFill>
                      <a:schemeClr val="accent4">
                        <a:lumMod val="60000"/>
                        <a:lumOff val="40000"/>
                      </a:schemeClr>
                    </a:solidFill>
                  </a:tcPr>
                </a:tc>
                <a:tc>
                  <a:txBody>
                    <a:bodyPr/>
                    <a:lstStyle/>
                    <a:p>
                      <a:pPr algn="ctr">
                        <a:lnSpc>
                          <a:spcPct val="115000"/>
                        </a:lnSpc>
                        <a:spcAft>
                          <a:spcPts val="800"/>
                        </a:spcAft>
                      </a:pPr>
                      <a:r>
                        <a:rPr lang="en-US" sz="1000" b="1" kern="100" dirty="0">
                          <a:effectLst/>
                        </a:rPr>
                        <a:t>55.9</a:t>
                      </a:r>
                      <a:endParaRPr lang="es-ES"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800"/>
                        </a:spcAft>
                      </a:pPr>
                      <a:r>
                        <a:rPr lang="en-US" sz="1000" b="1" kern="100" dirty="0">
                          <a:effectLst/>
                        </a:rPr>
                        <a:t>70.6</a:t>
                      </a:r>
                      <a:endParaRPr lang="es-ES"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800"/>
                        </a:spcAft>
                      </a:pPr>
                      <a:r>
                        <a:rPr lang="en-US" sz="1000" b="1" kern="100" dirty="0">
                          <a:effectLst/>
                        </a:rPr>
                        <a:t>&lt;0.03</a:t>
                      </a:r>
                      <a:endParaRPr lang="es-ES"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800"/>
                        </a:spcAft>
                      </a:pPr>
                      <a:r>
                        <a:rPr lang="en-US" sz="1000" b="1" kern="100" dirty="0">
                          <a:effectLst/>
                        </a:rPr>
                        <a:t>51.3</a:t>
                      </a:r>
                      <a:endParaRPr lang="es-ES"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800"/>
                        </a:spcAft>
                      </a:pPr>
                      <a:r>
                        <a:rPr lang="en-US" sz="1000" b="1" kern="100">
                          <a:effectLst/>
                        </a:rPr>
                        <a:t>69.0</a:t>
                      </a:r>
                      <a:endParaRPr lang="es-ES" sz="1100" b="1"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800"/>
                        </a:spcAft>
                      </a:pPr>
                      <a:r>
                        <a:rPr lang="en-US" sz="900" b="1" kern="100" dirty="0">
                          <a:effectLst/>
                        </a:rPr>
                        <a:t>&lt;0.006**</a:t>
                      </a:r>
                      <a:endParaRPr lang="es-ES" sz="105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576296856"/>
                  </a:ext>
                </a:extLst>
              </a:tr>
              <a:tr h="274160">
                <a:tc>
                  <a:txBody>
                    <a:bodyPr/>
                    <a:lstStyle/>
                    <a:p>
                      <a:pPr>
                        <a:lnSpc>
                          <a:spcPct val="115000"/>
                        </a:lnSpc>
                        <a:spcAft>
                          <a:spcPts val="800"/>
                        </a:spcAft>
                      </a:pPr>
                      <a:r>
                        <a:rPr lang="en-US" sz="1000" kern="100" dirty="0">
                          <a:solidFill>
                            <a:schemeClr val="tx1"/>
                          </a:solidFill>
                          <a:effectLst/>
                        </a:rPr>
                        <a:t>Respuesta Buena y </a:t>
                      </a:r>
                      <a:r>
                        <a:rPr lang="en-US" sz="1000" kern="100" dirty="0" err="1">
                          <a:solidFill>
                            <a:schemeClr val="tx1"/>
                          </a:solidFill>
                          <a:effectLst/>
                        </a:rPr>
                        <a:t>completa</a:t>
                      </a:r>
                      <a:r>
                        <a:rPr lang="en-US" sz="1000" kern="100" dirty="0">
                          <a:solidFill>
                            <a:schemeClr val="tx1"/>
                          </a:solidFill>
                          <a:effectLst/>
                        </a:rPr>
                        <a:t> (%)</a:t>
                      </a:r>
                      <a:endParaRPr lang="es-ES"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R w="12700" cap="flat" cmpd="sng" algn="ctr">
                      <a:noFill/>
                      <a:prstDash val="solid"/>
                      <a:round/>
                      <a:headEnd type="none" w="med" len="med"/>
                      <a:tailEnd type="none" w="med" len="med"/>
                    </a:lnR>
                    <a:solidFill>
                      <a:schemeClr val="accent3">
                        <a:lumMod val="40000"/>
                        <a:lumOff val="60000"/>
                      </a:schemeClr>
                    </a:solidFill>
                  </a:tcPr>
                </a:tc>
                <a:tc>
                  <a:txBody>
                    <a:bodyPr/>
                    <a:lstStyle/>
                    <a:p>
                      <a:pPr algn="ctr">
                        <a:lnSpc>
                          <a:spcPct val="115000"/>
                        </a:lnSpc>
                        <a:spcAft>
                          <a:spcPts val="800"/>
                        </a:spcAft>
                      </a:pPr>
                      <a:r>
                        <a:rPr lang="en-US" sz="1000" b="1" kern="100">
                          <a:effectLst/>
                        </a:rPr>
                        <a:t>14.2%</a:t>
                      </a:r>
                      <a:endParaRPr lang="es-ES" sz="1100" b="1"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800"/>
                        </a:spcAft>
                      </a:pPr>
                      <a:r>
                        <a:rPr lang="en-US" sz="1000" b="1" kern="100" dirty="0">
                          <a:effectLst/>
                        </a:rPr>
                        <a:t>60%</a:t>
                      </a:r>
                      <a:endParaRPr lang="es-ES"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800"/>
                        </a:spcAft>
                      </a:pPr>
                      <a:r>
                        <a:rPr lang="en-US" sz="1000" b="1" kern="100" dirty="0">
                          <a:effectLst/>
                        </a:rPr>
                        <a:t>&lt;0.03</a:t>
                      </a:r>
                      <a:endParaRPr lang="es-ES"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800"/>
                        </a:spcAft>
                      </a:pPr>
                      <a:r>
                        <a:rPr lang="en-US" sz="1000" b="1" kern="100" dirty="0">
                          <a:effectLst/>
                        </a:rPr>
                        <a:t>25%</a:t>
                      </a:r>
                      <a:endParaRPr lang="es-ES"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800"/>
                        </a:spcAft>
                      </a:pPr>
                      <a:r>
                        <a:rPr lang="en-US" sz="1000" b="1" kern="100" dirty="0">
                          <a:effectLst/>
                        </a:rPr>
                        <a:t>55%</a:t>
                      </a:r>
                      <a:endParaRPr lang="es-ES"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800"/>
                        </a:spcAft>
                      </a:pPr>
                      <a:r>
                        <a:rPr lang="en-US" sz="1000" b="1" kern="100" dirty="0">
                          <a:effectLst/>
                        </a:rPr>
                        <a:t>NS*</a:t>
                      </a:r>
                      <a:endParaRPr lang="es-ES"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343782153"/>
                  </a:ext>
                </a:extLst>
              </a:tr>
              <a:tr h="274160">
                <a:tc>
                  <a:txBody>
                    <a:bodyPr/>
                    <a:lstStyle/>
                    <a:p>
                      <a:pPr>
                        <a:lnSpc>
                          <a:spcPct val="115000"/>
                        </a:lnSpc>
                        <a:spcAft>
                          <a:spcPts val="800"/>
                        </a:spcAft>
                      </a:pPr>
                      <a:r>
                        <a:rPr lang="en-US" sz="1000" kern="100" dirty="0" err="1">
                          <a:solidFill>
                            <a:schemeClr val="tx1"/>
                          </a:solidFill>
                          <a:effectLst/>
                        </a:rPr>
                        <a:t>Remisión</a:t>
                      </a:r>
                      <a:r>
                        <a:rPr lang="en-US" sz="1000" kern="100" dirty="0">
                          <a:solidFill>
                            <a:schemeClr val="tx1"/>
                          </a:solidFill>
                          <a:effectLst/>
                        </a:rPr>
                        <a:t> </a:t>
                      </a:r>
                      <a:r>
                        <a:rPr lang="en-US" sz="1000" kern="100" dirty="0" err="1">
                          <a:solidFill>
                            <a:schemeClr val="tx1"/>
                          </a:solidFill>
                          <a:effectLst/>
                        </a:rPr>
                        <a:t>clínica</a:t>
                      </a:r>
                      <a:r>
                        <a:rPr lang="en-US" sz="1000" kern="100" dirty="0">
                          <a:solidFill>
                            <a:schemeClr val="tx1"/>
                          </a:solidFill>
                          <a:effectLst/>
                        </a:rPr>
                        <a:t> (%)</a:t>
                      </a:r>
                      <a:endParaRPr lang="es-ES" sz="11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R w="12700" cap="flat" cmpd="sng" algn="ctr">
                      <a:noFill/>
                      <a:prstDash val="solid"/>
                      <a:round/>
                      <a:headEnd type="none" w="med" len="med"/>
                      <a:tailEnd type="none" w="med" len="med"/>
                    </a:lnR>
                    <a:solidFill>
                      <a:schemeClr val="accent3">
                        <a:lumMod val="40000"/>
                        <a:lumOff val="60000"/>
                      </a:schemeClr>
                    </a:solidFill>
                  </a:tcPr>
                </a:tc>
                <a:tc>
                  <a:txBody>
                    <a:bodyPr/>
                    <a:lstStyle/>
                    <a:p>
                      <a:pPr algn="ctr">
                        <a:lnSpc>
                          <a:spcPct val="115000"/>
                        </a:lnSpc>
                        <a:spcAft>
                          <a:spcPts val="800"/>
                        </a:spcAft>
                      </a:pPr>
                      <a:r>
                        <a:rPr lang="en-US" sz="1000" b="1" kern="100">
                          <a:effectLst/>
                        </a:rPr>
                        <a:t>0%</a:t>
                      </a:r>
                      <a:endParaRPr lang="es-ES" sz="1100" b="1"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12700"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800"/>
                        </a:spcAft>
                      </a:pPr>
                      <a:r>
                        <a:rPr lang="en-US" sz="1000" b="1" kern="100">
                          <a:effectLst/>
                        </a:rPr>
                        <a:t>20.9%</a:t>
                      </a:r>
                      <a:endParaRPr lang="es-ES" sz="1100" b="1"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800"/>
                        </a:spcAft>
                      </a:pPr>
                      <a:r>
                        <a:rPr lang="en-US" sz="1000" b="1" kern="100">
                          <a:effectLst/>
                        </a:rPr>
                        <a:t>NS</a:t>
                      </a:r>
                      <a:endParaRPr lang="es-ES" sz="1100" b="1"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800"/>
                        </a:spcAft>
                      </a:pPr>
                      <a:r>
                        <a:rPr lang="en-US" sz="1000" b="1" kern="100">
                          <a:effectLst/>
                        </a:rPr>
                        <a:t>0%</a:t>
                      </a:r>
                      <a:endParaRPr lang="es-ES" sz="1100" b="1" kern="10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800"/>
                        </a:spcAft>
                      </a:pPr>
                      <a:r>
                        <a:rPr lang="en-US" sz="1000" b="1" kern="100" dirty="0">
                          <a:effectLst/>
                        </a:rPr>
                        <a:t>25.6%</a:t>
                      </a:r>
                      <a:endParaRPr lang="es-ES"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800"/>
                        </a:spcAft>
                      </a:pPr>
                      <a:r>
                        <a:rPr lang="en-US" sz="1000" b="1" kern="100" dirty="0">
                          <a:effectLst/>
                        </a:rPr>
                        <a:t>NS*</a:t>
                      </a:r>
                      <a:endParaRPr lang="es-ES"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50518" marR="50518" marT="0" marB="0">
                    <a:lnL w="31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977574408"/>
                  </a:ext>
                </a:extLst>
              </a:tr>
            </a:tbl>
          </a:graphicData>
        </a:graphic>
      </p:graphicFrame>
      <p:sp>
        <p:nvSpPr>
          <p:cNvPr id="6" name="Título 1">
            <a:extLst>
              <a:ext uri="{FF2B5EF4-FFF2-40B4-BE49-F238E27FC236}">
                <a16:creationId xmlns:a16="http://schemas.microsoft.com/office/drawing/2014/main" id="{A9F89DE7-49EA-E85C-B3F6-E087B43FA176}"/>
              </a:ext>
            </a:extLst>
          </p:cNvPr>
          <p:cNvSpPr txBox="1">
            <a:spLocks/>
          </p:cNvSpPr>
          <p:nvPr/>
        </p:nvSpPr>
        <p:spPr>
          <a:xfrm>
            <a:off x="1943708" y="120252"/>
            <a:ext cx="5256584" cy="857250"/>
          </a:xfrm>
          <a:prstGeom prst="rect">
            <a:avLst/>
          </a:prstGeom>
          <a:solidFill>
            <a:schemeClr val="accent4">
              <a:lumMod val="20000"/>
              <a:lumOff val="80000"/>
            </a:schemeClr>
          </a:solidFill>
          <a:effectLst>
            <a:softEdge rad="63500"/>
          </a:effectLst>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b="1" dirty="0"/>
              <a:t>RESULTADOS</a:t>
            </a:r>
          </a:p>
        </p:txBody>
      </p:sp>
      <p:sp>
        <p:nvSpPr>
          <p:cNvPr id="10" name="CuadroTexto 9">
            <a:extLst>
              <a:ext uri="{FF2B5EF4-FFF2-40B4-BE49-F238E27FC236}">
                <a16:creationId xmlns:a16="http://schemas.microsoft.com/office/drawing/2014/main" id="{FE93C5D2-85B6-7A9B-1CD5-AC90E0A60ADB}"/>
              </a:ext>
            </a:extLst>
          </p:cNvPr>
          <p:cNvSpPr txBox="1"/>
          <p:nvPr/>
        </p:nvSpPr>
        <p:spPr>
          <a:xfrm rot="10800000" flipV="1">
            <a:off x="154410" y="3336311"/>
            <a:ext cx="1944216" cy="1559401"/>
          </a:xfrm>
          <a:prstGeom prst="rect">
            <a:avLst/>
          </a:prstGeom>
          <a:noFill/>
        </p:spPr>
        <p:txBody>
          <a:bodyPr wrap="square">
            <a:spAutoFit/>
          </a:bodyPr>
          <a:lstStyle/>
          <a:p>
            <a:pPr>
              <a:spcAft>
                <a:spcPts val="800"/>
              </a:spcAft>
            </a:pPr>
            <a:r>
              <a:rPr lang="en-US" sz="1200" b="1" kern="100" dirty="0" err="1">
                <a:effectLst/>
                <a:ea typeface="Aptos" panose="020B0004020202020204" pitchFamily="34" charset="0"/>
                <a:cs typeface="Times New Roman" panose="02020603050405020304" pitchFamily="18" charset="0"/>
              </a:rPr>
              <a:t>Tabla</a:t>
            </a:r>
            <a:r>
              <a:rPr lang="en-US" sz="1200" b="1" kern="100" dirty="0">
                <a:effectLst/>
                <a:ea typeface="Aptos" panose="020B0004020202020204" pitchFamily="34" charset="0"/>
                <a:cs typeface="Times New Roman" panose="02020603050405020304" pitchFamily="18" charset="0"/>
              </a:rPr>
              <a:t> 1.Análisis </a:t>
            </a:r>
            <a:r>
              <a:rPr lang="en-US" sz="1200" b="1" kern="100" dirty="0" err="1">
                <a:effectLst/>
                <a:ea typeface="Aptos" panose="020B0004020202020204" pitchFamily="34" charset="0"/>
                <a:cs typeface="Times New Roman" panose="02020603050405020304" pitchFamily="18" charset="0"/>
              </a:rPr>
              <a:t>comparativo</a:t>
            </a:r>
            <a:r>
              <a:rPr lang="en-US" sz="1200" b="1" kern="100" dirty="0">
                <a:effectLst/>
                <a:ea typeface="Aptos" panose="020B0004020202020204" pitchFamily="34" charset="0"/>
                <a:cs typeface="Times New Roman" panose="02020603050405020304" pitchFamily="18" charset="0"/>
              </a:rPr>
              <a:t> de </a:t>
            </a:r>
            <a:r>
              <a:rPr lang="en-US" sz="1200" b="1" kern="100" dirty="0" err="1">
                <a:effectLst/>
                <a:ea typeface="Aptos" panose="020B0004020202020204" pitchFamily="34" charset="0"/>
                <a:cs typeface="Times New Roman" panose="02020603050405020304" pitchFamily="18" charset="0"/>
              </a:rPr>
              <a:t>características</a:t>
            </a:r>
            <a:r>
              <a:rPr lang="en-US" sz="1200" b="1" kern="100" dirty="0">
                <a:effectLst/>
                <a:ea typeface="Aptos" panose="020B0004020202020204" pitchFamily="34" charset="0"/>
                <a:cs typeface="Times New Roman" panose="02020603050405020304" pitchFamily="18" charset="0"/>
              </a:rPr>
              <a:t> basales de </a:t>
            </a:r>
            <a:r>
              <a:rPr lang="en-US" sz="1200" b="1" kern="100" dirty="0" err="1">
                <a:effectLst/>
                <a:ea typeface="Aptos" panose="020B0004020202020204" pitchFamily="34" charset="0"/>
                <a:cs typeface="Times New Roman" panose="02020603050405020304" pitchFamily="18" charset="0"/>
              </a:rPr>
              <a:t>los</a:t>
            </a:r>
            <a:r>
              <a:rPr lang="en-US" sz="1200" b="1" kern="100" dirty="0">
                <a:effectLst/>
                <a:ea typeface="Aptos" panose="020B0004020202020204" pitchFamily="34" charset="0"/>
                <a:cs typeface="Times New Roman" panose="02020603050405020304" pitchFamily="18" charset="0"/>
              </a:rPr>
              <a:t> </a:t>
            </a:r>
            <a:r>
              <a:rPr lang="en-US" sz="1200" b="1" kern="100" dirty="0" err="1">
                <a:effectLst/>
                <a:ea typeface="Aptos" panose="020B0004020202020204" pitchFamily="34" charset="0"/>
                <a:cs typeface="Times New Roman" panose="02020603050405020304" pitchFamily="18" charset="0"/>
              </a:rPr>
              <a:t>pacientes</a:t>
            </a:r>
            <a:r>
              <a:rPr lang="en-US" sz="1200" b="1" kern="100" dirty="0">
                <a:effectLst/>
                <a:ea typeface="Aptos" panose="020B0004020202020204" pitchFamily="34" charset="0"/>
                <a:cs typeface="Times New Roman" panose="02020603050405020304" pitchFamily="18" charset="0"/>
              </a:rPr>
              <a:t> y </a:t>
            </a:r>
            <a:r>
              <a:rPr lang="en-US" sz="1200" b="1" kern="100" dirty="0" err="1">
                <a:effectLst/>
                <a:ea typeface="Aptos" panose="020B0004020202020204" pitchFamily="34" charset="0"/>
                <a:cs typeface="Times New Roman" panose="02020603050405020304" pitchFamily="18" charset="0"/>
              </a:rPr>
              <a:t>respuesta</a:t>
            </a:r>
            <a:r>
              <a:rPr lang="en-US" sz="1200" b="1" kern="100" dirty="0">
                <a:effectLst/>
                <a:ea typeface="Aptos" panose="020B0004020202020204" pitchFamily="34" charset="0"/>
                <a:cs typeface="Times New Roman" panose="02020603050405020304" pitchFamily="18" charset="0"/>
              </a:rPr>
              <a:t> a </a:t>
            </a:r>
            <a:r>
              <a:rPr lang="en-US" sz="1200" b="1" kern="100" dirty="0" err="1">
                <a:effectLst/>
                <a:ea typeface="Aptos" panose="020B0004020202020204" pitchFamily="34" charset="0"/>
                <a:cs typeface="Times New Roman" panose="02020603050405020304" pitchFamily="18" charset="0"/>
              </a:rPr>
              <a:t>tratamiento</a:t>
            </a:r>
            <a:r>
              <a:rPr lang="en-US" sz="1200" b="1" kern="100" dirty="0">
                <a:effectLst/>
                <a:ea typeface="Aptos" panose="020B0004020202020204" pitchFamily="34" charset="0"/>
                <a:cs typeface="Times New Roman" panose="02020603050405020304" pitchFamily="18" charset="0"/>
              </a:rPr>
              <a:t>. </a:t>
            </a:r>
          </a:p>
          <a:p>
            <a:pPr>
              <a:spcAft>
                <a:spcPts val="800"/>
              </a:spcAft>
            </a:pPr>
            <a:r>
              <a:rPr lang="en-US" sz="1100" kern="100" dirty="0">
                <a:ea typeface="Aptos" panose="020B0004020202020204" pitchFamily="34" charset="0"/>
                <a:cs typeface="Times New Roman" panose="02020603050405020304" pitchFamily="18" charset="0"/>
              </a:rPr>
              <a:t>* Chi-Cuadrado</a:t>
            </a:r>
          </a:p>
          <a:p>
            <a:pPr>
              <a:spcAft>
                <a:spcPts val="800"/>
              </a:spcAft>
            </a:pPr>
            <a:r>
              <a:rPr lang="en-US" sz="1100" kern="100" dirty="0">
                <a:effectLst/>
                <a:ea typeface="Aptos" panose="020B0004020202020204" pitchFamily="34" charset="0"/>
                <a:cs typeface="Times New Roman" panose="02020603050405020304" pitchFamily="18" charset="0"/>
              </a:rPr>
              <a:t>**T-student </a:t>
            </a:r>
            <a:endParaRPr lang="es-ES" sz="1100" kern="100" dirty="0">
              <a:effectLs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0912638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ACE0C6E-19BA-D7D2-8759-0794191855FF}"/>
              </a:ext>
            </a:extLst>
          </p:cNvPr>
          <p:cNvSpPr>
            <a:spLocks noGrp="1"/>
          </p:cNvSpPr>
          <p:nvPr>
            <p:ph idx="1"/>
          </p:nvPr>
        </p:nvSpPr>
        <p:spPr>
          <a:xfrm>
            <a:off x="468784" y="1707542"/>
            <a:ext cx="8229600" cy="939551"/>
          </a:xfrm>
          <a:prstGeom prst="chevron">
            <a:avLst/>
          </a:prstGeom>
          <a:solidFill>
            <a:schemeClr val="accent4">
              <a:lumMod val="20000"/>
              <a:lumOff val="80000"/>
            </a:schemeClr>
          </a:solidFill>
          <a:effectLst>
            <a:softEdge rad="127000"/>
          </a:effectLst>
        </p:spPr>
        <p:txBody>
          <a:bodyPr anchor="ctr">
            <a:noAutofit/>
          </a:bodyPr>
          <a:lstStyle/>
          <a:p>
            <a:r>
              <a:rPr lang="es-ES" sz="2000" dirty="0">
                <a:latin typeface="Calibri" panose="020F0502020204030204" pitchFamily="34" charset="0"/>
                <a:ea typeface="Calibri" panose="020F0502020204030204" pitchFamily="34" charset="0"/>
              </a:rPr>
              <a:t>Los pacientes tratados con </a:t>
            </a:r>
            <a:r>
              <a:rPr lang="es-ES" sz="2000" dirty="0" err="1">
                <a:latin typeface="Calibri" panose="020F0502020204030204" pitchFamily="34" charset="0"/>
                <a:ea typeface="Calibri" panose="020F0502020204030204" pitchFamily="34" charset="0"/>
              </a:rPr>
              <a:t>mepolizumab</a:t>
            </a:r>
            <a:r>
              <a:rPr lang="es-ES" sz="2000" dirty="0">
                <a:latin typeface="Calibri" panose="020F0502020204030204" pitchFamily="34" charset="0"/>
                <a:ea typeface="Calibri" panose="020F0502020204030204" pitchFamily="34" charset="0"/>
              </a:rPr>
              <a:t> y </a:t>
            </a:r>
            <a:r>
              <a:rPr lang="es-ES" sz="2000" dirty="0" err="1">
                <a:latin typeface="Calibri" panose="020F0502020204030204" pitchFamily="34" charset="0"/>
                <a:ea typeface="Calibri" panose="020F0502020204030204" pitchFamily="34" charset="0"/>
              </a:rPr>
              <a:t>dupilumab</a:t>
            </a:r>
            <a:r>
              <a:rPr lang="es-ES" sz="2000" dirty="0">
                <a:latin typeface="Calibri" panose="020F0502020204030204" pitchFamily="34" charset="0"/>
                <a:ea typeface="Calibri" panose="020F0502020204030204" pitchFamily="34" charset="0"/>
              </a:rPr>
              <a:t> con EA son mayoritariamente hombres, con peor control del asma, y peor respuesta a ambos tratamientos en relación con AGNC sin EPOC</a:t>
            </a:r>
          </a:p>
        </p:txBody>
      </p:sp>
      <p:sp>
        <p:nvSpPr>
          <p:cNvPr id="4" name="Título 1">
            <a:extLst>
              <a:ext uri="{FF2B5EF4-FFF2-40B4-BE49-F238E27FC236}">
                <a16:creationId xmlns:a16="http://schemas.microsoft.com/office/drawing/2014/main" id="{A707A7CC-5EF2-24FE-0305-9F7DD64565A5}"/>
              </a:ext>
            </a:extLst>
          </p:cNvPr>
          <p:cNvSpPr txBox="1">
            <a:spLocks/>
          </p:cNvSpPr>
          <p:nvPr/>
        </p:nvSpPr>
        <p:spPr>
          <a:xfrm>
            <a:off x="1943708" y="120252"/>
            <a:ext cx="5256584" cy="857250"/>
          </a:xfrm>
          <a:prstGeom prst="rect">
            <a:avLst/>
          </a:prstGeom>
          <a:solidFill>
            <a:schemeClr val="accent4">
              <a:lumMod val="20000"/>
              <a:lumOff val="80000"/>
            </a:schemeClr>
          </a:solidFill>
          <a:effectLst>
            <a:softEdge rad="63500"/>
          </a:effectLst>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b="1" dirty="0"/>
              <a:t>CONCLUSIONES</a:t>
            </a:r>
          </a:p>
        </p:txBody>
      </p:sp>
      <p:sp>
        <p:nvSpPr>
          <p:cNvPr id="5" name="Marcador de contenido 2">
            <a:extLst>
              <a:ext uri="{FF2B5EF4-FFF2-40B4-BE49-F238E27FC236}">
                <a16:creationId xmlns:a16="http://schemas.microsoft.com/office/drawing/2014/main" id="{B965195E-1669-319C-DE80-8337220CBD23}"/>
              </a:ext>
            </a:extLst>
          </p:cNvPr>
          <p:cNvSpPr txBox="1">
            <a:spLocks/>
          </p:cNvSpPr>
          <p:nvPr/>
        </p:nvSpPr>
        <p:spPr>
          <a:xfrm>
            <a:off x="468784" y="3086872"/>
            <a:ext cx="8229600" cy="939551"/>
          </a:xfrm>
          <a:prstGeom prst="chevron">
            <a:avLst/>
          </a:prstGeom>
          <a:solidFill>
            <a:schemeClr val="accent4">
              <a:lumMod val="40000"/>
              <a:lumOff val="60000"/>
            </a:schemeClr>
          </a:solidFill>
          <a:ln>
            <a:solidFill>
              <a:schemeClr val="accent4">
                <a:lumMod val="40000"/>
                <a:lumOff val="60000"/>
              </a:schemeClr>
            </a:solidFill>
          </a:ln>
          <a:effectLst>
            <a:softEdge rad="127000"/>
          </a:effectLst>
        </p:spPr>
        <p:txBody>
          <a:bodyPr vert="horz" lIns="91440" tIns="45720" rIns="91440" bIns="45720" rtlCol="0" anchor="ctr">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es-ES" sz="2000" dirty="0">
                <a:latin typeface="Calibri" panose="020F0502020204030204" pitchFamily="34" charset="0"/>
                <a:ea typeface="Calibri" panose="020F0502020204030204" pitchFamily="34" charset="0"/>
              </a:rPr>
              <a:t>Son necesarios más estudios para evaluar la efectividad en vida real de los monoclonales en los pacientes con asma y EPOC superpuestos. </a:t>
            </a:r>
          </a:p>
        </p:txBody>
      </p:sp>
      <p:sp>
        <p:nvSpPr>
          <p:cNvPr id="7" name="Lágrima 6">
            <a:extLst>
              <a:ext uri="{FF2B5EF4-FFF2-40B4-BE49-F238E27FC236}">
                <a16:creationId xmlns:a16="http://schemas.microsoft.com/office/drawing/2014/main" id="{65A2D7F1-DB13-95E4-E919-C6A71028ECFB}"/>
              </a:ext>
            </a:extLst>
          </p:cNvPr>
          <p:cNvSpPr/>
          <p:nvPr/>
        </p:nvSpPr>
        <p:spPr>
          <a:xfrm>
            <a:off x="323528" y="1904008"/>
            <a:ext cx="648072" cy="648072"/>
          </a:xfrm>
          <a:prstGeom prst="teardrop">
            <a:avLst/>
          </a:prstGeom>
          <a:solidFill>
            <a:schemeClr val="accent4">
              <a:lumMod val="60000"/>
              <a:lumOff val="40000"/>
            </a:schemeClr>
          </a:solidFill>
          <a:ln>
            <a:noFill/>
          </a:ln>
          <a:effectLst>
            <a:outerShdw blurRad="50800" dist="38100" dir="2700000" algn="tl" rotWithShape="0">
              <a:prstClr val="black">
                <a:alpha val="40000"/>
              </a:prstClr>
            </a:outerShdw>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dirty="0"/>
              <a:t>1</a:t>
            </a:r>
          </a:p>
        </p:txBody>
      </p:sp>
      <p:sp>
        <p:nvSpPr>
          <p:cNvPr id="8" name="Lágrima 7">
            <a:extLst>
              <a:ext uri="{FF2B5EF4-FFF2-40B4-BE49-F238E27FC236}">
                <a16:creationId xmlns:a16="http://schemas.microsoft.com/office/drawing/2014/main" id="{F83F0EB8-00D7-0271-C9D9-FCC451A658C6}"/>
              </a:ext>
            </a:extLst>
          </p:cNvPr>
          <p:cNvSpPr/>
          <p:nvPr/>
        </p:nvSpPr>
        <p:spPr>
          <a:xfrm>
            <a:off x="323528" y="3295277"/>
            <a:ext cx="648072" cy="648072"/>
          </a:xfrm>
          <a:prstGeom prst="teardrop">
            <a:avLst/>
          </a:prstGeom>
          <a:solidFill>
            <a:schemeClr val="accent4">
              <a:lumMod val="60000"/>
              <a:lumOff val="40000"/>
            </a:schemeClr>
          </a:solidFill>
          <a:ln>
            <a:solidFill>
              <a:schemeClr val="accent4">
                <a:lumMod val="40000"/>
                <a:lumOff val="60000"/>
              </a:schemeClr>
            </a:solidFill>
          </a:ln>
          <a:effectLst>
            <a:outerShdw blurRad="50800" dist="38100" algn="l" rotWithShape="0">
              <a:prstClr val="black">
                <a:alpha val="40000"/>
              </a:prstClr>
            </a:outerShdw>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dirty="0"/>
              <a:t>2</a:t>
            </a:r>
          </a:p>
        </p:txBody>
      </p:sp>
    </p:spTree>
    <p:extLst>
      <p:ext uri="{BB962C8B-B14F-4D97-AF65-F5344CB8AC3E}">
        <p14:creationId xmlns:p14="http://schemas.microsoft.com/office/powerpoint/2010/main" val="3494840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1000"/>
                                        <p:tgtEl>
                                          <p:spTgt spid="3">
                                            <p:bg/>
                                          </p:spTgt>
                                        </p:tgtEl>
                                      </p:cBhvr>
                                    </p:animEffect>
                                    <p:anim calcmode="lin" valueType="num">
                                      <p:cBhvr>
                                        <p:cTn id="13" dur="1000" fill="hold"/>
                                        <p:tgtEl>
                                          <p:spTgt spid="3">
                                            <p:bg/>
                                          </p:spTgt>
                                        </p:tgtEl>
                                        <p:attrNameLst>
                                          <p:attrName>ppt_x</p:attrName>
                                        </p:attrNameLst>
                                      </p:cBhvr>
                                      <p:tavLst>
                                        <p:tav tm="0">
                                          <p:val>
                                            <p:strVal val="#ppt_x"/>
                                          </p:val>
                                        </p:tav>
                                        <p:tav tm="100000">
                                          <p:val>
                                            <p:strVal val="#ppt_x"/>
                                          </p:val>
                                        </p:tav>
                                      </p:tavLst>
                                    </p:anim>
                                    <p:anim calcmode="lin" valueType="num">
                                      <p:cBhvr>
                                        <p:cTn id="14" dur="1000" fill="hold"/>
                                        <p:tgtEl>
                                          <p:spTgt spid="3">
                                            <p:bg/>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000"/>
                                        <p:tgtEl>
                                          <p:spTgt spid="3">
                                            <p:txEl>
                                              <p:pRg st="0" end="0"/>
                                            </p:txEl>
                                          </p:spTgt>
                                        </p:tgtEl>
                                      </p:cBhvr>
                                    </p:animEffect>
                                    <p:anim calcmode="lin" valueType="num">
                                      <p:cBhvr>
                                        <p:cTn id="1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1000"/>
                                        <p:tgtEl>
                                          <p:spTgt spid="5"/>
                                        </p:tgtEl>
                                      </p:cBhvr>
                                    </p:animEffect>
                                    <p:anim calcmode="lin" valueType="num">
                                      <p:cBhvr>
                                        <p:cTn id="30" dur="1000" fill="hold"/>
                                        <p:tgtEl>
                                          <p:spTgt spid="5"/>
                                        </p:tgtEl>
                                        <p:attrNameLst>
                                          <p:attrName>ppt_x</p:attrName>
                                        </p:attrNameLst>
                                      </p:cBhvr>
                                      <p:tavLst>
                                        <p:tav tm="0">
                                          <p:val>
                                            <p:strVal val="#ppt_x"/>
                                          </p:val>
                                        </p:tav>
                                        <p:tav tm="100000">
                                          <p:val>
                                            <p:strVal val="#ppt_x"/>
                                          </p:val>
                                        </p:tav>
                                      </p:tavLst>
                                    </p:anim>
                                    <p:anim calcmode="lin" valueType="num">
                                      <p:cBhvr>
                                        <p:cTn id="3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5" grpId="0" animBg="1"/>
      <p:bldP spid="7" grpId="0" animBg="1"/>
      <p:bldP spid="8" grpId="0" animBg="1"/>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6129</TotalTime>
  <Words>1475</Words>
  <Application>Microsoft Office PowerPoint</Application>
  <PresentationFormat>Presentación en pantalla (16:9)</PresentationFormat>
  <Paragraphs>192</Paragraphs>
  <Slides>8</Slides>
  <Notes>8</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8</vt:i4>
      </vt:variant>
    </vt:vector>
  </HeadingPairs>
  <TitlesOfParts>
    <vt:vector size="12" baseType="lpstr">
      <vt:lpstr>Aptos</vt:lpstr>
      <vt:lpstr>Arial</vt:lpstr>
      <vt:lpstr>Calibri</vt:lpstr>
      <vt:lpstr>Tema de Office</vt:lpstr>
      <vt:lpstr>EFECTIVIDAD DEL TRATAMIENTO CON MEPOLIZUMAB Y DUPILUMAB EN PACIENTES CON EPOC-ASMA EN RELACIÓN A PACIENTES CON ASMA GRAVE NO CONTROLADA (AGNC) SIN EPOC</vt:lpstr>
      <vt:lpstr>Presentación de PowerPoint</vt:lpstr>
      <vt:lpstr>Presentación de PowerPoint</vt:lpstr>
      <vt:lpstr>METODOLOGÍA</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JUAN MANUEL MUÑOZ PICHARDO</cp:lastModifiedBy>
  <cp:revision>10</cp:revision>
  <dcterms:created xsi:type="dcterms:W3CDTF">2024-02-05T13:08:18Z</dcterms:created>
  <dcterms:modified xsi:type="dcterms:W3CDTF">2025-03-02T22:29:19Z</dcterms:modified>
</cp:coreProperties>
</file>