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60" r:id="rId5"/>
    <p:sldId id="261" r:id="rId6"/>
    <p:sldId id="262" r:id="rId7"/>
    <p:sldId id="264" r:id="rId8"/>
    <p:sldId id="263" r:id="rId9"/>
    <p:sldId id="265" r:id="rId10"/>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539" autoAdjust="0"/>
  </p:normalViewPr>
  <p:slideViewPr>
    <p:cSldViewPr>
      <p:cViewPr varScale="1">
        <p:scale>
          <a:sx n="138" d="100"/>
          <a:sy n="138" d="100"/>
        </p:scale>
        <p:origin x="276" y="10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D5D883-B767-4D87-A184-14CB88C57DB0}" type="datetimeFigureOut">
              <a:rPr lang="es-ES" smtClean="0"/>
              <a:t>02/03/2025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B8FEC8-B3DD-454B-AFF5-65B4103C4C16}" type="slidenum">
              <a:rPr lang="es-ES" smtClean="0"/>
              <a:t>‹Nº›</a:t>
            </a:fld>
            <a:endParaRPr lang="es-ES"/>
          </a:p>
        </p:txBody>
      </p:sp>
    </p:spTree>
    <p:extLst>
      <p:ext uri="{BB962C8B-B14F-4D97-AF65-F5344CB8AC3E}">
        <p14:creationId xmlns:p14="http://schemas.microsoft.com/office/powerpoint/2010/main" val="74322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nSpc>
                <a:spcPct val="115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La disfunción de las pequeñas vías aéreas (SAD) implica el estrechamiento de vías &lt;2 mm entre las generaciones 8 y 23 del árbol bronquial. Esta disfunción se puede valorar con la oscilometría de impulso</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 (IOS)</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que es una prueba de función respiratoria no invasiva que permite evaluar la </a:t>
            </a:r>
            <a:r>
              <a:rPr lang="es-ES" sz="1800" b="1" kern="100" dirty="0">
                <a:effectLst/>
                <a:latin typeface="Aptos" panose="020B0004020202020204" pitchFamily="34" charset="0"/>
                <a:ea typeface="Aptos" panose="020B0004020202020204" pitchFamily="34" charset="0"/>
                <a:cs typeface="Times New Roman" panose="02020603050405020304" pitchFamily="18" charset="0"/>
              </a:rPr>
              <a:t>impedancia del sistema respiratorio</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La prueba determina la resistencia (R) al paso del aire y la reactancia (X) en diferentes frecuencias de oscilación. Un R5-R20 ≥0.1 kPa/L/s indica resistencia periférica anormal. La disfunción de la vía aérea pequeña es clínicamente relevante, ya que se asocia con más exacerbaciones y peor control de la enfermedad. </a:t>
            </a:r>
          </a:p>
          <a:p>
            <a:pPr>
              <a:lnSpc>
                <a:spcPct val="115000"/>
              </a:lnSpc>
              <a:spcAft>
                <a:spcPts val="800"/>
              </a:spcAft>
            </a:pP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Tezepelumab</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un anticuerpo monoclonal dirigido contra la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linfopoyetina</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estromal tímica (TSLP), interviniendo en la inflamación tanto T2 como no T2 se ha consolidado como una opción terapéutica en el AGNC. Ensayos clínicos demuestran su eficacia al reducir exacerbaciones, mejorar la función pulmonar y control de los síntomas.  Sin embargo, existen datos limitados sobre el impacto de los biológicos en los parámetros de oscilometría en pacientes con AGNC. </a:t>
            </a:r>
          </a:p>
          <a:p>
            <a:pPr>
              <a:lnSpc>
                <a:spcPct val="115000"/>
              </a:lnSpc>
              <a:spcAft>
                <a:spcPts val="800"/>
              </a:spcAft>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Este estudio evalúa el efecto de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tezepelumab</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sobre los parámetros de oscilometría en una cohorte de práctica clínica habitual</a:t>
            </a:r>
          </a:p>
          <a:p>
            <a:endParaRPr lang="es-ES" dirty="0"/>
          </a:p>
        </p:txBody>
      </p:sp>
      <p:sp>
        <p:nvSpPr>
          <p:cNvPr id="4" name="Marcador de número de diapositiva 3"/>
          <p:cNvSpPr>
            <a:spLocks noGrp="1"/>
          </p:cNvSpPr>
          <p:nvPr>
            <p:ph type="sldNum" sz="quarter" idx="5"/>
          </p:nvPr>
        </p:nvSpPr>
        <p:spPr/>
        <p:txBody>
          <a:bodyPr/>
          <a:lstStyle/>
          <a:p>
            <a:fld id="{E7B8FEC8-B3DD-454B-AFF5-65B4103C4C16}" type="slidenum">
              <a:rPr lang="es-ES" smtClean="0"/>
              <a:t>1</a:t>
            </a:fld>
            <a:endParaRPr lang="es-ES"/>
          </a:p>
        </p:txBody>
      </p:sp>
    </p:spTree>
    <p:extLst>
      <p:ext uri="{BB962C8B-B14F-4D97-AF65-F5344CB8AC3E}">
        <p14:creationId xmlns:p14="http://schemas.microsoft.com/office/powerpoint/2010/main" val="3911405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Tezepelumab</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un anticuerpo monoclonal dirigido contra la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linfopoyetina</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estromal tímica (TSLP), interviniendo en la inflamación tanto T2 como no T2 se ha consolidado como una opción terapéutica en el AGNC. Ensayos clínicos demuestran su eficacia al reducir exacerbaciones, mejorar la función pulmonar y control de los síntomas.  Sin embargo, existen datos limitados sobre el impacto de los biológicos en los parámetros de oscilometría en pacientes con AGNC  y hay poca literatura sobre ello, sin embargo en el ensayo clínico CASCADE en el que se analizaban los efectos de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tezepelumab</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en pacientes con asma grave o moderada en tratamiento con el fármaco durante 7 meses, </a:t>
            </a:r>
            <a:r>
              <a:rPr lang="es-ES" sz="2800" b="0" i="0" dirty="0">
                <a:solidFill>
                  <a:srgbClr val="111111"/>
                </a:solidFill>
                <a:effectLst/>
                <a:latin typeface="Roboto" panose="02000000000000000000" pitchFamily="2" charset="0"/>
              </a:rPr>
              <a:t> no mostró</a:t>
            </a:r>
            <a:br>
              <a:rPr lang="es-ES" sz="2800" b="0" i="0" dirty="0">
                <a:solidFill>
                  <a:srgbClr val="111111"/>
                </a:solidFill>
                <a:effectLst/>
                <a:latin typeface="Roboto" panose="02000000000000000000" pitchFamily="2" charset="0"/>
              </a:rPr>
            </a:br>
            <a:r>
              <a:rPr lang="es-ES" sz="2800" b="0" i="0" dirty="0">
                <a:solidFill>
                  <a:srgbClr val="111111"/>
                </a:solidFill>
                <a:effectLst/>
                <a:latin typeface="Roboto" panose="02000000000000000000" pitchFamily="2" charset="0"/>
              </a:rPr>
              <a:t>mejoras  </a:t>
            </a:r>
            <a:r>
              <a:rPr lang="es-ES" sz="2800" b="0" i="0" dirty="0" err="1">
                <a:solidFill>
                  <a:srgbClr val="111111"/>
                </a:solidFill>
                <a:effectLst/>
                <a:latin typeface="Roboto" panose="02000000000000000000" pitchFamily="2" charset="0"/>
              </a:rPr>
              <a:t>significativasen</a:t>
            </a:r>
            <a:r>
              <a:rPr lang="es-ES" sz="2800" b="0" i="0" dirty="0">
                <a:solidFill>
                  <a:srgbClr val="111111"/>
                </a:solidFill>
                <a:effectLst/>
                <a:latin typeface="Roboto" panose="02000000000000000000" pitchFamily="2" charset="0"/>
              </a:rPr>
              <a:t> los resultados de AO</a:t>
            </a:r>
            <a:br>
              <a:rPr lang="es-ES" sz="2800" b="0" i="0" dirty="0">
                <a:solidFill>
                  <a:srgbClr val="111111"/>
                </a:solidFill>
                <a:effectLst/>
                <a:latin typeface="Roboto" panose="02000000000000000000" pitchFamily="2" charset="0"/>
              </a:rPr>
            </a:br>
            <a:r>
              <a:rPr lang="es-ES"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es-ES" dirty="0"/>
          </a:p>
        </p:txBody>
      </p:sp>
      <p:sp>
        <p:nvSpPr>
          <p:cNvPr id="4" name="Marcador de número de diapositiva 3"/>
          <p:cNvSpPr>
            <a:spLocks noGrp="1"/>
          </p:cNvSpPr>
          <p:nvPr>
            <p:ph type="sldNum" sz="quarter" idx="5"/>
          </p:nvPr>
        </p:nvSpPr>
        <p:spPr/>
        <p:txBody>
          <a:bodyPr/>
          <a:lstStyle/>
          <a:p>
            <a:fld id="{E7B8FEC8-B3DD-454B-AFF5-65B4103C4C16}" type="slidenum">
              <a:rPr lang="es-ES" smtClean="0"/>
              <a:t>2</a:t>
            </a:fld>
            <a:endParaRPr lang="es-ES"/>
          </a:p>
        </p:txBody>
      </p:sp>
    </p:spTree>
    <p:extLst>
      <p:ext uri="{BB962C8B-B14F-4D97-AF65-F5344CB8AC3E}">
        <p14:creationId xmlns:p14="http://schemas.microsoft.com/office/powerpoint/2010/main" val="1034501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kern="100" dirty="0">
                <a:effectLst/>
                <a:latin typeface="Aptos" panose="020B0004020202020204" pitchFamily="34" charset="0"/>
                <a:ea typeface="Aptos" panose="020B0004020202020204" pitchFamily="34" charset="0"/>
                <a:cs typeface="Times New Roman" panose="02020603050405020304" pitchFamily="18" charset="0"/>
              </a:rPr>
              <a:t>Estudio observacional retrospectivo en pacientes con AGNC que iniciaron tratamiento con </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tezepelumab</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en las consultas de asma grave de nuestro centro entre octubre de 2023 y noviembre de 2024. Se registraron datos demográficos, clínicos, analíticos y funcionales en la visita basal, incluyendo oscilometría, y se repitió esta última a los 6-12 meses. El análisis descriptivo incluyó medias y desviaciones estándar para variables cuantitativas y frecuencias para variables cualitativas. Se realizaron análisis bivariantes (chi-cuadrado y t-</a:t>
            </a:r>
            <a:r>
              <a:rPr lang="es-ES" sz="1800" kern="100" dirty="0" err="1">
                <a:effectLst/>
                <a:latin typeface="Aptos" panose="020B0004020202020204" pitchFamily="34" charset="0"/>
                <a:ea typeface="Aptos" panose="020B0004020202020204" pitchFamily="34" charset="0"/>
                <a:cs typeface="Times New Roman" panose="02020603050405020304" pitchFamily="18" charset="0"/>
              </a:rPr>
              <a:t>student</a:t>
            </a:r>
            <a:r>
              <a:rPr lang="es-ES" sz="1800" kern="100" dirty="0">
                <a:effectLst/>
                <a:latin typeface="Aptos" panose="020B0004020202020204" pitchFamily="34" charset="0"/>
                <a:ea typeface="Aptos" panose="020B0004020202020204" pitchFamily="34" charset="0"/>
                <a:cs typeface="Times New Roman" panose="02020603050405020304" pitchFamily="18" charset="0"/>
              </a:rPr>
              <a:t>) para explorar las características diferenciales en los pacientes con mejoría en R5-R20. </a:t>
            </a:r>
          </a:p>
          <a:p>
            <a:endParaRPr lang="es-ES" dirty="0"/>
          </a:p>
        </p:txBody>
      </p:sp>
      <p:sp>
        <p:nvSpPr>
          <p:cNvPr id="4" name="Marcador de número de diapositiva 3"/>
          <p:cNvSpPr>
            <a:spLocks noGrp="1"/>
          </p:cNvSpPr>
          <p:nvPr>
            <p:ph type="sldNum" sz="quarter" idx="5"/>
          </p:nvPr>
        </p:nvSpPr>
        <p:spPr/>
        <p:txBody>
          <a:bodyPr/>
          <a:lstStyle/>
          <a:p>
            <a:fld id="{E7B8FEC8-B3DD-454B-AFF5-65B4103C4C16}" type="slidenum">
              <a:rPr lang="es-ES" smtClean="0"/>
              <a:t>4</a:t>
            </a:fld>
            <a:endParaRPr lang="es-ES"/>
          </a:p>
        </p:txBody>
      </p:sp>
    </p:spTree>
    <p:extLst>
      <p:ext uri="{BB962C8B-B14F-4D97-AF65-F5344CB8AC3E}">
        <p14:creationId xmlns:p14="http://schemas.microsoft.com/office/powerpoint/2010/main" val="70971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800" dirty="0">
                <a:effectLst/>
                <a:latin typeface="Aptos" panose="020B0004020202020204" pitchFamily="34" charset="0"/>
                <a:ea typeface="Aptos" panose="020B0004020202020204" pitchFamily="34" charset="0"/>
                <a:cs typeface="Times New Roman" panose="02020603050405020304" pitchFamily="18" charset="0"/>
              </a:rPr>
              <a:t>Incluimos 39 pacientes con ambas oscilometrías (basal y tras seguimiento), el 61.5% mujeres, con una edad media de 56.23 años (13.47) y un seguimiento medio de 8.21 meses (3.23). Presentaron una media de 3.23 exacerbaciones (2.26) en el año previo al tratamiento, y z-scores basales de 4.07 (3.25) en R5-R20 y 2.54 (1.25) en AX. Las características basales se detallan en la Tabla 1. </a:t>
            </a:r>
            <a:endParaRPr lang="es-ES" dirty="0"/>
          </a:p>
        </p:txBody>
      </p:sp>
      <p:sp>
        <p:nvSpPr>
          <p:cNvPr id="4" name="Marcador de número de diapositiva 3"/>
          <p:cNvSpPr>
            <a:spLocks noGrp="1"/>
          </p:cNvSpPr>
          <p:nvPr>
            <p:ph type="sldNum" sz="quarter" idx="5"/>
          </p:nvPr>
        </p:nvSpPr>
        <p:spPr/>
        <p:txBody>
          <a:bodyPr/>
          <a:lstStyle/>
          <a:p>
            <a:fld id="{E7B8FEC8-B3DD-454B-AFF5-65B4103C4C16}" type="slidenum">
              <a:rPr lang="es-ES" smtClean="0"/>
              <a:t>5</a:t>
            </a:fld>
            <a:endParaRPr lang="es-ES"/>
          </a:p>
        </p:txBody>
      </p:sp>
    </p:spTree>
    <p:extLst>
      <p:ext uri="{BB962C8B-B14F-4D97-AF65-F5344CB8AC3E}">
        <p14:creationId xmlns:p14="http://schemas.microsoft.com/office/powerpoint/2010/main" val="2230592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02/03/2025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6.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203598"/>
            <a:ext cx="7772400" cy="1678583"/>
          </a:xfrm>
          <a:solidFill>
            <a:schemeClr val="accent4">
              <a:lumMod val="20000"/>
              <a:lumOff val="80000"/>
            </a:schemeClr>
          </a:solidFill>
          <a:ln>
            <a:solidFill>
              <a:schemeClr val="accent4">
                <a:lumMod val="20000"/>
                <a:lumOff val="80000"/>
              </a:schemeClr>
            </a:solidFill>
          </a:ln>
          <a:effectLst>
            <a:softEdge rad="31750"/>
          </a:effectLst>
        </p:spPr>
        <p:txBody>
          <a:bodyPr>
            <a:noAutofit/>
          </a:bodyPr>
          <a:lstStyle/>
          <a:p>
            <a:r>
              <a:rPr lang="es-ES" sz="2400" b="1" i="0" dirty="0">
                <a:solidFill>
                  <a:srgbClr val="222222"/>
                </a:solidFill>
                <a:effectLst/>
                <a:latin typeface="Arial" panose="020B0604020202020204" pitchFamily="34" charset="0"/>
              </a:rPr>
              <a:t>EVOLUCIÓN DE PARÁMETROS DE OSCILOMETRÍA EN UNA COHORTE DE </a:t>
            </a:r>
            <a:br>
              <a:rPr lang="es-ES" sz="2400" b="1" i="0" dirty="0">
                <a:solidFill>
                  <a:srgbClr val="222222"/>
                </a:solidFill>
                <a:effectLst/>
                <a:latin typeface="Arial" panose="020B0604020202020204" pitchFamily="34" charset="0"/>
              </a:rPr>
            </a:br>
            <a:r>
              <a:rPr lang="es-ES" sz="2400" b="1" i="0" dirty="0">
                <a:solidFill>
                  <a:srgbClr val="222222"/>
                </a:solidFill>
                <a:effectLst/>
                <a:latin typeface="Arial" panose="020B0604020202020204" pitchFamily="34" charset="0"/>
              </a:rPr>
              <a:t>PACIENTES CON ASMA GRAVE NO CONTROLADA (AGNC) TRATADOS CON TEZEPELUMAB </a:t>
            </a:r>
            <a:endParaRPr lang="es-ES" sz="2400" b="1" dirty="0"/>
          </a:p>
        </p:txBody>
      </p:sp>
      <p:sp>
        <p:nvSpPr>
          <p:cNvPr id="3" name="2 Subtítulo"/>
          <p:cNvSpPr>
            <a:spLocks noGrp="1"/>
          </p:cNvSpPr>
          <p:nvPr>
            <p:ph type="subTitle" idx="1"/>
          </p:nvPr>
        </p:nvSpPr>
        <p:spPr>
          <a:xfrm>
            <a:off x="1331640" y="3291830"/>
            <a:ext cx="6552728" cy="1314450"/>
          </a:xfrm>
          <a:ln>
            <a:solidFill>
              <a:schemeClr val="accent4">
                <a:lumMod val="20000"/>
                <a:lumOff val="80000"/>
              </a:schemeClr>
            </a:solidFill>
          </a:ln>
          <a:effectLst>
            <a:softEdge rad="31750"/>
          </a:effectLst>
        </p:spPr>
        <p:style>
          <a:lnRef idx="2">
            <a:schemeClr val="accent4"/>
          </a:lnRef>
          <a:fillRef idx="1">
            <a:schemeClr val="lt1"/>
          </a:fillRef>
          <a:effectRef idx="0">
            <a:schemeClr val="accent4"/>
          </a:effectRef>
          <a:fontRef idx="minor">
            <a:schemeClr val="dk1"/>
          </a:fontRef>
        </p:style>
        <p:txBody>
          <a:bodyPr>
            <a:normAutofit fontScale="62500" lnSpcReduction="20000"/>
          </a:bodyPr>
          <a:lstStyle/>
          <a:p>
            <a:r>
              <a:rPr lang="es-ES" sz="2400" dirty="0"/>
              <a:t>B. Muñoz Sánchez (1), D.C. Echavarría </a:t>
            </a:r>
            <a:r>
              <a:rPr lang="es-ES" sz="2400" dirty="0" err="1"/>
              <a:t>Kashmiri</a:t>
            </a:r>
            <a:r>
              <a:rPr lang="es-ES" sz="2400" dirty="0"/>
              <a:t> (1),  A. León Lloreda (1), M. Polonio González (1), J.F. Medina </a:t>
            </a:r>
            <a:r>
              <a:rPr lang="es-ES" sz="2400" dirty="0" err="1"/>
              <a:t>Gallardo</a:t>
            </a:r>
            <a:r>
              <a:rPr lang="es-ES" sz="2400" dirty="0"/>
              <a:t> (1),  M. Ferrer Galván (1), M. A. Romero Falcón (1), M.V. Maestre Sánchez (1), F.J. Álvarez Gutiérrez (1)</a:t>
            </a:r>
          </a:p>
          <a:p>
            <a:endParaRPr lang="es-ES" sz="2400" dirty="0"/>
          </a:p>
          <a:p>
            <a:r>
              <a:rPr lang="es-ES" sz="2400" dirty="0"/>
              <a:t>(1) Hospital Universitario Virgen del Rocío</a:t>
            </a:r>
          </a:p>
          <a:p>
            <a:endParaRPr lang="es-E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5232BAB-469C-62A8-8BEF-069AFF69134A}"/>
              </a:ext>
            </a:extLst>
          </p:cNvPr>
          <p:cNvSpPr txBox="1">
            <a:spLocks/>
          </p:cNvSpPr>
          <p:nvPr/>
        </p:nvSpPr>
        <p:spPr>
          <a:xfrm>
            <a:off x="2051720" y="339502"/>
            <a:ext cx="2564892" cy="723458"/>
          </a:xfrm>
          <a:prstGeom prst="rect">
            <a:avLst/>
          </a:prstGeom>
          <a:solidFill>
            <a:schemeClr val="accent4">
              <a:lumMod val="20000"/>
              <a:lumOff val="80000"/>
            </a:schemeClr>
          </a:solidFill>
          <a:effectLst>
            <a:softEdge rad="3175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 sz="2800" b="1"/>
              <a:t>INTRODUCCIÓN</a:t>
            </a:r>
            <a:endParaRPr lang="es-ES" sz="2800" b="1" dirty="0"/>
          </a:p>
        </p:txBody>
      </p:sp>
      <p:sp>
        <p:nvSpPr>
          <p:cNvPr id="7" name="CuadroTexto 6">
            <a:extLst>
              <a:ext uri="{FF2B5EF4-FFF2-40B4-BE49-F238E27FC236}">
                <a16:creationId xmlns:a16="http://schemas.microsoft.com/office/drawing/2014/main" id="{611DAE19-D683-4184-4EC5-3EF279156828}"/>
              </a:ext>
            </a:extLst>
          </p:cNvPr>
          <p:cNvSpPr txBox="1"/>
          <p:nvPr/>
        </p:nvSpPr>
        <p:spPr>
          <a:xfrm>
            <a:off x="467544" y="1491630"/>
            <a:ext cx="5400600" cy="923330"/>
          </a:xfrm>
          <a:custGeom>
            <a:avLst/>
            <a:gdLst>
              <a:gd name="connsiteX0" fmla="*/ 0 w 5400600"/>
              <a:gd name="connsiteY0" fmla="*/ 0 h 923330"/>
              <a:gd name="connsiteX1" fmla="*/ 783087 w 5400600"/>
              <a:gd name="connsiteY1" fmla="*/ 0 h 923330"/>
              <a:gd name="connsiteX2" fmla="*/ 1458162 w 5400600"/>
              <a:gd name="connsiteY2" fmla="*/ 0 h 923330"/>
              <a:gd name="connsiteX3" fmla="*/ 2187243 w 5400600"/>
              <a:gd name="connsiteY3" fmla="*/ 0 h 923330"/>
              <a:gd name="connsiteX4" fmla="*/ 2754306 w 5400600"/>
              <a:gd name="connsiteY4" fmla="*/ 0 h 923330"/>
              <a:gd name="connsiteX5" fmla="*/ 3537393 w 5400600"/>
              <a:gd name="connsiteY5" fmla="*/ 0 h 923330"/>
              <a:gd name="connsiteX6" fmla="*/ 4158462 w 5400600"/>
              <a:gd name="connsiteY6" fmla="*/ 0 h 923330"/>
              <a:gd name="connsiteX7" fmla="*/ 4725525 w 5400600"/>
              <a:gd name="connsiteY7" fmla="*/ 0 h 923330"/>
              <a:gd name="connsiteX8" fmla="*/ 5400600 w 5400600"/>
              <a:gd name="connsiteY8" fmla="*/ 0 h 923330"/>
              <a:gd name="connsiteX9" fmla="*/ 5400600 w 5400600"/>
              <a:gd name="connsiteY9" fmla="*/ 461665 h 923330"/>
              <a:gd name="connsiteX10" fmla="*/ 5400600 w 5400600"/>
              <a:gd name="connsiteY10" fmla="*/ 923330 h 923330"/>
              <a:gd name="connsiteX11" fmla="*/ 4779531 w 5400600"/>
              <a:gd name="connsiteY11" fmla="*/ 923330 h 923330"/>
              <a:gd name="connsiteX12" fmla="*/ 4050450 w 5400600"/>
              <a:gd name="connsiteY12" fmla="*/ 923330 h 923330"/>
              <a:gd name="connsiteX13" fmla="*/ 3267363 w 5400600"/>
              <a:gd name="connsiteY13" fmla="*/ 923330 h 923330"/>
              <a:gd name="connsiteX14" fmla="*/ 2700300 w 5400600"/>
              <a:gd name="connsiteY14" fmla="*/ 923330 h 923330"/>
              <a:gd name="connsiteX15" fmla="*/ 1917213 w 5400600"/>
              <a:gd name="connsiteY15" fmla="*/ 923330 h 923330"/>
              <a:gd name="connsiteX16" fmla="*/ 1134126 w 5400600"/>
              <a:gd name="connsiteY16" fmla="*/ 923330 h 923330"/>
              <a:gd name="connsiteX17" fmla="*/ 0 w 5400600"/>
              <a:gd name="connsiteY17" fmla="*/ 923330 h 923330"/>
              <a:gd name="connsiteX18" fmla="*/ 0 w 5400600"/>
              <a:gd name="connsiteY18" fmla="*/ 452432 h 923330"/>
              <a:gd name="connsiteX19" fmla="*/ 0 w 5400600"/>
              <a:gd name="connsiteY19"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400600" h="923330" fill="none" extrusionOk="0">
                <a:moveTo>
                  <a:pt x="0" y="0"/>
                </a:moveTo>
                <a:cubicBezTo>
                  <a:pt x="220166" y="-14034"/>
                  <a:pt x="451351" y="19582"/>
                  <a:pt x="783087" y="0"/>
                </a:cubicBezTo>
                <a:cubicBezTo>
                  <a:pt x="1114823" y="-19582"/>
                  <a:pt x="1275289" y="1262"/>
                  <a:pt x="1458162" y="0"/>
                </a:cubicBezTo>
                <a:cubicBezTo>
                  <a:pt x="1641036" y="-1262"/>
                  <a:pt x="1906785" y="31684"/>
                  <a:pt x="2187243" y="0"/>
                </a:cubicBezTo>
                <a:cubicBezTo>
                  <a:pt x="2467701" y="-31684"/>
                  <a:pt x="2583702" y="13774"/>
                  <a:pt x="2754306" y="0"/>
                </a:cubicBezTo>
                <a:cubicBezTo>
                  <a:pt x="2924910" y="-13774"/>
                  <a:pt x="3246787" y="-5342"/>
                  <a:pt x="3537393" y="0"/>
                </a:cubicBezTo>
                <a:cubicBezTo>
                  <a:pt x="3827999" y="5342"/>
                  <a:pt x="3867207" y="4674"/>
                  <a:pt x="4158462" y="0"/>
                </a:cubicBezTo>
                <a:cubicBezTo>
                  <a:pt x="4449717" y="-4674"/>
                  <a:pt x="4509815" y="-15735"/>
                  <a:pt x="4725525" y="0"/>
                </a:cubicBezTo>
                <a:cubicBezTo>
                  <a:pt x="4941235" y="15735"/>
                  <a:pt x="5107851" y="16240"/>
                  <a:pt x="5400600" y="0"/>
                </a:cubicBezTo>
                <a:cubicBezTo>
                  <a:pt x="5403726" y="191338"/>
                  <a:pt x="5387826" y="292168"/>
                  <a:pt x="5400600" y="461665"/>
                </a:cubicBezTo>
                <a:cubicBezTo>
                  <a:pt x="5413374" y="631162"/>
                  <a:pt x="5420253" y="782994"/>
                  <a:pt x="5400600" y="923330"/>
                </a:cubicBezTo>
                <a:cubicBezTo>
                  <a:pt x="5237198" y="909042"/>
                  <a:pt x="5030729" y="907528"/>
                  <a:pt x="4779531" y="923330"/>
                </a:cubicBezTo>
                <a:cubicBezTo>
                  <a:pt x="4528333" y="939132"/>
                  <a:pt x="4245802" y="910501"/>
                  <a:pt x="4050450" y="923330"/>
                </a:cubicBezTo>
                <a:cubicBezTo>
                  <a:pt x="3855098" y="936159"/>
                  <a:pt x="3487037" y="893963"/>
                  <a:pt x="3267363" y="923330"/>
                </a:cubicBezTo>
                <a:cubicBezTo>
                  <a:pt x="3047689" y="952697"/>
                  <a:pt x="2848942" y="912997"/>
                  <a:pt x="2700300" y="923330"/>
                </a:cubicBezTo>
                <a:cubicBezTo>
                  <a:pt x="2551658" y="933663"/>
                  <a:pt x="2204735" y="930392"/>
                  <a:pt x="1917213" y="923330"/>
                </a:cubicBezTo>
                <a:cubicBezTo>
                  <a:pt x="1629691" y="916268"/>
                  <a:pt x="1437270" y="949538"/>
                  <a:pt x="1134126" y="923330"/>
                </a:cubicBezTo>
                <a:cubicBezTo>
                  <a:pt x="830982" y="897122"/>
                  <a:pt x="372244" y="899744"/>
                  <a:pt x="0" y="923330"/>
                </a:cubicBezTo>
                <a:cubicBezTo>
                  <a:pt x="7687" y="699674"/>
                  <a:pt x="-13506" y="547350"/>
                  <a:pt x="0" y="452432"/>
                </a:cubicBezTo>
                <a:cubicBezTo>
                  <a:pt x="13506" y="357514"/>
                  <a:pt x="-2458" y="145526"/>
                  <a:pt x="0" y="0"/>
                </a:cubicBezTo>
                <a:close/>
              </a:path>
              <a:path w="5400600" h="923330" stroke="0" extrusionOk="0">
                <a:moveTo>
                  <a:pt x="0" y="0"/>
                </a:moveTo>
                <a:cubicBezTo>
                  <a:pt x="209844" y="29813"/>
                  <a:pt x="472016" y="-22643"/>
                  <a:pt x="729081" y="0"/>
                </a:cubicBezTo>
                <a:cubicBezTo>
                  <a:pt x="986146" y="22643"/>
                  <a:pt x="1127416" y="-28876"/>
                  <a:pt x="1350150" y="0"/>
                </a:cubicBezTo>
                <a:cubicBezTo>
                  <a:pt x="1572884" y="28876"/>
                  <a:pt x="1846703" y="21661"/>
                  <a:pt x="2025225" y="0"/>
                </a:cubicBezTo>
                <a:cubicBezTo>
                  <a:pt x="2203747" y="-21661"/>
                  <a:pt x="2440559" y="3807"/>
                  <a:pt x="2592288" y="0"/>
                </a:cubicBezTo>
                <a:cubicBezTo>
                  <a:pt x="2744017" y="-3807"/>
                  <a:pt x="3080839" y="-13998"/>
                  <a:pt x="3267363" y="0"/>
                </a:cubicBezTo>
                <a:cubicBezTo>
                  <a:pt x="3453888" y="13998"/>
                  <a:pt x="3609349" y="5065"/>
                  <a:pt x="3834426" y="0"/>
                </a:cubicBezTo>
                <a:cubicBezTo>
                  <a:pt x="4059503" y="-5065"/>
                  <a:pt x="4236092" y="11875"/>
                  <a:pt x="4509501" y="0"/>
                </a:cubicBezTo>
                <a:cubicBezTo>
                  <a:pt x="4782911" y="-11875"/>
                  <a:pt x="4998755" y="-36501"/>
                  <a:pt x="5400600" y="0"/>
                </a:cubicBezTo>
                <a:cubicBezTo>
                  <a:pt x="5399948" y="142572"/>
                  <a:pt x="5411108" y="315195"/>
                  <a:pt x="5400600" y="443198"/>
                </a:cubicBezTo>
                <a:cubicBezTo>
                  <a:pt x="5390092" y="571201"/>
                  <a:pt x="5399929" y="691345"/>
                  <a:pt x="5400600" y="923330"/>
                </a:cubicBezTo>
                <a:cubicBezTo>
                  <a:pt x="5085614" y="914171"/>
                  <a:pt x="4924071" y="900908"/>
                  <a:pt x="4671519" y="923330"/>
                </a:cubicBezTo>
                <a:cubicBezTo>
                  <a:pt x="4418967" y="945752"/>
                  <a:pt x="4299052" y="895225"/>
                  <a:pt x="4050450" y="923330"/>
                </a:cubicBezTo>
                <a:cubicBezTo>
                  <a:pt x="3801848" y="951435"/>
                  <a:pt x="3432157" y="958788"/>
                  <a:pt x="3267363" y="923330"/>
                </a:cubicBezTo>
                <a:cubicBezTo>
                  <a:pt x="3102569" y="887872"/>
                  <a:pt x="2751737" y="914675"/>
                  <a:pt x="2592288" y="923330"/>
                </a:cubicBezTo>
                <a:cubicBezTo>
                  <a:pt x="2432840" y="931985"/>
                  <a:pt x="2135249" y="942705"/>
                  <a:pt x="1971219" y="923330"/>
                </a:cubicBezTo>
                <a:cubicBezTo>
                  <a:pt x="1807189" y="903955"/>
                  <a:pt x="1485683" y="952571"/>
                  <a:pt x="1242138" y="923330"/>
                </a:cubicBezTo>
                <a:cubicBezTo>
                  <a:pt x="998593" y="894089"/>
                  <a:pt x="343670" y="950548"/>
                  <a:pt x="0" y="923330"/>
                </a:cubicBezTo>
                <a:cubicBezTo>
                  <a:pt x="7667" y="751556"/>
                  <a:pt x="-20926" y="602336"/>
                  <a:pt x="0" y="489365"/>
                </a:cubicBezTo>
                <a:cubicBezTo>
                  <a:pt x="20926" y="376394"/>
                  <a:pt x="6770" y="130266"/>
                  <a:pt x="0" y="0"/>
                </a:cubicBezTo>
                <a:close/>
              </a:path>
            </a:pathLst>
          </a:custGeom>
          <a:ln>
            <a:solidFill>
              <a:schemeClr val="accent4">
                <a:lumMod val="40000"/>
                <a:lumOff val="60000"/>
              </a:schemeClr>
            </a:solidFill>
            <a:extLst>
              <a:ext uri="{C807C97D-BFC1-408E-A445-0C87EB9F89A2}">
                <ask:lineSketchStyleProps xmlns:ask="http://schemas.microsoft.com/office/drawing/2018/sketchyshapes" sd="2512980468">
                  <a:prstGeom prst="rect">
                    <a:avLst/>
                  </a:prstGeom>
                  <ask:type>
                    <ask:lineSketchFreehand/>
                  </ask:type>
                </ask:lineSketchStyleProps>
              </a:ext>
            </a:extLst>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s-ES" b="1" dirty="0"/>
              <a:t>Inflamación de vía aérea pequeña: </a:t>
            </a:r>
            <a:r>
              <a:rPr lang="es-ES" sz="1800" dirty="0">
                <a:effectLst/>
                <a:latin typeface="Aptos" panose="020B0004020202020204" pitchFamily="34" charset="0"/>
                <a:ea typeface="Aptos" panose="020B0004020202020204" pitchFamily="34" charset="0"/>
                <a:cs typeface="Times New Roman" panose="02020603050405020304" pitchFamily="18" charset="0"/>
              </a:rPr>
              <a:t>estrechamiento de vías &lt;2 mm entre las generaciones 8 y 23 del árbol bronquial.</a:t>
            </a:r>
            <a:endParaRPr lang="es-ES" dirty="0"/>
          </a:p>
        </p:txBody>
      </p:sp>
      <p:pic>
        <p:nvPicPr>
          <p:cNvPr id="10" name="Imagen 9">
            <a:extLst>
              <a:ext uri="{FF2B5EF4-FFF2-40B4-BE49-F238E27FC236}">
                <a16:creationId xmlns:a16="http://schemas.microsoft.com/office/drawing/2014/main" id="{7F02CE38-20C3-EEA5-6D76-91F860FEAE0B}"/>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6228184" y="2139702"/>
            <a:ext cx="2798844" cy="2076985"/>
          </a:xfrm>
          <a:prstGeom prst="rect">
            <a:avLst/>
          </a:prstGeom>
        </p:spPr>
      </p:pic>
      <p:sp>
        <p:nvSpPr>
          <p:cNvPr id="11" name="Flecha: hacia abajo 10">
            <a:extLst>
              <a:ext uri="{FF2B5EF4-FFF2-40B4-BE49-F238E27FC236}">
                <a16:creationId xmlns:a16="http://schemas.microsoft.com/office/drawing/2014/main" id="{08C8986C-A130-B484-BBF2-C34AE1B4FE0A}"/>
              </a:ext>
            </a:extLst>
          </p:cNvPr>
          <p:cNvSpPr/>
          <p:nvPr/>
        </p:nvSpPr>
        <p:spPr>
          <a:xfrm>
            <a:off x="2915816" y="2499742"/>
            <a:ext cx="216024" cy="228799"/>
          </a:xfrm>
          <a:prstGeom prst="down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s-ES"/>
          </a:p>
        </p:txBody>
      </p:sp>
      <p:sp>
        <p:nvSpPr>
          <p:cNvPr id="12" name="CuadroTexto 11">
            <a:extLst>
              <a:ext uri="{FF2B5EF4-FFF2-40B4-BE49-F238E27FC236}">
                <a16:creationId xmlns:a16="http://schemas.microsoft.com/office/drawing/2014/main" id="{6150C4D9-C8B3-DA54-4E4E-20ADCDBE4F79}"/>
              </a:ext>
            </a:extLst>
          </p:cNvPr>
          <p:cNvSpPr txBox="1"/>
          <p:nvPr/>
        </p:nvSpPr>
        <p:spPr>
          <a:xfrm>
            <a:off x="467544" y="2750173"/>
            <a:ext cx="5400600" cy="646331"/>
          </a:xfrm>
          <a:custGeom>
            <a:avLst/>
            <a:gdLst>
              <a:gd name="connsiteX0" fmla="*/ 0 w 5400600"/>
              <a:gd name="connsiteY0" fmla="*/ 0 h 646331"/>
              <a:gd name="connsiteX1" fmla="*/ 567063 w 5400600"/>
              <a:gd name="connsiteY1" fmla="*/ 0 h 646331"/>
              <a:gd name="connsiteX2" fmla="*/ 1188132 w 5400600"/>
              <a:gd name="connsiteY2" fmla="*/ 0 h 646331"/>
              <a:gd name="connsiteX3" fmla="*/ 1863207 w 5400600"/>
              <a:gd name="connsiteY3" fmla="*/ 0 h 646331"/>
              <a:gd name="connsiteX4" fmla="*/ 2592288 w 5400600"/>
              <a:gd name="connsiteY4" fmla="*/ 0 h 646331"/>
              <a:gd name="connsiteX5" fmla="*/ 3159351 w 5400600"/>
              <a:gd name="connsiteY5" fmla="*/ 0 h 646331"/>
              <a:gd name="connsiteX6" fmla="*/ 3942438 w 5400600"/>
              <a:gd name="connsiteY6" fmla="*/ 0 h 646331"/>
              <a:gd name="connsiteX7" fmla="*/ 4563507 w 5400600"/>
              <a:gd name="connsiteY7" fmla="*/ 0 h 646331"/>
              <a:gd name="connsiteX8" fmla="*/ 5400600 w 5400600"/>
              <a:gd name="connsiteY8" fmla="*/ 0 h 646331"/>
              <a:gd name="connsiteX9" fmla="*/ 5400600 w 5400600"/>
              <a:gd name="connsiteY9" fmla="*/ 646331 h 646331"/>
              <a:gd name="connsiteX10" fmla="*/ 4833537 w 5400600"/>
              <a:gd name="connsiteY10" fmla="*/ 646331 h 646331"/>
              <a:gd name="connsiteX11" fmla="*/ 4320480 w 5400600"/>
              <a:gd name="connsiteY11" fmla="*/ 646331 h 646331"/>
              <a:gd name="connsiteX12" fmla="*/ 3807423 w 5400600"/>
              <a:gd name="connsiteY12" fmla="*/ 646331 h 646331"/>
              <a:gd name="connsiteX13" fmla="*/ 3078342 w 5400600"/>
              <a:gd name="connsiteY13" fmla="*/ 646331 h 646331"/>
              <a:gd name="connsiteX14" fmla="*/ 2295255 w 5400600"/>
              <a:gd name="connsiteY14" fmla="*/ 646331 h 646331"/>
              <a:gd name="connsiteX15" fmla="*/ 1728192 w 5400600"/>
              <a:gd name="connsiteY15" fmla="*/ 646331 h 646331"/>
              <a:gd name="connsiteX16" fmla="*/ 945105 w 5400600"/>
              <a:gd name="connsiteY16" fmla="*/ 646331 h 646331"/>
              <a:gd name="connsiteX17" fmla="*/ 0 w 5400600"/>
              <a:gd name="connsiteY17" fmla="*/ 646331 h 646331"/>
              <a:gd name="connsiteX18" fmla="*/ 0 w 5400600"/>
              <a:gd name="connsiteY18"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00600" h="646331" fill="none" extrusionOk="0">
                <a:moveTo>
                  <a:pt x="0" y="0"/>
                </a:moveTo>
                <a:cubicBezTo>
                  <a:pt x="215392" y="-13457"/>
                  <a:pt x="398756" y="-16750"/>
                  <a:pt x="567063" y="0"/>
                </a:cubicBezTo>
                <a:cubicBezTo>
                  <a:pt x="735370" y="16750"/>
                  <a:pt x="1015950" y="-10122"/>
                  <a:pt x="1188132" y="0"/>
                </a:cubicBezTo>
                <a:cubicBezTo>
                  <a:pt x="1360314" y="10122"/>
                  <a:pt x="1680334" y="1262"/>
                  <a:pt x="1863207" y="0"/>
                </a:cubicBezTo>
                <a:cubicBezTo>
                  <a:pt x="2046081" y="-1262"/>
                  <a:pt x="2311830" y="31684"/>
                  <a:pt x="2592288" y="0"/>
                </a:cubicBezTo>
                <a:cubicBezTo>
                  <a:pt x="2872746" y="-31684"/>
                  <a:pt x="2988747" y="13774"/>
                  <a:pt x="3159351" y="0"/>
                </a:cubicBezTo>
                <a:cubicBezTo>
                  <a:pt x="3329955" y="-13774"/>
                  <a:pt x="3651832" y="-5342"/>
                  <a:pt x="3942438" y="0"/>
                </a:cubicBezTo>
                <a:cubicBezTo>
                  <a:pt x="4233044" y="5342"/>
                  <a:pt x="4272252" y="4674"/>
                  <a:pt x="4563507" y="0"/>
                </a:cubicBezTo>
                <a:cubicBezTo>
                  <a:pt x="4854762" y="-4674"/>
                  <a:pt x="5123042" y="8567"/>
                  <a:pt x="5400600" y="0"/>
                </a:cubicBezTo>
                <a:cubicBezTo>
                  <a:pt x="5374913" y="307245"/>
                  <a:pt x="5384977" y="378480"/>
                  <a:pt x="5400600" y="646331"/>
                </a:cubicBezTo>
                <a:cubicBezTo>
                  <a:pt x="5253039" y="653184"/>
                  <a:pt x="4998087" y="654945"/>
                  <a:pt x="4833537" y="646331"/>
                </a:cubicBezTo>
                <a:cubicBezTo>
                  <a:pt x="4668987" y="637717"/>
                  <a:pt x="4563037" y="652415"/>
                  <a:pt x="4320480" y="646331"/>
                </a:cubicBezTo>
                <a:cubicBezTo>
                  <a:pt x="4077923" y="640247"/>
                  <a:pt x="3959219" y="638629"/>
                  <a:pt x="3807423" y="646331"/>
                </a:cubicBezTo>
                <a:cubicBezTo>
                  <a:pt x="3655627" y="654033"/>
                  <a:pt x="3273694" y="633502"/>
                  <a:pt x="3078342" y="646331"/>
                </a:cubicBezTo>
                <a:cubicBezTo>
                  <a:pt x="2882990" y="659160"/>
                  <a:pt x="2514929" y="616964"/>
                  <a:pt x="2295255" y="646331"/>
                </a:cubicBezTo>
                <a:cubicBezTo>
                  <a:pt x="2075581" y="675698"/>
                  <a:pt x="1876834" y="635998"/>
                  <a:pt x="1728192" y="646331"/>
                </a:cubicBezTo>
                <a:cubicBezTo>
                  <a:pt x="1579550" y="656664"/>
                  <a:pt x="1232627" y="653393"/>
                  <a:pt x="945105" y="646331"/>
                </a:cubicBezTo>
                <a:cubicBezTo>
                  <a:pt x="657583" y="639269"/>
                  <a:pt x="310684" y="605032"/>
                  <a:pt x="0" y="646331"/>
                </a:cubicBezTo>
                <a:cubicBezTo>
                  <a:pt x="8245" y="440841"/>
                  <a:pt x="-26866" y="273263"/>
                  <a:pt x="0" y="0"/>
                </a:cubicBezTo>
                <a:close/>
              </a:path>
              <a:path w="5400600" h="646331" stroke="0" extrusionOk="0">
                <a:moveTo>
                  <a:pt x="0" y="0"/>
                </a:moveTo>
                <a:cubicBezTo>
                  <a:pt x="209844" y="29813"/>
                  <a:pt x="472016" y="-22643"/>
                  <a:pt x="729081" y="0"/>
                </a:cubicBezTo>
                <a:cubicBezTo>
                  <a:pt x="986146" y="22643"/>
                  <a:pt x="1127416" y="-28876"/>
                  <a:pt x="1350150" y="0"/>
                </a:cubicBezTo>
                <a:cubicBezTo>
                  <a:pt x="1572884" y="28876"/>
                  <a:pt x="1846703" y="21661"/>
                  <a:pt x="2025225" y="0"/>
                </a:cubicBezTo>
                <a:cubicBezTo>
                  <a:pt x="2203747" y="-21661"/>
                  <a:pt x="2440559" y="3807"/>
                  <a:pt x="2592288" y="0"/>
                </a:cubicBezTo>
                <a:cubicBezTo>
                  <a:pt x="2744017" y="-3807"/>
                  <a:pt x="3080839" y="-13998"/>
                  <a:pt x="3267363" y="0"/>
                </a:cubicBezTo>
                <a:cubicBezTo>
                  <a:pt x="3453888" y="13998"/>
                  <a:pt x="3609349" y="5065"/>
                  <a:pt x="3834426" y="0"/>
                </a:cubicBezTo>
                <a:cubicBezTo>
                  <a:pt x="4059503" y="-5065"/>
                  <a:pt x="4236092" y="11875"/>
                  <a:pt x="4509501" y="0"/>
                </a:cubicBezTo>
                <a:cubicBezTo>
                  <a:pt x="4782911" y="-11875"/>
                  <a:pt x="4998755" y="-36501"/>
                  <a:pt x="5400600" y="0"/>
                </a:cubicBezTo>
                <a:cubicBezTo>
                  <a:pt x="5370442" y="314274"/>
                  <a:pt x="5405298" y="444532"/>
                  <a:pt x="5400600" y="646331"/>
                </a:cubicBezTo>
                <a:cubicBezTo>
                  <a:pt x="5184116" y="640090"/>
                  <a:pt x="5087405" y="671720"/>
                  <a:pt x="4779531" y="646331"/>
                </a:cubicBezTo>
                <a:cubicBezTo>
                  <a:pt x="4471657" y="620942"/>
                  <a:pt x="4484772" y="664413"/>
                  <a:pt x="4212468" y="646331"/>
                </a:cubicBezTo>
                <a:cubicBezTo>
                  <a:pt x="3940164" y="628249"/>
                  <a:pt x="3840001" y="618226"/>
                  <a:pt x="3591399" y="646331"/>
                </a:cubicBezTo>
                <a:cubicBezTo>
                  <a:pt x="3342797" y="674436"/>
                  <a:pt x="2973106" y="681789"/>
                  <a:pt x="2808312" y="646331"/>
                </a:cubicBezTo>
                <a:cubicBezTo>
                  <a:pt x="2643518" y="610873"/>
                  <a:pt x="2292686" y="637676"/>
                  <a:pt x="2133237" y="646331"/>
                </a:cubicBezTo>
                <a:cubicBezTo>
                  <a:pt x="1973789" y="654986"/>
                  <a:pt x="1676198" y="665706"/>
                  <a:pt x="1512168" y="646331"/>
                </a:cubicBezTo>
                <a:cubicBezTo>
                  <a:pt x="1348138" y="626956"/>
                  <a:pt x="1026632" y="675572"/>
                  <a:pt x="783087" y="646331"/>
                </a:cubicBezTo>
                <a:cubicBezTo>
                  <a:pt x="539542" y="617090"/>
                  <a:pt x="326932" y="672199"/>
                  <a:pt x="0" y="646331"/>
                </a:cubicBezTo>
                <a:cubicBezTo>
                  <a:pt x="29985" y="401039"/>
                  <a:pt x="555" y="211054"/>
                  <a:pt x="0" y="0"/>
                </a:cubicBezTo>
                <a:close/>
              </a:path>
            </a:pathLst>
          </a:custGeom>
          <a:ln>
            <a:solidFill>
              <a:schemeClr val="accent4">
                <a:lumMod val="40000"/>
                <a:lumOff val="60000"/>
              </a:schemeClr>
            </a:solidFill>
            <a:extLst>
              <a:ext uri="{C807C97D-BFC1-408E-A445-0C87EB9F89A2}">
                <ask:lineSketchStyleProps xmlns:ask="http://schemas.microsoft.com/office/drawing/2018/sketchyshapes" sd="2512980468">
                  <a:prstGeom prst="rect">
                    <a:avLst/>
                  </a:prstGeom>
                  <ask:type>
                    <ask:lineSketchFreehand/>
                  </ask:type>
                </ask:lineSketchStyleProps>
              </a:ext>
            </a:extLst>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s-ES" b="1" dirty="0"/>
              <a:t>Oscilometría de impulso (IOS):  </a:t>
            </a:r>
            <a:r>
              <a:rPr lang="es-ES" sz="1800" dirty="0">
                <a:effectLst/>
                <a:latin typeface="Aptos" panose="020B0004020202020204" pitchFamily="34" charset="0"/>
                <a:ea typeface="Aptos" panose="020B0004020202020204" pitchFamily="34" charset="0"/>
                <a:cs typeface="Times New Roman" panose="02020603050405020304" pitchFamily="18" charset="0"/>
              </a:rPr>
              <a:t>Un R5-R20 ≥0.1 kPa/L/s indica resistencia periférica anormal</a:t>
            </a:r>
            <a:endParaRPr lang="es-ES" dirty="0"/>
          </a:p>
        </p:txBody>
      </p:sp>
      <p:pic>
        <p:nvPicPr>
          <p:cNvPr id="15" name="Imagen 14">
            <a:extLst>
              <a:ext uri="{FF2B5EF4-FFF2-40B4-BE49-F238E27FC236}">
                <a16:creationId xmlns:a16="http://schemas.microsoft.com/office/drawing/2014/main" id="{9FA92C83-0C33-529A-FA26-E585F80E76D2}"/>
              </a:ext>
            </a:extLst>
          </p:cNvPr>
          <p:cNvPicPr>
            <a:picLocks noChangeAspect="1"/>
          </p:cNvPicPr>
          <p:nvPr/>
        </p:nvPicPr>
        <p:blipFill>
          <a:blip r:embed="rId5"/>
          <a:srcRect t="14723" b="5396"/>
          <a:stretch/>
        </p:blipFill>
        <p:spPr>
          <a:xfrm>
            <a:off x="6804248" y="267494"/>
            <a:ext cx="1288443" cy="1753754"/>
          </a:xfrm>
          <a:prstGeom prst="rect">
            <a:avLst/>
          </a:prstGeom>
        </p:spPr>
      </p:pic>
      <p:sp>
        <p:nvSpPr>
          <p:cNvPr id="17" name="CuadroTexto 16">
            <a:extLst>
              <a:ext uri="{FF2B5EF4-FFF2-40B4-BE49-F238E27FC236}">
                <a16:creationId xmlns:a16="http://schemas.microsoft.com/office/drawing/2014/main" id="{A1BBA46D-120B-F4BD-AAFE-53E261E1A649}"/>
              </a:ext>
            </a:extLst>
          </p:cNvPr>
          <p:cNvSpPr txBox="1"/>
          <p:nvPr/>
        </p:nvSpPr>
        <p:spPr>
          <a:xfrm>
            <a:off x="469624" y="3507854"/>
            <a:ext cx="5400600" cy="646331"/>
          </a:xfrm>
          <a:custGeom>
            <a:avLst/>
            <a:gdLst>
              <a:gd name="connsiteX0" fmla="*/ 0 w 5400600"/>
              <a:gd name="connsiteY0" fmla="*/ 0 h 646331"/>
              <a:gd name="connsiteX1" fmla="*/ 567063 w 5400600"/>
              <a:gd name="connsiteY1" fmla="*/ 0 h 646331"/>
              <a:gd name="connsiteX2" fmla="*/ 1188132 w 5400600"/>
              <a:gd name="connsiteY2" fmla="*/ 0 h 646331"/>
              <a:gd name="connsiteX3" fmla="*/ 1863207 w 5400600"/>
              <a:gd name="connsiteY3" fmla="*/ 0 h 646331"/>
              <a:gd name="connsiteX4" fmla="*/ 2592288 w 5400600"/>
              <a:gd name="connsiteY4" fmla="*/ 0 h 646331"/>
              <a:gd name="connsiteX5" fmla="*/ 3159351 w 5400600"/>
              <a:gd name="connsiteY5" fmla="*/ 0 h 646331"/>
              <a:gd name="connsiteX6" fmla="*/ 3942438 w 5400600"/>
              <a:gd name="connsiteY6" fmla="*/ 0 h 646331"/>
              <a:gd name="connsiteX7" fmla="*/ 4563507 w 5400600"/>
              <a:gd name="connsiteY7" fmla="*/ 0 h 646331"/>
              <a:gd name="connsiteX8" fmla="*/ 5400600 w 5400600"/>
              <a:gd name="connsiteY8" fmla="*/ 0 h 646331"/>
              <a:gd name="connsiteX9" fmla="*/ 5400600 w 5400600"/>
              <a:gd name="connsiteY9" fmla="*/ 646331 h 646331"/>
              <a:gd name="connsiteX10" fmla="*/ 4833537 w 5400600"/>
              <a:gd name="connsiteY10" fmla="*/ 646331 h 646331"/>
              <a:gd name="connsiteX11" fmla="*/ 4320480 w 5400600"/>
              <a:gd name="connsiteY11" fmla="*/ 646331 h 646331"/>
              <a:gd name="connsiteX12" fmla="*/ 3807423 w 5400600"/>
              <a:gd name="connsiteY12" fmla="*/ 646331 h 646331"/>
              <a:gd name="connsiteX13" fmla="*/ 3078342 w 5400600"/>
              <a:gd name="connsiteY13" fmla="*/ 646331 h 646331"/>
              <a:gd name="connsiteX14" fmla="*/ 2295255 w 5400600"/>
              <a:gd name="connsiteY14" fmla="*/ 646331 h 646331"/>
              <a:gd name="connsiteX15" fmla="*/ 1728192 w 5400600"/>
              <a:gd name="connsiteY15" fmla="*/ 646331 h 646331"/>
              <a:gd name="connsiteX16" fmla="*/ 945105 w 5400600"/>
              <a:gd name="connsiteY16" fmla="*/ 646331 h 646331"/>
              <a:gd name="connsiteX17" fmla="*/ 0 w 5400600"/>
              <a:gd name="connsiteY17" fmla="*/ 646331 h 646331"/>
              <a:gd name="connsiteX18" fmla="*/ 0 w 5400600"/>
              <a:gd name="connsiteY18"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00600" h="646331" fill="none" extrusionOk="0">
                <a:moveTo>
                  <a:pt x="0" y="0"/>
                </a:moveTo>
                <a:cubicBezTo>
                  <a:pt x="215392" y="-13457"/>
                  <a:pt x="398756" y="-16750"/>
                  <a:pt x="567063" y="0"/>
                </a:cubicBezTo>
                <a:cubicBezTo>
                  <a:pt x="735370" y="16750"/>
                  <a:pt x="1015950" y="-10122"/>
                  <a:pt x="1188132" y="0"/>
                </a:cubicBezTo>
                <a:cubicBezTo>
                  <a:pt x="1360314" y="10122"/>
                  <a:pt x="1680334" y="1262"/>
                  <a:pt x="1863207" y="0"/>
                </a:cubicBezTo>
                <a:cubicBezTo>
                  <a:pt x="2046081" y="-1262"/>
                  <a:pt x="2311830" y="31684"/>
                  <a:pt x="2592288" y="0"/>
                </a:cubicBezTo>
                <a:cubicBezTo>
                  <a:pt x="2872746" y="-31684"/>
                  <a:pt x="2988747" y="13774"/>
                  <a:pt x="3159351" y="0"/>
                </a:cubicBezTo>
                <a:cubicBezTo>
                  <a:pt x="3329955" y="-13774"/>
                  <a:pt x="3651832" y="-5342"/>
                  <a:pt x="3942438" y="0"/>
                </a:cubicBezTo>
                <a:cubicBezTo>
                  <a:pt x="4233044" y="5342"/>
                  <a:pt x="4272252" y="4674"/>
                  <a:pt x="4563507" y="0"/>
                </a:cubicBezTo>
                <a:cubicBezTo>
                  <a:pt x="4854762" y="-4674"/>
                  <a:pt x="5123042" y="8567"/>
                  <a:pt x="5400600" y="0"/>
                </a:cubicBezTo>
                <a:cubicBezTo>
                  <a:pt x="5374913" y="307245"/>
                  <a:pt x="5384977" y="378480"/>
                  <a:pt x="5400600" y="646331"/>
                </a:cubicBezTo>
                <a:cubicBezTo>
                  <a:pt x="5253039" y="653184"/>
                  <a:pt x="4998087" y="654945"/>
                  <a:pt x="4833537" y="646331"/>
                </a:cubicBezTo>
                <a:cubicBezTo>
                  <a:pt x="4668987" y="637717"/>
                  <a:pt x="4563037" y="652415"/>
                  <a:pt x="4320480" y="646331"/>
                </a:cubicBezTo>
                <a:cubicBezTo>
                  <a:pt x="4077923" y="640247"/>
                  <a:pt x="3959219" y="638629"/>
                  <a:pt x="3807423" y="646331"/>
                </a:cubicBezTo>
                <a:cubicBezTo>
                  <a:pt x="3655627" y="654033"/>
                  <a:pt x="3273694" y="633502"/>
                  <a:pt x="3078342" y="646331"/>
                </a:cubicBezTo>
                <a:cubicBezTo>
                  <a:pt x="2882990" y="659160"/>
                  <a:pt x="2514929" y="616964"/>
                  <a:pt x="2295255" y="646331"/>
                </a:cubicBezTo>
                <a:cubicBezTo>
                  <a:pt x="2075581" y="675698"/>
                  <a:pt x="1876834" y="635998"/>
                  <a:pt x="1728192" y="646331"/>
                </a:cubicBezTo>
                <a:cubicBezTo>
                  <a:pt x="1579550" y="656664"/>
                  <a:pt x="1232627" y="653393"/>
                  <a:pt x="945105" y="646331"/>
                </a:cubicBezTo>
                <a:cubicBezTo>
                  <a:pt x="657583" y="639269"/>
                  <a:pt x="310684" y="605032"/>
                  <a:pt x="0" y="646331"/>
                </a:cubicBezTo>
                <a:cubicBezTo>
                  <a:pt x="8245" y="440841"/>
                  <a:pt x="-26866" y="273263"/>
                  <a:pt x="0" y="0"/>
                </a:cubicBezTo>
                <a:close/>
              </a:path>
              <a:path w="5400600" h="646331" stroke="0" extrusionOk="0">
                <a:moveTo>
                  <a:pt x="0" y="0"/>
                </a:moveTo>
                <a:cubicBezTo>
                  <a:pt x="209844" y="29813"/>
                  <a:pt x="472016" y="-22643"/>
                  <a:pt x="729081" y="0"/>
                </a:cubicBezTo>
                <a:cubicBezTo>
                  <a:pt x="986146" y="22643"/>
                  <a:pt x="1127416" y="-28876"/>
                  <a:pt x="1350150" y="0"/>
                </a:cubicBezTo>
                <a:cubicBezTo>
                  <a:pt x="1572884" y="28876"/>
                  <a:pt x="1846703" y="21661"/>
                  <a:pt x="2025225" y="0"/>
                </a:cubicBezTo>
                <a:cubicBezTo>
                  <a:pt x="2203747" y="-21661"/>
                  <a:pt x="2440559" y="3807"/>
                  <a:pt x="2592288" y="0"/>
                </a:cubicBezTo>
                <a:cubicBezTo>
                  <a:pt x="2744017" y="-3807"/>
                  <a:pt x="3080839" y="-13998"/>
                  <a:pt x="3267363" y="0"/>
                </a:cubicBezTo>
                <a:cubicBezTo>
                  <a:pt x="3453888" y="13998"/>
                  <a:pt x="3609349" y="5065"/>
                  <a:pt x="3834426" y="0"/>
                </a:cubicBezTo>
                <a:cubicBezTo>
                  <a:pt x="4059503" y="-5065"/>
                  <a:pt x="4236092" y="11875"/>
                  <a:pt x="4509501" y="0"/>
                </a:cubicBezTo>
                <a:cubicBezTo>
                  <a:pt x="4782911" y="-11875"/>
                  <a:pt x="4998755" y="-36501"/>
                  <a:pt x="5400600" y="0"/>
                </a:cubicBezTo>
                <a:cubicBezTo>
                  <a:pt x="5370442" y="314274"/>
                  <a:pt x="5405298" y="444532"/>
                  <a:pt x="5400600" y="646331"/>
                </a:cubicBezTo>
                <a:cubicBezTo>
                  <a:pt x="5184116" y="640090"/>
                  <a:pt x="5087405" y="671720"/>
                  <a:pt x="4779531" y="646331"/>
                </a:cubicBezTo>
                <a:cubicBezTo>
                  <a:pt x="4471657" y="620942"/>
                  <a:pt x="4484772" y="664413"/>
                  <a:pt x="4212468" y="646331"/>
                </a:cubicBezTo>
                <a:cubicBezTo>
                  <a:pt x="3940164" y="628249"/>
                  <a:pt x="3840001" y="618226"/>
                  <a:pt x="3591399" y="646331"/>
                </a:cubicBezTo>
                <a:cubicBezTo>
                  <a:pt x="3342797" y="674436"/>
                  <a:pt x="2973106" y="681789"/>
                  <a:pt x="2808312" y="646331"/>
                </a:cubicBezTo>
                <a:cubicBezTo>
                  <a:pt x="2643518" y="610873"/>
                  <a:pt x="2292686" y="637676"/>
                  <a:pt x="2133237" y="646331"/>
                </a:cubicBezTo>
                <a:cubicBezTo>
                  <a:pt x="1973789" y="654986"/>
                  <a:pt x="1676198" y="665706"/>
                  <a:pt x="1512168" y="646331"/>
                </a:cubicBezTo>
                <a:cubicBezTo>
                  <a:pt x="1348138" y="626956"/>
                  <a:pt x="1026632" y="675572"/>
                  <a:pt x="783087" y="646331"/>
                </a:cubicBezTo>
                <a:cubicBezTo>
                  <a:pt x="539542" y="617090"/>
                  <a:pt x="326932" y="672199"/>
                  <a:pt x="0" y="646331"/>
                </a:cubicBezTo>
                <a:cubicBezTo>
                  <a:pt x="29985" y="401039"/>
                  <a:pt x="555" y="211054"/>
                  <a:pt x="0" y="0"/>
                </a:cubicBezTo>
                <a:close/>
              </a:path>
            </a:pathLst>
          </a:custGeom>
          <a:ln>
            <a:solidFill>
              <a:schemeClr val="accent4">
                <a:lumMod val="40000"/>
                <a:lumOff val="60000"/>
              </a:schemeClr>
            </a:solidFill>
            <a:extLst>
              <a:ext uri="{C807C97D-BFC1-408E-A445-0C87EB9F89A2}">
                <ask:lineSketchStyleProps xmlns:ask="http://schemas.microsoft.com/office/drawing/2018/sketchyshapes" sd="2512980468">
                  <a:prstGeom prst="rect">
                    <a:avLst/>
                  </a:prstGeom>
                  <ask:type>
                    <ask:lineSketchFreehand/>
                  </ask:type>
                </ask:lineSketchStyleProps>
              </a:ext>
            </a:extLst>
          </a:ln>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s-ES" b="1" dirty="0" err="1"/>
              <a:t>Tezepelumab</a:t>
            </a:r>
            <a:r>
              <a:rPr lang="es-ES" b="1" dirty="0"/>
              <a:t>: contra la </a:t>
            </a:r>
            <a:r>
              <a:rPr lang="es-ES" b="1" dirty="0" err="1"/>
              <a:t>linfopoyetina</a:t>
            </a:r>
            <a:r>
              <a:rPr lang="es-ES" b="1" dirty="0"/>
              <a:t> estromal tímica (TSLP) . Estudio CASCADE</a:t>
            </a:r>
          </a:p>
        </p:txBody>
      </p:sp>
      <p:pic>
        <p:nvPicPr>
          <p:cNvPr id="19" name="Imagen 18">
            <a:extLst>
              <a:ext uri="{FF2B5EF4-FFF2-40B4-BE49-F238E27FC236}">
                <a16:creationId xmlns:a16="http://schemas.microsoft.com/office/drawing/2014/main" id="{71054BA5-3E46-1354-099B-B1D1C9C3440F}"/>
              </a:ext>
            </a:extLst>
          </p:cNvPr>
          <p:cNvPicPr>
            <a:picLocks noChangeAspect="1"/>
          </p:cNvPicPr>
          <p:nvPr/>
        </p:nvPicPr>
        <p:blipFill>
          <a:blip r:embed="rId6"/>
          <a:srcRect t="11128" b="5527"/>
          <a:stretch/>
        </p:blipFill>
        <p:spPr>
          <a:xfrm>
            <a:off x="220250" y="4253660"/>
            <a:ext cx="8703500" cy="4681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23C70015-DC3C-BCA1-A16C-5AFC123305A4}"/>
              </a:ext>
            </a:extLst>
          </p:cNvPr>
          <p:cNvSpPr txBox="1">
            <a:spLocks/>
          </p:cNvSpPr>
          <p:nvPr/>
        </p:nvSpPr>
        <p:spPr>
          <a:xfrm>
            <a:off x="2627784" y="267494"/>
            <a:ext cx="5256584" cy="792088"/>
          </a:xfrm>
          <a:prstGeom prst="rect">
            <a:avLst/>
          </a:prstGeom>
          <a:solidFill>
            <a:schemeClr val="accent4">
              <a:lumMod val="20000"/>
              <a:lumOff val="80000"/>
            </a:schemeClr>
          </a:solidFill>
          <a:effectLst>
            <a:softEdge rad="3175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s-ES" sz="2800" b="1" dirty="0"/>
              <a:t>OBJETIVOS</a:t>
            </a:r>
          </a:p>
        </p:txBody>
      </p:sp>
      <p:pic>
        <p:nvPicPr>
          <p:cNvPr id="5" name="Marcador de contenido 4" descr="Objetivo con relleno sólido">
            <a:extLst>
              <a:ext uri="{FF2B5EF4-FFF2-40B4-BE49-F238E27FC236}">
                <a16:creationId xmlns:a16="http://schemas.microsoft.com/office/drawing/2014/main" id="{838A7627-142B-59A4-680C-925D16E0F845}"/>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0528" y="843558"/>
            <a:ext cx="3960440" cy="3960440"/>
          </a:xfrm>
        </p:spPr>
      </p:pic>
      <p:sp>
        <p:nvSpPr>
          <p:cNvPr id="6" name="CuadroTexto 5">
            <a:extLst>
              <a:ext uri="{FF2B5EF4-FFF2-40B4-BE49-F238E27FC236}">
                <a16:creationId xmlns:a16="http://schemas.microsoft.com/office/drawing/2014/main" id="{B6F21F07-0547-E8D5-E60A-7ADA9023A2CB}"/>
              </a:ext>
            </a:extLst>
          </p:cNvPr>
          <p:cNvSpPr txBox="1"/>
          <p:nvPr/>
        </p:nvSpPr>
        <p:spPr>
          <a:xfrm>
            <a:off x="1331640" y="1700808"/>
            <a:ext cx="6912768" cy="2062103"/>
          </a:xfrm>
          <a:prstGeom prst="rect">
            <a:avLst/>
          </a:prstGeom>
          <a:solidFill>
            <a:srgbClr val="FFFFFF">
              <a:alpha val="72941"/>
            </a:srgbClr>
          </a:solidFill>
        </p:spPr>
        <p:txBody>
          <a:bodyPr wrap="square" rtlCol="0">
            <a:spAutoFit/>
          </a:bodyPr>
          <a:lstStyle/>
          <a:p>
            <a:pPr algn="ctr"/>
            <a:r>
              <a:rPr lang="es-ES" sz="3200" b="1" dirty="0">
                <a:effectLst/>
                <a:latin typeface="Calibri" panose="020F0502020204030204" pitchFamily="34" charset="0"/>
                <a:ea typeface="Calibri" panose="020F0502020204030204" pitchFamily="34" charset="0"/>
              </a:rPr>
              <a:t>Evaluar los efectos del tratamiento con </a:t>
            </a:r>
            <a:r>
              <a:rPr lang="es-ES" sz="3200" b="1" dirty="0" err="1">
                <a:effectLst/>
                <a:latin typeface="Calibri" panose="020F0502020204030204" pitchFamily="34" charset="0"/>
                <a:ea typeface="Calibri" panose="020F0502020204030204" pitchFamily="34" charset="0"/>
              </a:rPr>
              <a:t>tezepelumab</a:t>
            </a:r>
            <a:r>
              <a:rPr lang="es-ES" sz="3200" b="1" dirty="0">
                <a:effectLst/>
                <a:latin typeface="Calibri" panose="020F0502020204030204" pitchFamily="34" charset="0"/>
                <a:ea typeface="Calibri" panose="020F0502020204030204" pitchFamily="34" charset="0"/>
              </a:rPr>
              <a:t> sobre los parámetros de la oscilometría en una cohorte en vida real. </a:t>
            </a:r>
            <a:endParaRPr lang="es-ES" sz="3200" b="1" dirty="0"/>
          </a:p>
        </p:txBody>
      </p:sp>
    </p:spTree>
    <p:extLst>
      <p:ext uri="{BB962C8B-B14F-4D97-AF65-F5344CB8AC3E}">
        <p14:creationId xmlns:p14="http://schemas.microsoft.com/office/powerpoint/2010/main" val="2270692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B949D-65BA-3C46-F3A8-9EFBCEE03DE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46C857B-1602-C787-BF36-424D4336754B}"/>
              </a:ext>
            </a:extLst>
          </p:cNvPr>
          <p:cNvSpPr>
            <a:spLocks noGrp="1"/>
          </p:cNvSpPr>
          <p:nvPr>
            <p:ph type="title"/>
          </p:nvPr>
        </p:nvSpPr>
        <p:spPr>
          <a:xfrm>
            <a:off x="1943708" y="120252"/>
            <a:ext cx="5256584" cy="857250"/>
          </a:xfrm>
          <a:solidFill>
            <a:schemeClr val="accent4">
              <a:lumMod val="20000"/>
              <a:lumOff val="80000"/>
            </a:schemeClr>
          </a:solidFill>
          <a:effectLst>
            <a:softEdge rad="63500"/>
          </a:effectLst>
        </p:spPr>
        <p:txBody>
          <a:bodyPr/>
          <a:lstStyle/>
          <a:p>
            <a:r>
              <a:rPr lang="es-ES" b="1" dirty="0"/>
              <a:t>METODOLOGÍA</a:t>
            </a:r>
          </a:p>
        </p:txBody>
      </p:sp>
      <p:pic>
        <p:nvPicPr>
          <p:cNvPr id="8" name="Gráfico 7" descr="Audiencia objetivo contorno">
            <a:extLst>
              <a:ext uri="{FF2B5EF4-FFF2-40B4-BE49-F238E27FC236}">
                <a16:creationId xmlns:a16="http://schemas.microsoft.com/office/drawing/2014/main" id="{8298EE5B-D583-A5CC-3322-64BDF940E6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560" y="1394658"/>
            <a:ext cx="614897" cy="614897"/>
          </a:xfrm>
          <a:prstGeom prst="rect">
            <a:avLst/>
          </a:prstGeom>
        </p:spPr>
      </p:pic>
      <p:sp>
        <p:nvSpPr>
          <p:cNvPr id="9" name="CuadroTexto 8">
            <a:extLst>
              <a:ext uri="{FF2B5EF4-FFF2-40B4-BE49-F238E27FC236}">
                <a16:creationId xmlns:a16="http://schemas.microsoft.com/office/drawing/2014/main" id="{77DDC72E-7990-B0DA-CACF-47AB2E4F3CB1}"/>
              </a:ext>
            </a:extLst>
          </p:cNvPr>
          <p:cNvSpPr txBox="1"/>
          <p:nvPr/>
        </p:nvSpPr>
        <p:spPr>
          <a:xfrm>
            <a:off x="1366480" y="1235696"/>
            <a:ext cx="7165959" cy="338554"/>
          </a:xfrm>
          <a:custGeom>
            <a:avLst/>
            <a:gdLst>
              <a:gd name="connsiteX0" fmla="*/ 0 w 7165959"/>
              <a:gd name="connsiteY0" fmla="*/ 0 h 338554"/>
              <a:gd name="connsiteX1" fmla="*/ 651451 w 7165959"/>
              <a:gd name="connsiteY1" fmla="*/ 0 h 338554"/>
              <a:gd name="connsiteX2" fmla="*/ 1374561 w 7165959"/>
              <a:gd name="connsiteY2" fmla="*/ 0 h 338554"/>
              <a:gd name="connsiteX3" fmla="*/ 1954352 w 7165959"/>
              <a:gd name="connsiteY3" fmla="*/ 0 h 338554"/>
              <a:gd name="connsiteX4" fmla="*/ 2605803 w 7165959"/>
              <a:gd name="connsiteY4" fmla="*/ 0 h 338554"/>
              <a:gd name="connsiteX5" fmla="*/ 3113935 w 7165959"/>
              <a:gd name="connsiteY5" fmla="*/ 0 h 338554"/>
              <a:gd name="connsiteX6" fmla="*/ 3622067 w 7165959"/>
              <a:gd name="connsiteY6" fmla="*/ 0 h 338554"/>
              <a:gd name="connsiteX7" fmla="*/ 4058539 w 7165959"/>
              <a:gd name="connsiteY7" fmla="*/ 0 h 338554"/>
              <a:gd name="connsiteX8" fmla="*/ 4853309 w 7165959"/>
              <a:gd name="connsiteY8" fmla="*/ 0 h 338554"/>
              <a:gd name="connsiteX9" fmla="*/ 5504759 w 7165959"/>
              <a:gd name="connsiteY9" fmla="*/ 0 h 338554"/>
              <a:gd name="connsiteX10" fmla="*/ 6012891 w 7165959"/>
              <a:gd name="connsiteY10" fmla="*/ 0 h 338554"/>
              <a:gd name="connsiteX11" fmla="*/ 6449363 w 7165959"/>
              <a:gd name="connsiteY11" fmla="*/ 0 h 338554"/>
              <a:gd name="connsiteX12" fmla="*/ 7165959 w 7165959"/>
              <a:gd name="connsiteY12" fmla="*/ 0 h 338554"/>
              <a:gd name="connsiteX13" fmla="*/ 7165959 w 7165959"/>
              <a:gd name="connsiteY13" fmla="*/ 338554 h 338554"/>
              <a:gd name="connsiteX14" fmla="*/ 6586168 w 7165959"/>
              <a:gd name="connsiteY14" fmla="*/ 338554 h 338554"/>
              <a:gd name="connsiteX15" fmla="*/ 5791398 w 7165959"/>
              <a:gd name="connsiteY15" fmla="*/ 338554 h 338554"/>
              <a:gd name="connsiteX16" fmla="*/ 4996628 w 7165959"/>
              <a:gd name="connsiteY16" fmla="*/ 338554 h 338554"/>
              <a:gd name="connsiteX17" fmla="*/ 4273517 w 7165959"/>
              <a:gd name="connsiteY17" fmla="*/ 338554 h 338554"/>
              <a:gd name="connsiteX18" fmla="*/ 3478747 w 7165959"/>
              <a:gd name="connsiteY18" fmla="*/ 338554 h 338554"/>
              <a:gd name="connsiteX19" fmla="*/ 2898956 w 7165959"/>
              <a:gd name="connsiteY19" fmla="*/ 338554 h 338554"/>
              <a:gd name="connsiteX20" fmla="*/ 2462484 w 7165959"/>
              <a:gd name="connsiteY20" fmla="*/ 338554 h 338554"/>
              <a:gd name="connsiteX21" fmla="*/ 1882693 w 7165959"/>
              <a:gd name="connsiteY21" fmla="*/ 338554 h 338554"/>
              <a:gd name="connsiteX22" fmla="*/ 1231242 w 7165959"/>
              <a:gd name="connsiteY22" fmla="*/ 338554 h 338554"/>
              <a:gd name="connsiteX23" fmla="*/ 579791 w 7165959"/>
              <a:gd name="connsiteY23" fmla="*/ 338554 h 338554"/>
              <a:gd name="connsiteX24" fmla="*/ 0 w 7165959"/>
              <a:gd name="connsiteY24" fmla="*/ 338554 h 338554"/>
              <a:gd name="connsiteX25" fmla="*/ 0 w 7165959"/>
              <a:gd name="connsiteY25" fmla="*/ 0 h 3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165959" h="338554" fill="none" extrusionOk="0">
                <a:moveTo>
                  <a:pt x="0" y="0"/>
                </a:moveTo>
                <a:cubicBezTo>
                  <a:pt x="244523" y="9314"/>
                  <a:pt x="510238" y="-10520"/>
                  <a:pt x="651451" y="0"/>
                </a:cubicBezTo>
                <a:cubicBezTo>
                  <a:pt x="792664" y="10520"/>
                  <a:pt x="1206537" y="-12333"/>
                  <a:pt x="1374561" y="0"/>
                </a:cubicBezTo>
                <a:cubicBezTo>
                  <a:pt x="1542585" y="12333"/>
                  <a:pt x="1795071" y="6823"/>
                  <a:pt x="1954352" y="0"/>
                </a:cubicBezTo>
                <a:cubicBezTo>
                  <a:pt x="2113633" y="-6823"/>
                  <a:pt x="2411382" y="22541"/>
                  <a:pt x="2605803" y="0"/>
                </a:cubicBezTo>
                <a:cubicBezTo>
                  <a:pt x="2800224" y="-22541"/>
                  <a:pt x="2947692" y="8442"/>
                  <a:pt x="3113935" y="0"/>
                </a:cubicBezTo>
                <a:cubicBezTo>
                  <a:pt x="3280178" y="-8442"/>
                  <a:pt x="3450485" y="23732"/>
                  <a:pt x="3622067" y="0"/>
                </a:cubicBezTo>
                <a:cubicBezTo>
                  <a:pt x="3793649" y="-23732"/>
                  <a:pt x="3959593" y="-11356"/>
                  <a:pt x="4058539" y="0"/>
                </a:cubicBezTo>
                <a:cubicBezTo>
                  <a:pt x="4157485" y="11356"/>
                  <a:pt x="4555446" y="30092"/>
                  <a:pt x="4853309" y="0"/>
                </a:cubicBezTo>
                <a:cubicBezTo>
                  <a:pt x="5151172" y="-30092"/>
                  <a:pt x="5372541" y="2466"/>
                  <a:pt x="5504759" y="0"/>
                </a:cubicBezTo>
                <a:cubicBezTo>
                  <a:pt x="5636977" y="-2466"/>
                  <a:pt x="5790644" y="23790"/>
                  <a:pt x="6012891" y="0"/>
                </a:cubicBezTo>
                <a:cubicBezTo>
                  <a:pt x="6235138" y="-23790"/>
                  <a:pt x="6236195" y="-1715"/>
                  <a:pt x="6449363" y="0"/>
                </a:cubicBezTo>
                <a:cubicBezTo>
                  <a:pt x="6662531" y="1715"/>
                  <a:pt x="6844802" y="10317"/>
                  <a:pt x="7165959" y="0"/>
                </a:cubicBezTo>
                <a:cubicBezTo>
                  <a:pt x="7159065" y="98183"/>
                  <a:pt x="7175298" y="170472"/>
                  <a:pt x="7165959" y="338554"/>
                </a:cubicBezTo>
                <a:cubicBezTo>
                  <a:pt x="6910822" y="346236"/>
                  <a:pt x="6789815" y="348156"/>
                  <a:pt x="6586168" y="338554"/>
                </a:cubicBezTo>
                <a:cubicBezTo>
                  <a:pt x="6382521" y="328952"/>
                  <a:pt x="6118260" y="354549"/>
                  <a:pt x="5791398" y="338554"/>
                </a:cubicBezTo>
                <a:cubicBezTo>
                  <a:pt x="5464536" y="322560"/>
                  <a:pt x="5382622" y="308602"/>
                  <a:pt x="4996628" y="338554"/>
                </a:cubicBezTo>
                <a:cubicBezTo>
                  <a:pt x="4610634" y="368507"/>
                  <a:pt x="4588498" y="329258"/>
                  <a:pt x="4273517" y="338554"/>
                </a:cubicBezTo>
                <a:cubicBezTo>
                  <a:pt x="3958536" y="347850"/>
                  <a:pt x="3754930" y="326413"/>
                  <a:pt x="3478747" y="338554"/>
                </a:cubicBezTo>
                <a:cubicBezTo>
                  <a:pt x="3202564" y="350696"/>
                  <a:pt x="3044399" y="345579"/>
                  <a:pt x="2898956" y="338554"/>
                </a:cubicBezTo>
                <a:cubicBezTo>
                  <a:pt x="2753513" y="331529"/>
                  <a:pt x="2589665" y="355707"/>
                  <a:pt x="2462484" y="338554"/>
                </a:cubicBezTo>
                <a:cubicBezTo>
                  <a:pt x="2335303" y="321401"/>
                  <a:pt x="2030956" y="317866"/>
                  <a:pt x="1882693" y="338554"/>
                </a:cubicBezTo>
                <a:cubicBezTo>
                  <a:pt x="1734430" y="359242"/>
                  <a:pt x="1433774" y="339188"/>
                  <a:pt x="1231242" y="338554"/>
                </a:cubicBezTo>
                <a:cubicBezTo>
                  <a:pt x="1028710" y="337920"/>
                  <a:pt x="782811" y="308206"/>
                  <a:pt x="579791" y="338554"/>
                </a:cubicBezTo>
                <a:cubicBezTo>
                  <a:pt x="376771" y="368902"/>
                  <a:pt x="133516" y="314967"/>
                  <a:pt x="0" y="338554"/>
                </a:cubicBezTo>
                <a:cubicBezTo>
                  <a:pt x="-12386" y="255880"/>
                  <a:pt x="191" y="134339"/>
                  <a:pt x="0" y="0"/>
                </a:cubicBezTo>
                <a:close/>
              </a:path>
              <a:path w="7165959" h="338554" stroke="0" extrusionOk="0">
                <a:moveTo>
                  <a:pt x="0" y="0"/>
                </a:moveTo>
                <a:cubicBezTo>
                  <a:pt x="191821" y="-4241"/>
                  <a:pt x="413652" y="-15640"/>
                  <a:pt x="579791" y="0"/>
                </a:cubicBezTo>
                <a:cubicBezTo>
                  <a:pt x="745930" y="15640"/>
                  <a:pt x="892270" y="-4883"/>
                  <a:pt x="1087923" y="0"/>
                </a:cubicBezTo>
                <a:cubicBezTo>
                  <a:pt x="1283576" y="4883"/>
                  <a:pt x="1647020" y="-33375"/>
                  <a:pt x="1811033" y="0"/>
                </a:cubicBezTo>
                <a:cubicBezTo>
                  <a:pt x="1975046" y="33375"/>
                  <a:pt x="2099856" y="6352"/>
                  <a:pt x="2319165" y="0"/>
                </a:cubicBezTo>
                <a:cubicBezTo>
                  <a:pt x="2538474" y="-6352"/>
                  <a:pt x="2823587" y="-16516"/>
                  <a:pt x="3113935" y="0"/>
                </a:cubicBezTo>
                <a:cubicBezTo>
                  <a:pt x="3404283" y="16516"/>
                  <a:pt x="3378852" y="16569"/>
                  <a:pt x="3622067" y="0"/>
                </a:cubicBezTo>
                <a:cubicBezTo>
                  <a:pt x="3865282" y="-16569"/>
                  <a:pt x="4038468" y="25344"/>
                  <a:pt x="4416837" y="0"/>
                </a:cubicBezTo>
                <a:cubicBezTo>
                  <a:pt x="4795206" y="-25344"/>
                  <a:pt x="4841449" y="-20313"/>
                  <a:pt x="4996628" y="0"/>
                </a:cubicBezTo>
                <a:cubicBezTo>
                  <a:pt x="5151807" y="20313"/>
                  <a:pt x="5257136" y="-1157"/>
                  <a:pt x="5433100" y="0"/>
                </a:cubicBezTo>
                <a:cubicBezTo>
                  <a:pt x="5609064" y="1157"/>
                  <a:pt x="6024947" y="9381"/>
                  <a:pt x="6227870" y="0"/>
                </a:cubicBezTo>
                <a:cubicBezTo>
                  <a:pt x="6430793" y="-9381"/>
                  <a:pt x="6944785" y="-22948"/>
                  <a:pt x="7165959" y="0"/>
                </a:cubicBezTo>
                <a:cubicBezTo>
                  <a:pt x="7149970" y="107410"/>
                  <a:pt x="7162569" y="224702"/>
                  <a:pt x="7165959" y="338554"/>
                </a:cubicBezTo>
                <a:cubicBezTo>
                  <a:pt x="6801130" y="365632"/>
                  <a:pt x="6722000" y="363892"/>
                  <a:pt x="6371189" y="338554"/>
                </a:cubicBezTo>
                <a:cubicBezTo>
                  <a:pt x="6020378" y="313217"/>
                  <a:pt x="5804620" y="350787"/>
                  <a:pt x="5648079" y="338554"/>
                </a:cubicBezTo>
                <a:cubicBezTo>
                  <a:pt x="5491538" y="326322"/>
                  <a:pt x="5369190" y="343278"/>
                  <a:pt x="5211607" y="338554"/>
                </a:cubicBezTo>
                <a:cubicBezTo>
                  <a:pt x="5054024" y="333830"/>
                  <a:pt x="4964165" y="317351"/>
                  <a:pt x="4775134" y="338554"/>
                </a:cubicBezTo>
                <a:cubicBezTo>
                  <a:pt x="4586103" y="359757"/>
                  <a:pt x="4206883" y="352395"/>
                  <a:pt x="4052024" y="338554"/>
                </a:cubicBezTo>
                <a:cubicBezTo>
                  <a:pt x="3897165" y="324714"/>
                  <a:pt x="3725904" y="331834"/>
                  <a:pt x="3472233" y="338554"/>
                </a:cubicBezTo>
                <a:cubicBezTo>
                  <a:pt x="3218562" y="345274"/>
                  <a:pt x="3082339" y="326768"/>
                  <a:pt x="2964101" y="338554"/>
                </a:cubicBezTo>
                <a:cubicBezTo>
                  <a:pt x="2845863" y="350340"/>
                  <a:pt x="2502492" y="364031"/>
                  <a:pt x="2384310" y="338554"/>
                </a:cubicBezTo>
                <a:cubicBezTo>
                  <a:pt x="2266128" y="313077"/>
                  <a:pt x="1920543" y="347300"/>
                  <a:pt x="1589540" y="338554"/>
                </a:cubicBezTo>
                <a:cubicBezTo>
                  <a:pt x="1258537" y="329809"/>
                  <a:pt x="1204307" y="318593"/>
                  <a:pt x="1081408" y="338554"/>
                </a:cubicBezTo>
                <a:cubicBezTo>
                  <a:pt x="958509" y="358515"/>
                  <a:pt x="364723" y="327466"/>
                  <a:pt x="0" y="338554"/>
                </a:cubicBezTo>
                <a:cubicBezTo>
                  <a:pt x="13493" y="179308"/>
                  <a:pt x="1004" y="93066"/>
                  <a:pt x="0" y="0"/>
                </a:cubicBezTo>
                <a:close/>
              </a:path>
            </a:pathLst>
          </a:custGeom>
          <a:solidFill>
            <a:schemeClr val="accent4">
              <a:lumMod val="20000"/>
              <a:lumOff val="80000"/>
            </a:schemeClr>
          </a:solidFill>
          <a:ln>
            <a:solidFill>
              <a:srgbClr val="D0E4CB"/>
            </a:solidFill>
            <a:extLst>
              <a:ext uri="{C807C97D-BFC1-408E-A445-0C87EB9F89A2}">
                <ask:lineSketchStyleProps xmlns:ask="http://schemas.microsoft.com/office/drawing/2018/sketchyshapes" sd="4101564263">
                  <a:prstGeom prst="rect">
                    <a:avLst/>
                  </a:prstGeom>
                  <ask:type>
                    <ask:lineSketchFreehand/>
                  </ask:type>
                </ask:lineSketchStyleProps>
              </a:ext>
            </a:extLst>
          </a:ln>
          <a:effectLst>
            <a:softEdge rad="127000"/>
          </a:effectLst>
        </p:spPr>
        <p:txBody>
          <a:bodyPr wrap="square" rtlCol="0">
            <a:spAutoFit/>
          </a:bodyPr>
          <a:lstStyle/>
          <a:p>
            <a:r>
              <a:rPr lang="es-ES" sz="1600" b="1" dirty="0"/>
              <a:t>Estudio observacional retrospectivo descriptivo</a:t>
            </a:r>
          </a:p>
        </p:txBody>
      </p:sp>
      <p:pic>
        <p:nvPicPr>
          <p:cNvPr id="11" name="Gráfico 10" descr="Calendario giratorio con relleno sólido">
            <a:extLst>
              <a:ext uri="{FF2B5EF4-FFF2-40B4-BE49-F238E27FC236}">
                <a16:creationId xmlns:a16="http://schemas.microsoft.com/office/drawing/2014/main" id="{E6BFE027-4BE2-B734-7441-5D6CBC84534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1560" y="2258924"/>
            <a:ext cx="614896" cy="525760"/>
          </a:xfrm>
          <a:prstGeom prst="rect">
            <a:avLst/>
          </a:prstGeom>
        </p:spPr>
      </p:pic>
      <p:sp>
        <p:nvSpPr>
          <p:cNvPr id="12" name="CuadroTexto 11">
            <a:extLst>
              <a:ext uri="{FF2B5EF4-FFF2-40B4-BE49-F238E27FC236}">
                <a16:creationId xmlns:a16="http://schemas.microsoft.com/office/drawing/2014/main" id="{BCC9C2BE-E3A6-7678-2331-3C1DB516284A}"/>
              </a:ext>
            </a:extLst>
          </p:cNvPr>
          <p:cNvSpPr txBox="1"/>
          <p:nvPr/>
        </p:nvSpPr>
        <p:spPr>
          <a:xfrm>
            <a:off x="1366479" y="2106306"/>
            <a:ext cx="7165959" cy="830997"/>
          </a:xfrm>
          <a:custGeom>
            <a:avLst/>
            <a:gdLst>
              <a:gd name="connsiteX0" fmla="*/ 0 w 7165959"/>
              <a:gd name="connsiteY0" fmla="*/ 0 h 830997"/>
              <a:gd name="connsiteX1" fmla="*/ 794770 w 7165959"/>
              <a:gd name="connsiteY1" fmla="*/ 0 h 830997"/>
              <a:gd name="connsiteX2" fmla="*/ 1302902 w 7165959"/>
              <a:gd name="connsiteY2" fmla="*/ 0 h 830997"/>
              <a:gd name="connsiteX3" fmla="*/ 1811033 w 7165959"/>
              <a:gd name="connsiteY3" fmla="*/ 0 h 830997"/>
              <a:gd name="connsiteX4" fmla="*/ 2247505 w 7165959"/>
              <a:gd name="connsiteY4" fmla="*/ 0 h 830997"/>
              <a:gd name="connsiteX5" fmla="*/ 3042275 w 7165959"/>
              <a:gd name="connsiteY5" fmla="*/ 0 h 830997"/>
              <a:gd name="connsiteX6" fmla="*/ 3693726 w 7165959"/>
              <a:gd name="connsiteY6" fmla="*/ 0 h 830997"/>
              <a:gd name="connsiteX7" fmla="*/ 4201858 w 7165959"/>
              <a:gd name="connsiteY7" fmla="*/ 0 h 830997"/>
              <a:gd name="connsiteX8" fmla="*/ 4638330 w 7165959"/>
              <a:gd name="connsiteY8" fmla="*/ 0 h 830997"/>
              <a:gd name="connsiteX9" fmla="*/ 5146461 w 7165959"/>
              <a:gd name="connsiteY9" fmla="*/ 0 h 830997"/>
              <a:gd name="connsiteX10" fmla="*/ 5582934 w 7165959"/>
              <a:gd name="connsiteY10" fmla="*/ 0 h 830997"/>
              <a:gd name="connsiteX11" fmla="*/ 6091065 w 7165959"/>
              <a:gd name="connsiteY11" fmla="*/ 0 h 830997"/>
              <a:gd name="connsiteX12" fmla="*/ 6599197 w 7165959"/>
              <a:gd name="connsiteY12" fmla="*/ 0 h 830997"/>
              <a:gd name="connsiteX13" fmla="*/ 7165959 w 7165959"/>
              <a:gd name="connsiteY13" fmla="*/ 0 h 830997"/>
              <a:gd name="connsiteX14" fmla="*/ 7165959 w 7165959"/>
              <a:gd name="connsiteY14" fmla="*/ 398879 h 830997"/>
              <a:gd name="connsiteX15" fmla="*/ 7165959 w 7165959"/>
              <a:gd name="connsiteY15" fmla="*/ 830997 h 830997"/>
              <a:gd name="connsiteX16" fmla="*/ 6442849 w 7165959"/>
              <a:gd name="connsiteY16" fmla="*/ 830997 h 830997"/>
              <a:gd name="connsiteX17" fmla="*/ 6006377 w 7165959"/>
              <a:gd name="connsiteY17" fmla="*/ 830997 h 830997"/>
              <a:gd name="connsiteX18" fmla="*/ 5426585 w 7165959"/>
              <a:gd name="connsiteY18" fmla="*/ 830997 h 830997"/>
              <a:gd name="connsiteX19" fmla="*/ 4775134 w 7165959"/>
              <a:gd name="connsiteY19" fmla="*/ 830997 h 830997"/>
              <a:gd name="connsiteX20" fmla="*/ 4123684 w 7165959"/>
              <a:gd name="connsiteY20" fmla="*/ 830997 h 830997"/>
              <a:gd name="connsiteX21" fmla="*/ 3687212 w 7165959"/>
              <a:gd name="connsiteY21" fmla="*/ 830997 h 830997"/>
              <a:gd name="connsiteX22" fmla="*/ 3107420 w 7165959"/>
              <a:gd name="connsiteY22" fmla="*/ 830997 h 830997"/>
              <a:gd name="connsiteX23" fmla="*/ 2670948 w 7165959"/>
              <a:gd name="connsiteY23" fmla="*/ 830997 h 830997"/>
              <a:gd name="connsiteX24" fmla="*/ 2019498 w 7165959"/>
              <a:gd name="connsiteY24" fmla="*/ 830997 h 830997"/>
              <a:gd name="connsiteX25" fmla="*/ 1296387 w 7165959"/>
              <a:gd name="connsiteY25" fmla="*/ 830997 h 830997"/>
              <a:gd name="connsiteX26" fmla="*/ 644936 w 7165959"/>
              <a:gd name="connsiteY26" fmla="*/ 830997 h 830997"/>
              <a:gd name="connsiteX27" fmla="*/ 0 w 7165959"/>
              <a:gd name="connsiteY27" fmla="*/ 830997 h 830997"/>
              <a:gd name="connsiteX28" fmla="*/ 0 w 7165959"/>
              <a:gd name="connsiteY28" fmla="*/ 440428 h 830997"/>
              <a:gd name="connsiteX29" fmla="*/ 0 w 7165959"/>
              <a:gd name="connsiteY29" fmla="*/ 0 h 830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65959" h="830997" fill="none" extrusionOk="0">
                <a:moveTo>
                  <a:pt x="0" y="0"/>
                </a:moveTo>
                <a:cubicBezTo>
                  <a:pt x="279731" y="37664"/>
                  <a:pt x="472580" y="-33890"/>
                  <a:pt x="794770" y="0"/>
                </a:cubicBezTo>
                <a:cubicBezTo>
                  <a:pt x="1116960" y="33890"/>
                  <a:pt x="1136659" y="8442"/>
                  <a:pt x="1302902" y="0"/>
                </a:cubicBezTo>
                <a:cubicBezTo>
                  <a:pt x="1469145" y="-8442"/>
                  <a:pt x="1644449" y="-22144"/>
                  <a:pt x="1811033" y="0"/>
                </a:cubicBezTo>
                <a:cubicBezTo>
                  <a:pt x="1977617" y="22144"/>
                  <a:pt x="2148559" y="-11356"/>
                  <a:pt x="2247505" y="0"/>
                </a:cubicBezTo>
                <a:cubicBezTo>
                  <a:pt x="2346451" y="11356"/>
                  <a:pt x="2744412" y="30092"/>
                  <a:pt x="3042275" y="0"/>
                </a:cubicBezTo>
                <a:cubicBezTo>
                  <a:pt x="3340138" y="-30092"/>
                  <a:pt x="3559960" y="-2615"/>
                  <a:pt x="3693726" y="0"/>
                </a:cubicBezTo>
                <a:cubicBezTo>
                  <a:pt x="3827492" y="2615"/>
                  <a:pt x="3979611" y="23790"/>
                  <a:pt x="4201858" y="0"/>
                </a:cubicBezTo>
                <a:cubicBezTo>
                  <a:pt x="4424105" y="-23790"/>
                  <a:pt x="4425162" y="-1715"/>
                  <a:pt x="4638330" y="0"/>
                </a:cubicBezTo>
                <a:cubicBezTo>
                  <a:pt x="4851498" y="1715"/>
                  <a:pt x="4950820" y="-19606"/>
                  <a:pt x="5146461" y="0"/>
                </a:cubicBezTo>
                <a:cubicBezTo>
                  <a:pt x="5342102" y="19606"/>
                  <a:pt x="5455777" y="2428"/>
                  <a:pt x="5582934" y="0"/>
                </a:cubicBezTo>
                <a:cubicBezTo>
                  <a:pt x="5710091" y="-2428"/>
                  <a:pt x="5905505" y="19047"/>
                  <a:pt x="6091065" y="0"/>
                </a:cubicBezTo>
                <a:cubicBezTo>
                  <a:pt x="6276625" y="-19047"/>
                  <a:pt x="6425394" y="23796"/>
                  <a:pt x="6599197" y="0"/>
                </a:cubicBezTo>
                <a:cubicBezTo>
                  <a:pt x="6773000" y="-23796"/>
                  <a:pt x="6929433" y="-14779"/>
                  <a:pt x="7165959" y="0"/>
                </a:cubicBezTo>
                <a:cubicBezTo>
                  <a:pt x="7171636" y="193576"/>
                  <a:pt x="7169488" y="294775"/>
                  <a:pt x="7165959" y="398879"/>
                </a:cubicBezTo>
                <a:cubicBezTo>
                  <a:pt x="7162430" y="502983"/>
                  <a:pt x="7181736" y="619157"/>
                  <a:pt x="7165959" y="830997"/>
                </a:cubicBezTo>
                <a:cubicBezTo>
                  <a:pt x="6819041" y="797781"/>
                  <a:pt x="6800130" y="796000"/>
                  <a:pt x="6442849" y="830997"/>
                </a:cubicBezTo>
                <a:cubicBezTo>
                  <a:pt x="6085568" y="865995"/>
                  <a:pt x="6133558" y="848150"/>
                  <a:pt x="6006377" y="830997"/>
                </a:cubicBezTo>
                <a:cubicBezTo>
                  <a:pt x="5879196" y="813844"/>
                  <a:pt x="5577189" y="816290"/>
                  <a:pt x="5426585" y="830997"/>
                </a:cubicBezTo>
                <a:cubicBezTo>
                  <a:pt x="5275981" y="845704"/>
                  <a:pt x="4977666" y="831631"/>
                  <a:pt x="4775134" y="830997"/>
                </a:cubicBezTo>
                <a:cubicBezTo>
                  <a:pt x="4572602" y="830363"/>
                  <a:pt x="4321131" y="859498"/>
                  <a:pt x="4123684" y="830997"/>
                </a:cubicBezTo>
                <a:cubicBezTo>
                  <a:pt x="3926237" y="802497"/>
                  <a:pt x="3808872" y="839040"/>
                  <a:pt x="3687212" y="830997"/>
                </a:cubicBezTo>
                <a:cubicBezTo>
                  <a:pt x="3565552" y="822954"/>
                  <a:pt x="3342810" y="852944"/>
                  <a:pt x="3107420" y="830997"/>
                </a:cubicBezTo>
                <a:cubicBezTo>
                  <a:pt x="2872030" y="809050"/>
                  <a:pt x="2882388" y="834750"/>
                  <a:pt x="2670948" y="830997"/>
                </a:cubicBezTo>
                <a:cubicBezTo>
                  <a:pt x="2459508" y="827244"/>
                  <a:pt x="2341091" y="807278"/>
                  <a:pt x="2019498" y="830997"/>
                </a:cubicBezTo>
                <a:cubicBezTo>
                  <a:pt x="1697905" y="854717"/>
                  <a:pt x="1444080" y="833030"/>
                  <a:pt x="1296387" y="830997"/>
                </a:cubicBezTo>
                <a:cubicBezTo>
                  <a:pt x="1148694" y="828964"/>
                  <a:pt x="793542" y="858227"/>
                  <a:pt x="644936" y="830997"/>
                </a:cubicBezTo>
                <a:cubicBezTo>
                  <a:pt x="496330" y="803767"/>
                  <a:pt x="230295" y="814052"/>
                  <a:pt x="0" y="830997"/>
                </a:cubicBezTo>
                <a:cubicBezTo>
                  <a:pt x="7599" y="711774"/>
                  <a:pt x="5690" y="556517"/>
                  <a:pt x="0" y="440428"/>
                </a:cubicBezTo>
                <a:cubicBezTo>
                  <a:pt x="-5690" y="324339"/>
                  <a:pt x="8169" y="106591"/>
                  <a:pt x="0" y="0"/>
                </a:cubicBezTo>
                <a:close/>
              </a:path>
              <a:path w="7165959" h="830997" stroke="0" extrusionOk="0">
                <a:moveTo>
                  <a:pt x="0" y="0"/>
                </a:moveTo>
                <a:cubicBezTo>
                  <a:pt x="191821" y="-4241"/>
                  <a:pt x="413652" y="-15640"/>
                  <a:pt x="579791" y="0"/>
                </a:cubicBezTo>
                <a:cubicBezTo>
                  <a:pt x="745930" y="15640"/>
                  <a:pt x="892270" y="-4883"/>
                  <a:pt x="1087923" y="0"/>
                </a:cubicBezTo>
                <a:cubicBezTo>
                  <a:pt x="1283576" y="4883"/>
                  <a:pt x="1647020" y="-33375"/>
                  <a:pt x="1811033" y="0"/>
                </a:cubicBezTo>
                <a:cubicBezTo>
                  <a:pt x="1975046" y="33375"/>
                  <a:pt x="2099856" y="6352"/>
                  <a:pt x="2319165" y="0"/>
                </a:cubicBezTo>
                <a:cubicBezTo>
                  <a:pt x="2538474" y="-6352"/>
                  <a:pt x="2823587" y="-16516"/>
                  <a:pt x="3113935" y="0"/>
                </a:cubicBezTo>
                <a:cubicBezTo>
                  <a:pt x="3404283" y="16516"/>
                  <a:pt x="3378852" y="16569"/>
                  <a:pt x="3622067" y="0"/>
                </a:cubicBezTo>
                <a:cubicBezTo>
                  <a:pt x="3865282" y="-16569"/>
                  <a:pt x="4038468" y="25344"/>
                  <a:pt x="4416837" y="0"/>
                </a:cubicBezTo>
                <a:cubicBezTo>
                  <a:pt x="4795206" y="-25344"/>
                  <a:pt x="4841449" y="-20313"/>
                  <a:pt x="4996628" y="0"/>
                </a:cubicBezTo>
                <a:cubicBezTo>
                  <a:pt x="5151807" y="20313"/>
                  <a:pt x="5257136" y="-1157"/>
                  <a:pt x="5433100" y="0"/>
                </a:cubicBezTo>
                <a:cubicBezTo>
                  <a:pt x="5609064" y="1157"/>
                  <a:pt x="6024947" y="9381"/>
                  <a:pt x="6227870" y="0"/>
                </a:cubicBezTo>
                <a:cubicBezTo>
                  <a:pt x="6430793" y="-9381"/>
                  <a:pt x="6944785" y="-22948"/>
                  <a:pt x="7165959" y="0"/>
                </a:cubicBezTo>
                <a:cubicBezTo>
                  <a:pt x="7154876" y="211497"/>
                  <a:pt x="7176054" y="332438"/>
                  <a:pt x="7165959" y="423808"/>
                </a:cubicBezTo>
                <a:cubicBezTo>
                  <a:pt x="7155864" y="515178"/>
                  <a:pt x="7168128" y="679631"/>
                  <a:pt x="7165959" y="830997"/>
                </a:cubicBezTo>
                <a:cubicBezTo>
                  <a:pt x="6897580" y="804236"/>
                  <a:pt x="6599390" y="843230"/>
                  <a:pt x="6442849" y="830997"/>
                </a:cubicBezTo>
                <a:cubicBezTo>
                  <a:pt x="6286308" y="818765"/>
                  <a:pt x="6163960" y="835721"/>
                  <a:pt x="6006377" y="830997"/>
                </a:cubicBezTo>
                <a:cubicBezTo>
                  <a:pt x="5848794" y="826273"/>
                  <a:pt x="5758935" y="809794"/>
                  <a:pt x="5569904" y="830997"/>
                </a:cubicBezTo>
                <a:cubicBezTo>
                  <a:pt x="5380873" y="852200"/>
                  <a:pt x="5001653" y="844838"/>
                  <a:pt x="4846794" y="830997"/>
                </a:cubicBezTo>
                <a:cubicBezTo>
                  <a:pt x="4691935" y="817157"/>
                  <a:pt x="4520674" y="824277"/>
                  <a:pt x="4267003" y="830997"/>
                </a:cubicBezTo>
                <a:cubicBezTo>
                  <a:pt x="4013332" y="837717"/>
                  <a:pt x="3877109" y="819211"/>
                  <a:pt x="3758871" y="830997"/>
                </a:cubicBezTo>
                <a:cubicBezTo>
                  <a:pt x="3640633" y="842783"/>
                  <a:pt x="3297262" y="856474"/>
                  <a:pt x="3179080" y="830997"/>
                </a:cubicBezTo>
                <a:cubicBezTo>
                  <a:pt x="3060898" y="805520"/>
                  <a:pt x="2715313" y="839743"/>
                  <a:pt x="2384310" y="830997"/>
                </a:cubicBezTo>
                <a:cubicBezTo>
                  <a:pt x="2053307" y="822252"/>
                  <a:pt x="1999077" y="811036"/>
                  <a:pt x="1876178" y="830997"/>
                </a:cubicBezTo>
                <a:cubicBezTo>
                  <a:pt x="1753279" y="850958"/>
                  <a:pt x="1260431" y="823630"/>
                  <a:pt x="1081408" y="830997"/>
                </a:cubicBezTo>
                <a:cubicBezTo>
                  <a:pt x="902385" y="838365"/>
                  <a:pt x="698907" y="823706"/>
                  <a:pt x="573277" y="830997"/>
                </a:cubicBezTo>
                <a:cubicBezTo>
                  <a:pt x="447647" y="838288"/>
                  <a:pt x="195209" y="843472"/>
                  <a:pt x="0" y="830997"/>
                </a:cubicBezTo>
                <a:cubicBezTo>
                  <a:pt x="-4116" y="720051"/>
                  <a:pt x="-7595" y="622989"/>
                  <a:pt x="0" y="432118"/>
                </a:cubicBezTo>
                <a:cubicBezTo>
                  <a:pt x="7595" y="241247"/>
                  <a:pt x="6163" y="213236"/>
                  <a:pt x="0" y="0"/>
                </a:cubicBezTo>
                <a:close/>
              </a:path>
            </a:pathLst>
          </a:custGeom>
          <a:solidFill>
            <a:schemeClr val="accent4">
              <a:lumMod val="20000"/>
              <a:lumOff val="80000"/>
            </a:schemeClr>
          </a:solidFill>
          <a:ln>
            <a:solidFill>
              <a:srgbClr val="D0E4CB"/>
            </a:solidFill>
            <a:extLst>
              <a:ext uri="{C807C97D-BFC1-408E-A445-0C87EB9F89A2}">
                <ask:lineSketchStyleProps xmlns:ask="http://schemas.microsoft.com/office/drawing/2018/sketchyshapes" sd="4101564263">
                  <a:prstGeom prst="rect">
                    <a:avLst/>
                  </a:prstGeom>
                  <ask:type>
                    <ask:lineSketchFreehand/>
                  </ask:type>
                </ask:lineSketchStyleProps>
              </a:ext>
            </a:extLst>
          </a:ln>
          <a:effectLst>
            <a:softEdge rad="63500"/>
          </a:effectLst>
        </p:spPr>
        <p:txBody>
          <a:bodyPr wrap="square" rtlCol="0">
            <a:spAutoFit/>
          </a:bodyPr>
          <a:lstStyle/>
          <a:p>
            <a:r>
              <a:rPr lang="es-ES" sz="1600" b="1" dirty="0"/>
              <a:t>Octubre de 2023 - Noviembre de 2024</a:t>
            </a:r>
          </a:p>
          <a:p>
            <a:r>
              <a:rPr lang="es-ES" sz="1600" b="1" dirty="0"/>
              <a:t> - Visita basal: </a:t>
            </a:r>
            <a:r>
              <a:rPr lang="es-ES" sz="1600" dirty="0"/>
              <a:t>inicio de tratamiento</a:t>
            </a:r>
          </a:p>
          <a:p>
            <a:r>
              <a:rPr lang="es-ES" sz="1600" b="1" dirty="0"/>
              <a:t> - Segunda visita: </a:t>
            </a:r>
            <a:r>
              <a:rPr lang="es-ES" sz="1600" dirty="0"/>
              <a:t>6-12 meses</a:t>
            </a:r>
          </a:p>
        </p:txBody>
      </p:sp>
      <p:pic>
        <p:nvPicPr>
          <p:cNvPr id="16" name="Gráfico 15" descr="Insignia signo de interrogación con relleno sólido">
            <a:extLst>
              <a:ext uri="{FF2B5EF4-FFF2-40B4-BE49-F238E27FC236}">
                <a16:creationId xmlns:a16="http://schemas.microsoft.com/office/drawing/2014/main" id="{D1A63BBA-971E-D371-AD58-C7ADE9EEF7F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0269" y="3234628"/>
            <a:ext cx="584776" cy="584776"/>
          </a:xfrm>
          <a:prstGeom prst="rect">
            <a:avLst/>
          </a:prstGeom>
        </p:spPr>
      </p:pic>
      <p:sp>
        <p:nvSpPr>
          <p:cNvPr id="17" name="CuadroTexto 16">
            <a:extLst>
              <a:ext uri="{FF2B5EF4-FFF2-40B4-BE49-F238E27FC236}">
                <a16:creationId xmlns:a16="http://schemas.microsoft.com/office/drawing/2014/main" id="{759A7894-01CF-0CFC-E953-0E1FCB71FB4E}"/>
              </a:ext>
            </a:extLst>
          </p:cNvPr>
          <p:cNvSpPr txBox="1"/>
          <p:nvPr/>
        </p:nvSpPr>
        <p:spPr>
          <a:xfrm>
            <a:off x="1366478" y="2988407"/>
            <a:ext cx="7135841" cy="1077218"/>
          </a:xfrm>
          <a:custGeom>
            <a:avLst/>
            <a:gdLst>
              <a:gd name="connsiteX0" fmla="*/ 0 w 7135841"/>
              <a:gd name="connsiteY0" fmla="*/ 0 h 1077218"/>
              <a:gd name="connsiteX1" fmla="*/ 791430 w 7135841"/>
              <a:gd name="connsiteY1" fmla="*/ 0 h 1077218"/>
              <a:gd name="connsiteX2" fmla="*/ 1297426 w 7135841"/>
              <a:gd name="connsiteY2" fmla="*/ 0 h 1077218"/>
              <a:gd name="connsiteX3" fmla="*/ 1803422 w 7135841"/>
              <a:gd name="connsiteY3" fmla="*/ 0 h 1077218"/>
              <a:gd name="connsiteX4" fmla="*/ 2238059 w 7135841"/>
              <a:gd name="connsiteY4" fmla="*/ 0 h 1077218"/>
              <a:gd name="connsiteX5" fmla="*/ 3029489 w 7135841"/>
              <a:gd name="connsiteY5" fmla="*/ 0 h 1077218"/>
              <a:gd name="connsiteX6" fmla="*/ 3678202 w 7135841"/>
              <a:gd name="connsiteY6" fmla="*/ 0 h 1077218"/>
              <a:gd name="connsiteX7" fmla="*/ 4184198 w 7135841"/>
              <a:gd name="connsiteY7" fmla="*/ 0 h 1077218"/>
              <a:gd name="connsiteX8" fmla="*/ 4618835 w 7135841"/>
              <a:gd name="connsiteY8" fmla="*/ 0 h 1077218"/>
              <a:gd name="connsiteX9" fmla="*/ 5124831 w 7135841"/>
              <a:gd name="connsiteY9" fmla="*/ 0 h 1077218"/>
              <a:gd name="connsiteX10" fmla="*/ 5559469 w 7135841"/>
              <a:gd name="connsiteY10" fmla="*/ 0 h 1077218"/>
              <a:gd name="connsiteX11" fmla="*/ 6065465 w 7135841"/>
              <a:gd name="connsiteY11" fmla="*/ 0 h 1077218"/>
              <a:gd name="connsiteX12" fmla="*/ 6571461 w 7135841"/>
              <a:gd name="connsiteY12" fmla="*/ 0 h 1077218"/>
              <a:gd name="connsiteX13" fmla="*/ 7135841 w 7135841"/>
              <a:gd name="connsiteY13" fmla="*/ 0 h 1077218"/>
              <a:gd name="connsiteX14" fmla="*/ 7135841 w 7135841"/>
              <a:gd name="connsiteY14" fmla="*/ 517065 h 1077218"/>
              <a:gd name="connsiteX15" fmla="*/ 7135841 w 7135841"/>
              <a:gd name="connsiteY15" fmla="*/ 1077218 h 1077218"/>
              <a:gd name="connsiteX16" fmla="*/ 6415770 w 7135841"/>
              <a:gd name="connsiteY16" fmla="*/ 1077218 h 1077218"/>
              <a:gd name="connsiteX17" fmla="*/ 5981132 w 7135841"/>
              <a:gd name="connsiteY17" fmla="*/ 1077218 h 1077218"/>
              <a:gd name="connsiteX18" fmla="*/ 5403778 w 7135841"/>
              <a:gd name="connsiteY18" fmla="*/ 1077218 h 1077218"/>
              <a:gd name="connsiteX19" fmla="*/ 4755065 w 7135841"/>
              <a:gd name="connsiteY19" fmla="*/ 1077218 h 1077218"/>
              <a:gd name="connsiteX20" fmla="*/ 4106352 w 7135841"/>
              <a:gd name="connsiteY20" fmla="*/ 1077218 h 1077218"/>
              <a:gd name="connsiteX21" fmla="*/ 3671715 w 7135841"/>
              <a:gd name="connsiteY21" fmla="*/ 1077218 h 1077218"/>
              <a:gd name="connsiteX22" fmla="*/ 3094360 w 7135841"/>
              <a:gd name="connsiteY22" fmla="*/ 1077218 h 1077218"/>
              <a:gd name="connsiteX23" fmla="*/ 2659723 w 7135841"/>
              <a:gd name="connsiteY23" fmla="*/ 1077218 h 1077218"/>
              <a:gd name="connsiteX24" fmla="*/ 2011010 w 7135841"/>
              <a:gd name="connsiteY24" fmla="*/ 1077218 h 1077218"/>
              <a:gd name="connsiteX25" fmla="*/ 1290939 w 7135841"/>
              <a:gd name="connsiteY25" fmla="*/ 1077218 h 1077218"/>
              <a:gd name="connsiteX26" fmla="*/ 642226 w 7135841"/>
              <a:gd name="connsiteY26" fmla="*/ 1077218 h 1077218"/>
              <a:gd name="connsiteX27" fmla="*/ 0 w 7135841"/>
              <a:gd name="connsiteY27" fmla="*/ 1077218 h 1077218"/>
              <a:gd name="connsiteX28" fmla="*/ 0 w 7135841"/>
              <a:gd name="connsiteY28" fmla="*/ 570926 h 1077218"/>
              <a:gd name="connsiteX29" fmla="*/ 0 w 7135841"/>
              <a:gd name="connsiteY29" fmla="*/ 0 h 107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35841" h="1077218" fill="none" extrusionOk="0">
                <a:moveTo>
                  <a:pt x="0" y="0"/>
                </a:moveTo>
                <a:cubicBezTo>
                  <a:pt x="177045" y="28244"/>
                  <a:pt x="518630" y="-26672"/>
                  <a:pt x="791430" y="0"/>
                </a:cubicBezTo>
                <a:cubicBezTo>
                  <a:pt x="1064230" y="26672"/>
                  <a:pt x="1117849" y="-6458"/>
                  <a:pt x="1297426" y="0"/>
                </a:cubicBezTo>
                <a:cubicBezTo>
                  <a:pt x="1477003" y="6458"/>
                  <a:pt x="1680087" y="-6900"/>
                  <a:pt x="1803422" y="0"/>
                </a:cubicBezTo>
                <a:cubicBezTo>
                  <a:pt x="1926757" y="6900"/>
                  <a:pt x="2112391" y="4303"/>
                  <a:pt x="2238059" y="0"/>
                </a:cubicBezTo>
                <a:cubicBezTo>
                  <a:pt x="2363727" y="-4303"/>
                  <a:pt x="2804492" y="145"/>
                  <a:pt x="3029489" y="0"/>
                </a:cubicBezTo>
                <a:cubicBezTo>
                  <a:pt x="3254486" y="-145"/>
                  <a:pt x="3501059" y="24925"/>
                  <a:pt x="3678202" y="0"/>
                </a:cubicBezTo>
                <a:cubicBezTo>
                  <a:pt x="3855345" y="-24925"/>
                  <a:pt x="3950812" y="-2992"/>
                  <a:pt x="4184198" y="0"/>
                </a:cubicBezTo>
                <a:cubicBezTo>
                  <a:pt x="4417584" y="2992"/>
                  <a:pt x="4404565" y="20316"/>
                  <a:pt x="4618835" y="0"/>
                </a:cubicBezTo>
                <a:cubicBezTo>
                  <a:pt x="4833105" y="-20316"/>
                  <a:pt x="4937792" y="14218"/>
                  <a:pt x="5124831" y="0"/>
                </a:cubicBezTo>
                <a:cubicBezTo>
                  <a:pt x="5311870" y="-14218"/>
                  <a:pt x="5416773" y="-20584"/>
                  <a:pt x="5559469" y="0"/>
                </a:cubicBezTo>
                <a:cubicBezTo>
                  <a:pt x="5702165" y="20584"/>
                  <a:pt x="5854638" y="24274"/>
                  <a:pt x="6065465" y="0"/>
                </a:cubicBezTo>
                <a:cubicBezTo>
                  <a:pt x="6276292" y="-24274"/>
                  <a:pt x="6393042" y="1095"/>
                  <a:pt x="6571461" y="0"/>
                </a:cubicBezTo>
                <a:cubicBezTo>
                  <a:pt x="6749880" y="-1095"/>
                  <a:pt x="6903128" y="7022"/>
                  <a:pt x="7135841" y="0"/>
                </a:cubicBezTo>
                <a:cubicBezTo>
                  <a:pt x="7142562" y="163889"/>
                  <a:pt x="7146554" y="329176"/>
                  <a:pt x="7135841" y="517065"/>
                </a:cubicBezTo>
                <a:cubicBezTo>
                  <a:pt x="7125128" y="704954"/>
                  <a:pt x="7154904" y="900925"/>
                  <a:pt x="7135841" y="1077218"/>
                </a:cubicBezTo>
                <a:cubicBezTo>
                  <a:pt x="6824585" y="1046969"/>
                  <a:pt x="6774574" y="1081759"/>
                  <a:pt x="6415770" y="1077218"/>
                </a:cubicBezTo>
                <a:cubicBezTo>
                  <a:pt x="6056966" y="1072677"/>
                  <a:pt x="6177967" y="1080836"/>
                  <a:pt x="5981132" y="1077218"/>
                </a:cubicBezTo>
                <a:cubicBezTo>
                  <a:pt x="5784297" y="1073600"/>
                  <a:pt x="5563349" y="1087523"/>
                  <a:pt x="5403778" y="1077218"/>
                </a:cubicBezTo>
                <a:cubicBezTo>
                  <a:pt x="5244207" y="1066913"/>
                  <a:pt x="4937271" y="1084332"/>
                  <a:pt x="4755065" y="1077218"/>
                </a:cubicBezTo>
                <a:cubicBezTo>
                  <a:pt x="4572859" y="1070104"/>
                  <a:pt x="4424254" y="1062135"/>
                  <a:pt x="4106352" y="1077218"/>
                </a:cubicBezTo>
                <a:cubicBezTo>
                  <a:pt x="3788450" y="1092301"/>
                  <a:pt x="3868703" y="1061588"/>
                  <a:pt x="3671715" y="1077218"/>
                </a:cubicBezTo>
                <a:cubicBezTo>
                  <a:pt x="3474727" y="1092848"/>
                  <a:pt x="3249988" y="1105674"/>
                  <a:pt x="3094360" y="1077218"/>
                </a:cubicBezTo>
                <a:cubicBezTo>
                  <a:pt x="2938732" y="1048762"/>
                  <a:pt x="2766417" y="1097800"/>
                  <a:pt x="2659723" y="1077218"/>
                </a:cubicBezTo>
                <a:cubicBezTo>
                  <a:pt x="2553029" y="1056636"/>
                  <a:pt x="2242998" y="1051953"/>
                  <a:pt x="2011010" y="1077218"/>
                </a:cubicBezTo>
                <a:cubicBezTo>
                  <a:pt x="1779022" y="1102483"/>
                  <a:pt x="1474683" y="1045657"/>
                  <a:pt x="1290939" y="1077218"/>
                </a:cubicBezTo>
                <a:cubicBezTo>
                  <a:pt x="1107195" y="1108779"/>
                  <a:pt x="924873" y="1076079"/>
                  <a:pt x="642226" y="1077218"/>
                </a:cubicBezTo>
                <a:cubicBezTo>
                  <a:pt x="359579" y="1078357"/>
                  <a:pt x="229692" y="1100927"/>
                  <a:pt x="0" y="1077218"/>
                </a:cubicBezTo>
                <a:cubicBezTo>
                  <a:pt x="-4545" y="828091"/>
                  <a:pt x="-10816" y="700579"/>
                  <a:pt x="0" y="570926"/>
                </a:cubicBezTo>
                <a:cubicBezTo>
                  <a:pt x="10816" y="441273"/>
                  <a:pt x="-11022" y="142329"/>
                  <a:pt x="0" y="0"/>
                </a:cubicBezTo>
                <a:close/>
              </a:path>
              <a:path w="7135841" h="1077218" stroke="0" extrusionOk="0">
                <a:moveTo>
                  <a:pt x="0" y="0"/>
                </a:moveTo>
                <a:cubicBezTo>
                  <a:pt x="133698" y="5048"/>
                  <a:pt x="443203" y="2924"/>
                  <a:pt x="577354" y="0"/>
                </a:cubicBezTo>
                <a:cubicBezTo>
                  <a:pt x="711505" y="-2924"/>
                  <a:pt x="840553" y="22152"/>
                  <a:pt x="1083350" y="0"/>
                </a:cubicBezTo>
                <a:cubicBezTo>
                  <a:pt x="1326147" y="-22152"/>
                  <a:pt x="1582099" y="16832"/>
                  <a:pt x="1803422" y="0"/>
                </a:cubicBezTo>
                <a:cubicBezTo>
                  <a:pt x="2024745" y="-16832"/>
                  <a:pt x="2060743" y="-8396"/>
                  <a:pt x="2309418" y="0"/>
                </a:cubicBezTo>
                <a:cubicBezTo>
                  <a:pt x="2558093" y="8396"/>
                  <a:pt x="2763591" y="-38860"/>
                  <a:pt x="3100847" y="0"/>
                </a:cubicBezTo>
                <a:cubicBezTo>
                  <a:pt x="3438103" y="38860"/>
                  <a:pt x="3410137" y="22218"/>
                  <a:pt x="3606843" y="0"/>
                </a:cubicBezTo>
                <a:cubicBezTo>
                  <a:pt x="3803549" y="-22218"/>
                  <a:pt x="4050838" y="-9948"/>
                  <a:pt x="4398273" y="0"/>
                </a:cubicBezTo>
                <a:cubicBezTo>
                  <a:pt x="4745708" y="9948"/>
                  <a:pt x="4716864" y="11031"/>
                  <a:pt x="4975627" y="0"/>
                </a:cubicBezTo>
                <a:cubicBezTo>
                  <a:pt x="5234390" y="-11031"/>
                  <a:pt x="5205177" y="-7501"/>
                  <a:pt x="5410265" y="0"/>
                </a:cubicBezTo>
                <a:cubicBezTo>
                  <a:pt x="5615353" y="7501"/>
                  <a:pt x="5881996" y="-32866"/>
                  <a:pt x="6201695" y="0"/>
                </a:cubicBezTo>
                <a:cubicBezTo>
                  <a:pt x="6521394" y="32866"/>
                  <a:pt x="6758792" y="399"/>
                  <a:pt x="7135841" y="0"/>
                </a:cubicBezTo>
                <a:cubicBezTo>
                  <a:pt x="7149246" y="185665"/>
                  <a:pt x="7111858" y="405349"/>
                  <a:pt x="7135841" y="549381"/>
                </a:cubicBezTo>
                <a:cubicBezTo>
                  <a:pt x="7159824" y="693413"/>
                  <a:pt x="7140408" y="823275"/>
                  <a:pt x="7135841" y="1077218"/>
                </a:cubicBezTo>
                <a:cubicBezTo>
                  <a:pt x="6900742" y="1071824"/>
                  <a:pt x="6731052" y="1058984"/>
                  <a:pt x="6415770" y="1077218"/>
                </a:cubicBezTo>
                <a:cubicBezTo>
                  <a:pt x="6100488" y="1095452"/>
                  <a:pt x="6144790" y="1083351"/>
                  <a:pt x="5981132" y="1077218"/>
                </a:cubicBezTo>
                <a:cubicBezTo>
                  <a:pt x="5817474" y="1071085"/>
                  <a:pt x="5731739" y="1094191"/>
                  <a:pt x="5546495" y="1077218"/>
                </a:cubicBezTo>
                <a:cubicBezTo>
                  <a:pt x="5361251" y="1060245"/>
                  <a:pt x="4985880" y="1069647"/>
                  <a:pt x="4826423" y="1077218"/>
                </a:cubicBezTo>
                <a:cubicBezTo>
                  <a:pt x="4666966" y="1084789"/>
                  <a:pt x="4536431" y="1076534"/>
                  <a:pt x="4249069" y="1077218"/>
                </a:cubicBezTo>
                <a:cubicBezTo>
                  <a:pt x="3961707" y="1077902"/>
                  <a:pt x="3884175" y="1080712"/>
                  <a:pt x="3743073" y="1077218"/>
                </a:cubicBezTo>
                <a:cubicBezTo>
                  <a:pt x="3601971" y="1073724"/>
                  <a:pt x="3343844" y="1057640"/>
                  <a:pt x="3165719" y="1077218"/>
                </a:cubicBezTo>
                <a:cubicBezTo>
                  <a:pt x="2987594" y="1096796"/>
                  <a:pt x="2624366" y="1075854"/>
                  <a:pt x="2374289" y="1077218"/>
                </a:cubicBezTo>
                <a:cubicBezTo>
                  <a:pt x="2124212" y="1078583"/>
                  <a:pt x="1996684" y="1054213"/>
                  <a:pt x="1868293" y="1077218"/>
                </a:cubicBezTo>
                <a:cubicBezTo>
                  <a:pt x="1739902" y="1100223"/>
                  <a:pt x="1365086" y="1111102"/>
                  <a:pt x="1076863" y="1077218"/>
                </a:cubicBezTo>
                <a:cubicBezTo>
                  <a:pt x="788640" y="1043335"/>
                  <a:pt x="673713" y="1072414"/>
                  <a:pt x="570867" y="1077218"/>
                </a:cubicBezTo>
                <a:cubicBezTo>
                  <a:pt x="468021" y="1082022"/>
                  <a:pt x="241490" y="1059189"/>
                  <a:pt x="0" y="1077218"/>
                </a:cubicBezTo>
                <a:cubicBezTo>
                  <a:pt x="2769" y="903252"/>
                  <a:pt x="-4389" y="710565"/>
                  <a:pt x="0" y="560153"/>
                </a:cubicBezTo>
                <a:cubicBezTo>
                  <a:pt x="4389" y="409742"/>
                  <a:pt x="18856" y="264019"/>
                  <a:pt x="0" y="0"/>
                </a:cubicBezTo>
                <a:close/>
              </a:path>
            </a:pathLst>
          </a:custGeom>
          <a:solidFill>
            <a:schemeClr val="accent4">
              <a:lumMod val="20000"/>
              <a:lumOff val="80000"/>
            </a:schemeClr>
          </a:solidFill>
          <a:ln>
            <a:solidFill>
              <a:schemeClr val="accent4">
                <a:lumMod val="20000"/>
                <a:lumOff val="80000"/>
              </a:schemeClr>
            </a:solidFill>
            <a:extLst>
              <a:ext uri="{C807C97D-BFC1-408E-A445-0C87EB9F89A2}">
                <ask:lineSketchStyleProps xmlns:ask="http://schemas.microsoft.com/office/drawing/2018/sketchyshapes" sd="4101564263">
                  <a:prstGeom prst="rect">
                    <a:avLst/>
                  </a:prstGeom>
                  <ask:type>
                    <ask:lineSketchFreehand/>
                  </ask:type>
                </ask:lineSketchStyleProps>
              </a:ext>
            </a:extLst>
          </a:ln>
          <a:effectLst>
            <a:softEdge rad="31750"/>
          </a:effectLst>
        </p:spPr>
        <p:txBody>
          <a:bodyPr wrap="square" rtlCol="0">
            <a:spAutoFit/>
          </a:bodyPr>
          <a:lstStyle/>
          <a:p>
            <a:r>
              <a:rPr lang="es-ES" sz="1600" b="1" dirty="0"/>
              <a:t>VARIABLE PRINCIPAL: </a:t>
            </a:r>
          </a:p>
          <a:p>
            <a:pPr marL="285750" indent="-285750">
              <a:buFontTx/>
              <a:buChar char="-"/>
            </a:pPr>
            <a:r>
              <a:rPr lang="es-ES" sz="1600" dirty="0"/>
              <a:t>Parámetros de oscilometría: R5-R20, R5, R20, AX</a:t>
            </a:r>
          </a:p>
          <a:p>
            <a:r>
              <a:rPr lang="es-ES" sz="1600" b="1" dirty="0"/>
              <a:t>VARIABLES SECUNDARIAS: </a:t>
            </a:r>
            <a:r>
              <a:rPr lang="es-ES" sz="1600" dirty="0"/>
              <a:t>Demográficas, datos clínicos y analíticos, espirometría, ACT.</a:t>
            </a:r>
          </a:p>
        </p:txBody>
      </p:sp>
      <p:sp>
        <p:nvSpPr>
          <p:cNvPr id="3" name="CuadroTexto 2">
            <a:extLst>
              <a:ext uri="{FF2B5EF4-FFF2-40B4-BE49-F238E27FC236}">
                <a16:creationId xmlns:a16="http://schemas.microsoft.com/office/drawing/2014/main" id="{BAB18D57-B0A8-1F1F-2EAB-CD67B29EAD8D}"/>
              </a:ext>
            </a:extLst>
          </p:cNvPr>
          <p:cNvSpPr txBox="1"/>
          <p:nvPr/>
        </p:nvSpPr>
        <p:spPr>
          <a:xfrm>
            <a:off x="1366481" y="1671001"/>
            <a:ext cx="7165959" cy="338554"/>
          </a:xfrm>
          <a:custGeom>
            <a:avLst/>
            <a:gdLst>
              <a:gd name="connsiteX0" fmla="*/ 0 w 7165959"/>
              <a:gd name="connsiteY0" fmla="*/ 0 h 338554"/>
              <a:gd name="connsiteX1" fmla="*/ 651451 w 7165959"/>
              <a:gd name="connsiteY1" fmla="*/ 0 h 338554"/>
              <a:gd name="connsiteX2" fmla="*/ 1374561 w 7165959"/>
              <a:gd name="connsiteY2" fmla="*/ 0 h 338554"/>
              <a:gd name="connsiteX3" fmla="*/ 1954352 w 7165959"/>
              <a:gd name="connsiteY3" fmla="*/ 0 h 338554"/>
              <a:gd name="connsiteX4" fmla="*/ 2605803 w 7165959"/>
              <a:gd name="connsiteY4" fmla="*/ 0 h 338554"/>
              <a:gd name="connsiteX5" fmla="*/ 3113935 w 7165959"/>
              <a:gd name="connsiteY5" fmla="*/ 0 h 338554"/>
              <a:gd name="connsiteX6" fmla="*/ 3622067 w 7165959"/>
              <a:gd name="connsiteY6" fmla="*/ 0 h 338554"/>
              <a:gd name="connsiteX7" fmla="*/ 4058539 w 7165959"/>
              <a:gd name="connsiteY7" fmla="*/ 0 h 338554"/>
              <a:gd name="connsiteX8" fmla="*/ 4853309 w 7165959"/>
              <a:gd name="connsiteY8" fmla="*/ 0 h 338554"/>
              <a:gd name="connsiteX9" fmla="*/ 5504759 w 7165959"/>
              <a:gd name="connsiteY9" fmla="*/ 0 h 338554"/>
              <a:gd name="connsiteX10" fmla="*/ 6012891 w 7165959"/>
              <a:gd name="connsiteY10" fmla="*/ 0 h 338554"/>
              <a:gd name="connsiteX11" fmla="*/ 6449363 w 7165959"/>
              <a:gd name="connsiteY11" fmla="*/ 0 h 338554"/>
              <a:gd name="connsiteX12" fmla="*/ 7165959 w 7165959"/>
              <a:gd name="connsiteY12" fmla="*/ 0 h 338554"/>
              <a:gd name="connsiteX13" fmla="*/ 7165959 w 7165959"/>
              <a:gd name="connsiteY13" fmla="*/ 338554 h 338554"/>
              <a:gd name="connsiteX14" fmla="*/ 6586168 w 7165959"/>
              <a:gd name="connsiteY14" fmla="*/ 338554 h 338554"/>
              <a:gd name="connsiteX15" fmla="*/ 5791398 w 7165959"/>
              <a:gd name="connsiteY15" fmla="*/ 338554 h 338554"/>
              <a:gd name="connsiteX16" fmla="*/ 4996628 w 7165959"/>
              <a:gd name="connsiteY16" fmla="*/ 338554 h 338554"/>
              <a:gd name="connsiteX17" fmla="*/ 4273517 w 7165959"/>
              <a:gd name="connsiteY17" fmla="*/ 338554 h 338554"/>
              <a:gd name="connsiteX18" fmla="*/ 3478747 w 7165959"/>
              <a:gd name="connsiteY18" fmla="*/ 338554 h 338554"/>
              <a:gd name="connsiteX19" fmla="*/ 2898956 w 7165959"/>
              <a:gd name="connsiteY19" fmla="*/ 338554 h 338554"/>
              <a:gd name="connsiteX20" fmla="*/ 2462484 w 7165959"/>
              <a:gd name="connsiteY20" fmla="*/ 338554 h 338554"/>
              <a:gd name="connsiteX21" fmla="*/ 1882693 w 7165959"/>
              <a:gd name="connsiteY21" fmla="*/ 338554 h 338554"/>
              <a:gd name="connsiteX22" fmla="*/ 1231242 w 7165959"/>
              <a:gd name="connsiteY22" fmla="*/ 338554 h 338554"/>
              <a:gd name="connsiteX23" fmla="*/ 579791 w 7165959"/>
              <a:gd name="connsiteY23" fmla="*/ 338554 h 338554"/>
              <a:gd name="connsiteX24" fmla="*/ 0 w 7165959"/>
              <a:gd name="connsiteY24" fmla="*/ 338554 h 338554"/>
              <a:gd name="connsiteX25" fmla="*/ 0 w 7165959"/>
              <a:gd name="connsiteY25" fmla="*/ 0 h 338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165959" h="338554" fill="none" extrusionOk="0">
                <a:moveTo>
                  <a:pt x="0" y="0"/>
                </a:moveTo>
                <a:cubicBezTo>
                  <a:pt x="244523" y="9314"/>
                  <a:pt x="510238" y="-10520"/>
                  <a:pt x="651451" y="0"/>
                </a:cubicBezTo>
                <a:cubicBezTo>
                  <a:pt x="792664" y="10520"/>
                  <a:pt x="1206537" y="-12333"/>
                  <a:pt x="1374561" y="0"/>
                </a:cubicBezTo>
                <a:cubicBezTo>
                  <a:pt x="1542585" y="12333"/>
                  <a:pt x="1795071" y="6823"/>
                  <a:pt x="1954352" y="0"/>
                </a:cubicBezTo>
                <a:cubicBezTo>
                  <a:pt x="2113633" y="-6823"/>
                  <a:pt x="2411382" y="22541"/>
                  <a:pt x="2605803" y="0"/>
                </a:cubicBezTo>
                <a:cubicBezTo>
                  <a:pt x="2800224" y="-22541"/>
                  <a:pt x="2947692" y="8442"/>
                  <a:pt x="3113935" y="0"/>
                </a:cubicBezTo>
                <a:cubicBezTo>
                  <a:pt x="3280178" y="-8442"/>
                  <a:pt x="3450485" y="23732"/>
                  <a:pt x="3622067" y="0"/>
                </a:cubicBezTo>
                <a:cubicBezTo>
                  <a:pt x="3793649" y="-23732"/>
                  <a:pt x="3959593" y="-11356"/>
                  <a:pt x="4058539" y="0"/>
                </a:cubicBezTo>
                <a:cubicBezTo>
                  <a:pt x="4157485" y="11356"/>
                  <a:pt x="4555446" y="30092"/>
                  <a:pt x="4853309" y="0"/>
                </a:cubicBezTo>
                <a:cubicBezTo>
                  <a:pt x="5151172" y="-30092"/>
                  <a:pt x="5372541" y="2466"/>
                  <a:pt x="5504759" y="0"/>
                </a:cubicBezTo>
                <a:cubicBezTo>
                  <a:pt x="5636977" y="-2466"/>
                  <a:pt x="5790644" y="23790"/>
                  <a:pt x="6012891" y="0"/>
                </a:cubicBezTo>
                <a:cubicBezTo>
                  <a:pt x="6235138" y="-23790"/>
                  <a:pt x="6236195" y="-1715"/>
                  <a:pt x="6449363" y="0"/>
                </a:cubicBezTo>
                <a:cubicBezTo>
                  <a:pt x="6662531" y="1715"/>
                  <a:pt x="6844802" y="10317"/>
                  <a:pt x="7165959" y="0"/>
                </a:cubicBezTo>
                <a:cubicBezTo>
                  <a:pt x="7159065" y="98183"/>
                  <a:pt x="7175298" y="170472"/>
                  <a:pt x="7165959" y="338554"/>
                </a:cubicBezTo>
                <a:cubicBezTo>
                  <a:pt x="6910822" y="346236"/>
                  <a:pt x="6789815" y="348156"/>
                  <a:pt x="6586168" y="338554"/>
                </a:cubicBezTo>
                <a:cubicBezTo>
                  <a:pt x="6382521" y="328952"/>
                  <a:pt x="6118260" y="354549"/>
                  <a:pt x="5791398" y="338554"/>
                </a:cubicBezTo>
                <a:cubicBezTo>
                  <a:pt x="5464536" y="322560"/>
                  <a:pt x="5382622" y="308602"/>
                  <a:pt x="4996628" y="338554"/>
                </a:cubicBezTo>
                <a:cubicBezTo>
                  <a:pt x="4610634" y="368507"/>
                  <a:pt x="4588498" y="329258"/>
                  <a:pt x="4273517" y="338554"/>
                </a:cubicBezTo>
                <a:cubicBezTo>
                  <a:pt x="3958536" y="347850"/>
                  <a:pt x="3754930" y="326413"/>
                  <a:pt x="3478747" y="338554"/>
                </a:cubicBezTo>
                <a:cubicBezTo>
                  <a:pt x="3202564" y="350696"/>
                  <a:pt x="3044399" y="345579"/>
                  <a:pt x="2898956" y="338554"/>
                </a:cubicBezTo>
                <a:cubicBezTo>
                  <a:pt x="2753513" y="331529"/>
                  <a:pt x="2589665" y="355707"/>
                  <a:pt x="2462484" y="338554"/>
                </a:cubicBezTo>
                <a:cubicBezTo>
                  <a:pt x="2335303" y="321401"/>
                  <a:pt x="2030956" y="317866"/>
                  <a:pt x="1882693" y="338554"/>
                </a:cubicBezTo>
                <a:cubicBezTo>
                  <a:pt x="1734430" y="359242"/>
                  <a:pt x="1433774" y="339188"/>
                  <a:pt x="1231242" y="338554"/>
                </a:cubicBezTo>
                <a:cubicBezTo>
                  <a:pt x="1028710" y="337920"/>
                  <a:pt x="782811" y="308206"/>
                  <a:pt x="579791" y="338554"/>
                </a:cubicBezTo>
                <a:cubicBezTo>
                  <a:pt x="376771" y="368902"/>
                  <a:pt x="133516" y="314967"/>
                  <a:pt x="0" y="338554"/>
                </a:cubicBezTo>
                <a:cubicBezTo>
                  <a:pt x="-12386" y="255880"/>
                  <a:pt x="191" y="134339"/>
                  <a:pt x="0" y="0"/>
                </a:cubicBezTo>
                <a:close/>
              </a:path>
              <a:path w="7165959" h="338554" stroke="0" extrusionOk="0">
                <a:moveTo>
                  <a:pt x="0" y="0"/>
                </a:moveTo>
                <a:cubicBezTo>
                  <a:pt x="191821" y="-4241"/>
                  <a:pt x="413652" y="-15640"/>
                  <a:pt x="579791" y="0"/>
                </a:cubicBezTo>
                <a:cubicBezTo>
                  <a:pt x="745930" y="15640"/>
                  <a:pt x="892270" y="-4883"/>
                  <a:pt x="1087923" y="0"/>
                </a:cubicBezTo>
                <a:cubicBezTo>
                  <a:pt x="1283576" y="4883"/>
                  <a:pt x="1647020" y="-33375"/>
                  <a:pt x="1811033" y="0"/>
                </a:cubicBezTo>
                <a:cubicBezTo>
                  <a:pt x="1975046" y="33375"/>
                  <a:pt x="2099856" y="6352"/>
                  <a:pt x="2319165" y="0"/>
                </a:cubicBezTo>
                <a:cubicBezTo>
                  <a:pt x="2538474" y="-6352"/>
                  <a:pt x="2823587" y="-16516"/>
                  <a:pt x="3113935" y="0"/>
                </a:cubicBezTo>
                <a:cubicBezTo>
                  <a:pt x="3404283" y="16516"/>
                  <a:pt x="3378852" y="16569"/>
                  <a:pt x="3622067" y="0"/>
                </a:cubicBezTo>
                <a:cubicBezTo>
                  <a:pt x="3865282" y="-16569"/>
                  <a:pt x="4038468" y="25344"/>
                  <a:pt x="4416837" y="0"/>
                </a:cubicBezTo>
                <a:cubicBezTo>
                  <a:pt x="4795206" y="-25344"/>
                  <a:pt x="4841449" y="-20313"/>
                  <a:pt x="4996628" y="0"/>
                </a:cubicBezTo>
                <a:cubicBezTo>
                  <a:pt x="5151807" y="20313"/>
                  <a:pt x="5257136" y="-1157"/>
                  <a:pt x="5433100" y="0"/>
                </a:cubicBezTo>
                <a:cubicBezTo>
                  <a:pt x="5609064" y="1157"/>
                  <a:pt x="6024947" y="9381"/>
                  <a:pt x="6227870" y="0"/>
                </a:cubicBezTo>
                <a:cubicBezTo>
                  <a:pt x="6430793" y="-9381"/>
                  <a:pt x="6944785" y="-22948"/>
                  <a:pt x="7165959" y="0"/>
                </a:cubicBezTo>
                <a:cubicBezTo>
                  <a:pt x="7149970" y="107410"/>
                  <a:pt x="7162569" y="224702"/>
                  <a:pt x="7165959" y="338554"/>
                </a:cubicBezTo>
                <a:cubicBezTo>
                  <a:pt x="6801130" y="365632"/>
                  <a:pt x="6722000" y="363892"/>
                  <a:pt x="6371189" y="338554"/>
                </a:cubicBezTo>
                <a:cubicBezTo>
                  <a:pt x="6020378" y="313217"/>
                  <a:pt x="5804620" y="350787"/>
                  <a:pt x="5648079" y="338554"/>
                </a:cubicBezTo>
                <a:cubicBezTo>
                  <a:pt x="5491538" y="326322"/>
                  <a:pt x="5369190" y="343278"/>
                  <a:pt x="5211607" y="338554"/>
                </a:cubicBezTo>
                <a:cubicBezTo>
                  <a:pt x="5054024" y="333830"/>
                  <a:pt x="4964165" y="317351"/>
                  <a:pt x="4775134" y="338554"/>
                </a:cubicBezTo>
                <a:cubicBezTo>
                  <a:pt x="4586103" y="359757"/>
                  <a:pt x="4206883" y="352395"/>
                  <a:pt x="4052024" y="338554"/>
                </a:cubicBezTo>
                <a:cubicBezTo>
                  <a:pt x="3897165" y="324714"/>
                  <a:pt x="3725904" y="331834"/>
                  <a:pt x="3472233" y="338554"/>
                </a:cubicBezTo>
                <a:cubicBezTo>
                  <a:pt x="3218562" y="345274"/>
                  <a:pt x="3082339" y="326768"/>
                  <a:pt x="2964101" y="338554"/>
                </a:cubicBezTo>
                <a:cubicBezTo>
                  <a:pt x="2845863" y="350340"/>
                  <a:pt x="2502492" y="364031"/>
                  <a:pt x="2384310" y="338554"/>
                </a:cubicBezTo>
                <a:cubicBezTo>
                  <a:pt x="2266128" y="313077"/>
                  <a:pt x="1920543" y="347300"/>
                  <a:pt x="1589540" y="338554"/>
                </a:cubicBezTo>
                <a:cubicBezTo>
                  <a:pt x="1258537" y="329809"/>
                  <a:pt x="1204307" y="318593"/>
                  <a:pt x="1081408" y="338554"/>
                </a:cubicBezTo>
                <a:cubicBezTo>
                  <a:pt x="958509" y="358515"/>
                  <a:pt x="364723" y="327466"/>
                  <a:pt x="0" y="338554"/>
                </a:cubicBezTo>
                <a:cubicBezTo>
                  <a:pt x="13493" y="179308"/>
                  <a:pt x="1004" y="93066"/>
                  <a:pt x="0" y="0"/>
                </a:cubicBezTo>
                <a:close/>
              </a:path>
            </a:pathLst>
          </a:custGeom>
          <a:solidFill>
            <a:schemeClr val="accent4">
              <a:lumMod val="20000"/>
              <a:lumOff val="80000"/>
            </a:schemeClr>
          </a:solidFill>
          <a:ln>
            <a:solidFill>
              <a:srgbClr val="D0E4CB"/>
            </a:solidFill>
            <a:extLst>
              <a:ext uri="{C807C97D-BFC1-408E-A445-0C87EB9F89A2}">
                <ask:lineSketchStyleProps xmlns:ask="http://schemas.microsoft.com/office/drawing/2018/sketchyshapes" sd="4101564263">
                  <a:prstGeom prst="rect">
                    <a:avLst/>
                  </a:prstGeom>
                  <ask:type>
                    <ask:lineSketchFreehand/>
                  </ask:type>
                </ask:lineSketchStyleProps>
              </a:ext>
            </a:extLst>
          </a:ln>
          <a:effectLst>
            <a:softEdge rad="127000"/>
          </a:effectLst>
        </p:spPr>
        <p:txBody>
          <a:bodyPr wrap="square" rtlCol="0">
            <a:spAutoFit/>
          </a:bodyPr>
          <a:lstStyle/>
          <a:p>
            <a:r>
              <a:rPr lang="es-ES" sz="1600" b="1" dirty="0"/>
              <a:t>Pacientes con asma grave no controlada e inicio de tratamiento con TEZEPELUMAB</a:t>
            </a:r>
          </a:p>
        </p:txBody>
      </p:sp>
      <p:pic>
        <p:nvPicPr>
          <p:cNvPr id="7" name="Gráfico 6" descr="Investigación con relleno sólido">
            <a:extLst>
              <a:ext uri="{FF2B5EF4-FFF2-40B4-BE49-F238E27FC236}">
                <a16:creationId xmlns:a16="http://schemas.microsoft.com/office/drawing/2014/main" id="{35EA2D76-633B-F1B0-7308-D114C82A70E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11560" y="4221153"/>
            <a:ext cx="614897" cy="614897"/>
          </a:xfrm>
          <a:prstGeom prst="rect">
            <a:avLst/>
          </a:prstGeom>
        </p:spPr>
      </p:pic>
      <p:sp>
        <p:nvSpPr>
          <p:cNvPr id="10" name="CuadroTexto 9">
            <a:extLst>
              <a:ext uri="{FF2B5EF4-FFF2-40B4-BE49-F238E27FC236}">
                <a16:creationId xmlns:a16="http://schemas.microsoft.com/office/drawing/2014/main" id="{D1777D71-28EC-ACBC-A428-6DD9F7751C26}"/>
              </a:ext>
            </a:extLst>
          </p:cNvPr>
          <p:cNvSpPr txBox="1"/>
          <p:nvPr/>
        </p:nvSpPr>
        <p:spPr>
          <a:xfrm>
            <a:off x="1366479" y="4154184"/>
            <a:ext cx="7165959" cy="830997"/>
          </a:xfrm>
          <a:custGeom>
            <a:avLst/>
            <a:gdLst>
              <a:gd name="connsiteX0" fmla="*/ 0 w 7165959"/>
              <a:gd name="connsiteY0" fmla="*/ 0 h 830997"/>
              <a:gd name="connsiteX1" fmla="*/ 794770 w 7165959"/>
              <a:gd name="connsiteY1" fmla="*/ 0 h 830997"/>
              <a:gd name="connsiteX2" fmla="*/ 1302902 w 7165959"/>
              <a:gd name="connsiteY2" fmla="*/ 0 h 830997"/>
              <a:gd name="connsiteX3" fmla="*/ 1811033 w 7165959"/>
              <a:gd name="connsiteY3" fmla="*/ 0 h 830997"/>
              <a:gd name="connsiteX4" fmla="*/ 2247505 w 7165959"/>
              <a:gd name="connsiteY4" fmla="*/ 0 h 830997"/>
              <a:gd name="connsiteX5" fmla="*/ 3042275 w 7165959"/>
              <a:gd name="connsiteY5" fmla="*/ 0 h 830997"/>
              <a:gd name="connsiteX6" fmla="*/ 3693726 w 7165959"/>
              <a:gd name="connsiteY6" fmla="*/ 0 h 830997"/>
              <a:gd name="connsiteX7" fmla="*/ 4201858 w 7165959"/>
              <a:gd name="connsiteY7" fmla="*/ 0 h 830997"/>
              <a:gd name="connsiteX8" fmla="*/ 4638330 w 7165959"/>
              <a:gd name="connsiteY8" fmla="*/ 0 h 830997"/>
              <a:gd name="connsiteX9" fmla="*/ 5146461 w 7165959"/>
              <a:gd name="connsiteY9" fmla="*/ 0 h 830997"/>
              <a:gd name="connsiteX10" fmla="*/ 5582934 w 7165959"/>
              <a:gd name="connsiteY10" fmla="*/ 0 h 830997"/>
              <a:gd name="connsiteX11" fmla="*/ 6091065 w 7165959"/>
              <a:gd name="connsiteY11" fmla="*/ 0 h 830997"/>
              <a:gd name="connsiteX12" fmla="*/ 6599197 w 7165959"/>
              <a:gd name="connsiteY12" fmla="*/ 0 h 830997"/>
              <a:gd name="connsiteX13" fmla="*/ 7165959 w 7165959"/>
              <a:gd name="connsiteY13" fmla="*/ 0 h 830997"/>
              <a:gd name="connsiteX14" fmla="*/ 7165959 w 7165959"/>
              <a:gd name="connsiteY14" fmla="*/ 398879 h 830997"/>
              <a:gd name="connsiteX15" fmla="*/ 7165959 w 7165959"/>
              <a:gd name="connsiteY15" fmla="*/ 830997 h 830997"/>
              <a:gd name="connsiteX16" fmla="*/ 6442849 w 7165959"/>
              <a:gd name="connsiteY16" fmla="*/ 830997 h 830997"/>
              <a:gd name="connsiteX17" fmla="*/ 6006377 w 7165959"/>
              <a:gd name="connsiteY17" fmla="*/ 830997 h 830997"/>
              <a:gd name="connsiteX18" fmla="*/ 5426585 w 7165959"/>
              <a:gd name="connsiteY18" fmla="*/ 830997 h 830997"/>
              <a:gd name="connsiteX19" fmla="*/ 4775134 w 7165959"/>
              <a:gd name="connsiteY19" fmla="*/ 830997 h 830997"/>
              <a:gd name="connsiteX20" fmla="*/ 4123684 w 7165959"/>
              <a:gd name="connsiteY20" fmla="*/ 830997 h 830997"/>
              <a:gd name="connsiteX21" fmla="*/ 3687212 w 7165959"/>
              <a:gd name="connsiteY21" fmla="*/ 830997 h 830997"/>
              <a:gd name="connsiteX22" fmla="*/ 3107420 w 7165959"/>
              <a:gd name="connsiteY22" fmla="*/ 830997 h 830997"/>
              <a:gd name="connsiteX23" fmla="*/ 2670948 w 7165959"/>
              <a:gd name="connsiteY23" fmla="*/ 830997 h 830997"/>
              <a:gd name="connsiteX24" fmla="*/ 2019498 w 7165959"/>
              <a:gd name="connsiteY24" fmla="*/ 830997 h 830997"/>
              <a:gd name="connsiteX25" fmla="*/ 1296387 w 7165959"/>
              <a:gd name="connsiteY25" fmla="*/ 830997 h 830997"/>
              <a:gd name="connsiteX26" fmla="*/ 644936 w 7165959"/>
              <a:gd name="connsiteY26" fmla="*/ 830997 h 830997"/>
              <a:gd name="connsiteX27" fmla="*/ 0 w 7165959"/>
              <a:gd name="connsiteY27" fmla="*/ 830997 h 830997"/>
              <a:gd name="connsiteX28" fmla="*/ 0 w 7165959"/>
              <a:gd name="connsiteY28" fmla="*/ 440428 h 830997"/>
              <a:gd name="connsiteX29" fmla="*/ 0 w 7165959"/>
              <a:gd name="connsiteY29" fmla="*/ 0 h 830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165959" h="830997" fill="none" extrusionOk="0">
                <a:moveTo>
                  <a:pt x="0" y="0"/>
                </a:moveTo>
                <a:cubicBezTo>
                  <a:pt x="279731" y="37664"/>
                  <a:pt x="472580" y="-33890"/>
                  <a:pt x="794770" y="0"/>
                </a:cubicBezTo>
                <a:cubicBezTo>
                  <a:pt x="1116960" y="33890"/>
                  <a:pt x="1136659" y="8442"/>
                  <a:pt x="1302902" y="0"/>
                </a:cubicBezTo>
                <a:cubicBezTo>
                  <a:pt x="1469145" y="-8442"/>
                  <a:pt x="1644449" y="-22144"/>
                  <a:pt x="1811033" y="0"/>
                </a:cubicBezTo>
                <a:cubicBezTo>
                  <a:pt x="1977617" y="22144"/>
                  <a:pt x="2148559" y="-11356"/>
                  <a:pt x="2247505" y="0"/>
                </a:cubicBezTo>
                <a:cubicBezTo>
                  <a:pt x="2346451" y="11356"/>
                  <a:pt x="2744412" y="30092"/>
                  <a:pt x="3042275" y="0"/>
                </a:cubicBezTo>
                <a:cubicBezTo>
                  <a:pt x="3340138" y="-30092"/>
                  <a:pt x="3559960" y="-2615"/>
                  <a:pt x="3693726" y="0"/>
                </a:cubicBezTo>
                <a:cubicBezTo>
                  <a:pt x="3827492" y="2615"/>
                  <a:pt x="3979611" y="23790"/>
                  <a:pt x="4201858" y="0"/>
                </a:cubicBezTo>
                <a:cubicBezTo>
                  <a:pt x="4424105" y="-23790"/>
                  <a:pt x="4425162" y="-1715"/>
                  <a:pt x="4638330" y="0"/>
                </a:cubicBezTo>
                <a:cubicBezTo>
                  <a:pt x="4851498" y="1715"/>
                  <a:pt x="4950820" y="-19606"/>
                  <a:pt x="5146461" y="0"/>
                </a:cubicBezTo>
                <a:cubicBezTo>
                  <a:pt x="5342102" y="19606"/>
                  <a:pt x="5455777" y="2428"/>
                  <a:pt x="5582934" y="0"/>
                </a:cubicBezTo>
                <a:cubicBezTo>
                  <a:pt x="5710091" y="-2428"/>
                  <a:pt x="5905505" y="19047"/>
                  <a:pt x="6091065" y="0"/>
                </a:cubicBezTo>
                <a:cubicBezTo>
                  <a:pt x="6276625" y="-19047"/>
                  <a:pt x="6425394" y="23796"/>
                  <a:pt x="6599197" y="0"/>
                </a:cubicBezTo>
                <a:cubicBezTo>
                  <a:pt x="6773000" y="-23796"/>
                  <a:pt x="6929433" y="-14779"/>
                  <a:pt x="7165959" y="0"/>
                </a:cubicBezTo>
                <a:cubicBezTo>
                  <a:pt x="7171636" y="193576"/>
                  <a:pt x="7169488" y="294775"/>
                  <a:pt x="7165959" y="398879"/>
                </a:cubicBezTo>
                <a:cubicBezTo>
                  <a:pt x="7162430" y="502983"/>
                  <a:pt x="7181736" y="619157"/>
                  <a:pt x="7165959" y="830997"/>
                </a:cubicBezTo>
                <a:cubicBezTo>
                  <a:pt x="6819041" y="797781"/>
                  <a:pt x="6800130" y="796000"/>
                  <a:pt x="6442849" y="830997"/>
                </a:cubicBezTo>
                <a:cubicBezTo>
                  <a:pt x="6085568" y="865995"/>
                  <a:pt x="6133558" y="848150"/>
                  <a:pt x="6006377" y="830997"/>
                </a:cubicBezTo>
                <a:cubicBezTo>
                  <a:pt x="5879196" y="813844"/>
                  <a:pt x="5577189" y="816290"/>
                  <a:pt x="5426585" y="830997"/>
                </a:cubicBezTo>
                <a:cubicBezTo>
                  <a:pt x="5275981" y="845704"/>
                  <a:pt x="4977666" y="831631"/>
                  <a:pt x="4775134" y="830997"/>
                </a:cubicBezTo>
                <a:cubicBezTo>
                  <a:pt x="4572602" y="830363"/>
                  <a:pt x="4321131" y="859498"/>
                  <a:pt x="4123684" y="830997"/>
                </a:cubicBezTo>
                <a:cubicBezTo>
                  <a:pt x="3926237" y="802497"/>
                  <a:pt x="3808872" y="839040"/>
                  <a:pt x="3687212" y="830997"/>
                </a:cubicBezTo>
                <a:cubicBezTo>
                  <a:pt x="3565552" y="822954"/>
                  <a:pt x="3342810" y="852944"/>
                  <a:pt x="3107420" y="830997"/>
                </a:cubicBezTo>
                <a:cubicBezTo>
                  <a:pt x="2872030" y="809050"/>
                  <a:pt x="2882388" y="834750"/>
                  <a:pt x="2670948" y="830997"/>
                </a:cubicBezTo>
                <a:cubicBezTo>
                  <a:pt x="2459508" y="827244"/>
                  <a:pt x="2341091" y="807278"/>
                  <a:pt x="2019498" y="830997"/>
                </a:cubicBezTo>
                <a:cubicBezTo>
                  <a:pt x="1697905" y="854717"/>
                  <a:pt x="1444080" y="833030"/>
                  <a:pt x="1296387" y="830997"/>
                </a:cubicBezTo>
                <a:cubicBezTo>
                  <a:pt x="1148694" y="828964"/>
                  <a:pt x="793542" y="858227"/>
                  <a:pt x="644936" y="830997"/>
                </a:cubicBezTo>
                <a:cubicBezTo>
                  <a:pt x="496330" y="803767"/>
                  <a:pt x="230295" y="814052"/>
                  <a:pt x="0" y="830997"/>
                </a:cubicBezTo>
                <a:cubicBezTo>
                  <a:pt x="7599" y="711774"/>
                  <a:pt x="5690" y="556517"/>
                  <a:pt x="0" y="440428"/>
                </a:cubicBezTo>
                <a:cubicBezTo>
                  <a:pt x="-5690" y="324339"/>
                  <a:pt x="8169" y="106591"/>
                  <a:pt x="0" y="0"/>
                </a:cubicBezTo>
                <a:close/>
              </a:path>
              <a:path w="7165959" h="830997" stroke="0" extrusionOk="0">
                <a:moveTo>
                  <a:pt x="0" y="0"/>
                </a:moveTo>
                <a:cubicBezTo>
                  <a:pt x="191821" y="-4241"/>
                  <a:pt x="413652" y="-15640"/>
                  <a:pt x="579791" y="0"/>
                </a:cubicBezTo>
                <a:cubicBezTo>
                  <a:pt x="745930" y="15640"/>
                  <a:pt x="892270" y="-4883"/>
                  <a:pt x="1087923" y="0"/>
                </a:cubicBezTo>
                <a:cubicBezTo>
                  <a:pt x="1283576" y="4883"/>
                  <a:pt x="1647020" y="-33375"/>
                  <a:pt x="1811033" y="0"/>
                </a:cubicBezTo>
                <a:cubicBezTo>
                  <a:pt x="1975046" y="33375"/>
                  <a:pt x="2099856" y="6352"/>
                  <a:pt x="2319165" y="0"/>
                </a:cubicBezTo>
                <a:cubicBezTo>
                  <a:pt x="2538474" y="-6352"/>
                  <a:pt x="2823587" y="-16516"/>
                  <a:pt x="3113935" y="0"/>
                </a:cubicBezTo>
                <a:cubicBezTo>
                  <a:pt x="3404283" y="16516"/>
                  <a:pt x="3378852" y="16569"/>
                  <a:pt x="3622067" y="0"/>
                </a:cubicBezTo>
                <a:cubicBezTo>
                  <a:pt x="3865282" y="-16569"/>
                  <a:pt x="4038468" y="25344"/>
                  <a:pt x="4416837" y="0"/>
                </a:cubicBezTo>
                <a:cubicBezTo>
                  <a:pt x="4795206" y="-25344"/>
                  <a:pt x="4841449" y="-20313"/>
                  <a:pt x="4996628" y="0"/>
                </a:cubicBezTo>
                <a:cubicBezTo>
                  <a:pt x="5151807" y="20313"/>
                  <a:pt x="5257136" y="-1157"/>
                  <a:pt x="5433100" y="0"/>
                </a:cubicBezTo>
                <a:cubicBezTo>
                  <a:pt x="5609064" y="1157"/>
                  <a:pt x="6024947" y="9381"/>
                  <a:pt x="6227870" y="0"/>
                </a:cubicBezTo>
                <a:cubicBezTo>
                  <a:pt x="6430793" y="-9381"/>
                  <a:pt x="6944785" y="-22948"/>
                  <a:pt x="7165959" y="0"/>
                </a:cubicBezTo>
                <a:cubicBezTo>
                  <a:pt x="7154876" y="211497"/>
                  <a:pt x="7176054" y="332438"/>
                  <a:pt x="7165959" y="423808"/>
                </a:cubicBezTo>
                <a:cubicBezTo>
                  <a:pt x="7155864" y="515178"/>
                  <a:pt x="7168128" y="679631"/>
                  <a:pt x="7165959" y="830997"/>
                </a:cubicBezTo>
                <a:cubicBezTo>
                  <a:pt x="6897580" y="804236"/>
                  <a:pt x="6599390" y="843230"/>
                  <a:pt x="6442849" y="830997"/>
                </a:cubicBezTo>
                <a:cubicBezTo>
                  <a:pt x="6286308" y="818765"/>
                  <a:pt x="6163960" y="835721"/>
                  <a:pt x="6006377" y="830997"/>
                </a:cubicBezTo>
                <a:cubicBezTo>
                  <a:pt x="5848794" y="826273"/>
                  <a:pt x="5758935" y="809794"/>
                  <a:pt x="5569904" y="830997"/>
                </a:cubicBezTo>
                <a:cubicBezTo>
                  <a:pt x="5380873" y="852200"/>
                  <a:pt x="5001653" y="844838"/>
                  <a:pt x="4846794" y="830997"/>
                </a:cubicBezTo>
                <a:cubicBezTo>
                  <a:pt x="4691935" y="817157"/>
                  <a:pt x="4520674" y="824277"/>
                  <a:pt x="4267003" y="830997"/>
                </a:cubicBezTo>
                <a:cubicBezTo>
                  <a:pt x="4013332" y="837717"/>
                  <a:pt x="3877109" y="819211"/>
                  <a:pt x="3758871" y="830997"/>
                </a:cubicBezTo>
                <a:cubicBezTo>
                  <a:pt x="3640633" y="842783"/>
                  <a:pt x="3297262" y="856474"/>
                  <a:pt x="3179080" y="830997"/>
                </a:cubicBezTo>
                <a:cubicBezTo>
                  <a:pt x="3060898" y="805520"/>
                  <a:pt x="2715313" y="839743"/>
                  <a:pt x="2384310" y="830997"/>
                </a:cubicBezTo>
                <a:cubicBezTo>
                  <a:pt x="2053307" y="822252"/>
                  <a:pt x="1999077" y="811036"/>
                  <a:pt x="1876178" y="830997"/>
                </a:cubicBezTo>
                <a:cubicBezTo>
                  <a:pt x="1753279" y="850958"/>
                  <a:pt x="1260431" y="823630"/>
                  <a:pt x="1081408" y="830997"/>
                </a:cubicBezTo>
                <a:cubicBezTo>
                  <a:pt x="902385" y="838365"/>
                  <a:pt x="698907" y="823706"/>
                  <a:pt x="573277" y="830997"/>
                </a:cubicBezTo>
                <a:cubicBezTo>
                  <a:pt x="447647" y="838288"/>
                  <a:pt x="195209" y="843472"/>
                  <a:pt x="0" y="830997"/>
                </a:cubicBezTo>
                <a:cubicBezTo>
                  <a:pt x="-4116" y="720051"/>
                  <a:pt x="-7595" y="622989"/>
                  <a:pt x="0" y="432118"/>
                </a:cubicBezTo>
                <a:cubicBezTo>
                  <a:pt x="7595" y="241247"/>
                  <a:pt x="6163" y="213236"/>
                  <a:pt x="0" y="0"/>
                </a:cubicBezTo>
                <a:close/>
              </a:path>
            </a:pathLst>
          </a:custGeom>
          <a:solidFill>
            <a:schemeClr val="accent4">
              <a:lumMod val="20000"/>
              <a:lumOff val="80000"/>
            </a:schemeClr>
          </a:solidFill>
          <a:ln>
            <a:solidFill>
              <a:srgbClr val="D0E4CB"/>
            </a:solidFill>
            <a:extLst>
              <a:ext uri="{C807C97D-BFC1-408E-A445-0C87EB9F89A2}">
                <ask:lineSketchStyleProps xmlns:ask="http://schemas.microsoft.com/office/drawing/2018/sketchyshapes" sd="4101564263">
                  <a:prstGeom prst="rect">
                    <a:avLst/>
                  </a:prstGeom>
                  <ask:type>
                    <ask:lineSketchFreehand/>
                  </ask:type>
                </ask:lineSketchStyleProps>
              </a:ext>
            </a:extLst>
          </a:ln>
          <a:effectLst>
            <a:softEdge rad="63500"/>
          </a:effectLst>
        </p:spPr>
        <p:txBody>
          <a:bodyPr wrap="square" rtlCol="0">
            <a:spAutoFit/>
          </a:bodyPr>
          <a:lstStyle/>
          <a:p>
            <a:r>
              <a:rPr lang="es-ES" sz="1600" b="1" dirty="0"/>
              <a:t>Análisis descriptivo. </a:t>
            </a:r>
          </a:p>
          <a:p>
            <a:r>
              <a:rPr lang="es-ES" sz="1600" b="1" dirty="0"/>
              <a:t>Análisis bivariante (chi-cuadrado y t-</a:t>
            </a:r>
            <a:r>
              <a:rPr lang="es-ES" sz="1600" b="1" dirty="0" err="1"/>
              <a:t>student</a:t>
            </a:r>
            <a:r>
              <a:rPr lang="es-ES" sz="1600" b="1" dirty="0"/>
              <a:t>) para explorar las características diferenciales en los pacientes con mejoría en R5-R20. </a:t>
            </a:r>
          </a:p>
        </p:txBody>
      </p:sp>
    </p:spTree>
    <p:extLst>
      <p:ext uri="{BB962C8B-B14F-4D97-AF65-F5344CB8AC3E}">
        <p14:creationId xmlns:p14="http://schemas.microsoft.com/office/powerpoint/2010/main" val="408228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7"/>
                                        </p:tgtEl>
                                        <p:attrNameLst>
                                          <p:attrName>style.visibility</p:attrName>
                                        </p:attrNameLst>
                                      </p:cBhvr>
                                      <p:to>
                                        <p:strVal val="visible"/>
                                      </p:to>
                                    </p:se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7" grpId="0" animBg="1"/>
      <p:bldP spid="3"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AFF45AE-CFA8-E0A9-058D-A9619334D0E5}"/>
              </a:ext>
            </a:extLst>
          </p:cNvPr>
          <p:cNvSpPr txBox="1">
            <a:spLocks/>
          </p:cNvSpPr>
          <p:nvPr/>
        </p:nvSpPr>
        <p:spPr>
          <a:xfrm>
            <a:off x="1943708" y="120252"/>
            <a:ext cx="5256584" cy="857250"/>
          </a:xfrm>
          <a:prstGeom prst="rect">
            <a:avLst/>
          </a:prstGeom>
          <a:solidFill>
            <a:schemeClr val="accent4">
              <a:lumMod val="20000"/>
              <a:lumOff val="80000"/>
            </a:schemeClr>
          </a:solidFill>
          <a:effectLst>
            <a:softEdge rad="635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a:t>RESULTADOS</a:t>
            </a:r>
          </a:p>
        </p:txBody>
      </p:sp>
      <p:sp>
        <p:nvSpPr>
          <p:cNvPr id="5" name="CuadroTexto 4">
            <a:extLst>
              <a:ext uri="{FF2B5EF4-FFF2-40B4-BE49-F238E27FC236}">
                <a16:creationId xmlns:a16="http://schemas.microsoft.com/office/drawing/2014/main" id="{ACFDB21C-CF4C-CC6A-3F93-97AC5E06F106}"/>
              </a:ext>
            </a:extLst>
          </p:cNvPr>
          <p:cNvSpPr txBox="1"/>
          <p:nvPr/>
        </p:nvSpPr>
        <p:spPr>
          <a:xfrm>
            <a:off x="1043608" y="1289153"/>
            <a:ext cx="7056784" cy="3170099"/>
          </a:xfrm>
          <a:custGeom>
            <a:avLst/>
            <a:gdLst>
              <a:gd name="connsiteX0" fmla="*/ 0 w 7056784"/>
              <a:gd name="connsiteY0" fmla="*/ 0 h 3170099"/>
              <a:gd name="connsiteX1" fmla="*/ 782661 w 7056784"/>
              <a:gd name="connsiteY1" fmla="*/ 0 h 3170099"/>
              <a:gd name="connsiteX2" fmla="*/ 1212484 w 7056784"/>
              <a:gd name="connsiteY2" fmla="*/ 0 h 3170099"/>
              <a:gd name="connsiteX3" fmla="*/ 1712874 w 7056784"/>
              <a:gd name="connsiteY3" fmla="*/ 0 h 3170099"/>
              <a:gd name="connsiteX4" fmla="*/ 2142696 w 7056784"/>
              <a:gd name="connsiteY4" fmla="*/ 0 h 3170099"/>
              <a:gd name="connsiteX5" fmla="*/ 2643086 w 7056784"/>
              <a:gd name="connsiteY5" fmla="*/ 0 h 3170099"/>
              <a:gd name="connsiteX6" fmla="*/ 3143477 w 7056784"/>
              <a:gd name="connsiteY6" fmla="*/ 0 h 3170099"/>
              <a:gd name="connsiteX7" fmla="*/ 3855570 w 7056784"/>
              <a:gd name="connsiteY7" fmla="*/ 0 h 3170099"/>
              <a:gd name="connsiteX8" fmla="*/ 4355960 w 7056784"/>
              <a:gd name="connsiteY8" fmla="*/ 0 h 3170099"/>
              <a:gd name="connsiteX9" fmla="*/ 5068054 w 7056784"/>
              <a:gd name="connsiteY9" fmla="*/ 0 h 3170099"/>
              <a:gd name="connsiteX10" fmla="*/ 5568444 w 7056784"/>
              <a:gd name="connsiteY10" fmla="*/ 0 h 3170099"/>
              <a:gd name="connsiteX11" fmla="*/ 6139402 w 7056784"/>
              <a:gd name="connsiteY11" fmla="*/ 0 h 3170099"/>
              <a:gd name="connsiteX12" fmla="*/ 7056784 w 7056784"/>
              <a:gd name="connsiteY12" fmla="*/ 0 h 3170099"/>
              <a:gd name="connsiteX13" fmla="*/ 7056784 w 7056784"/>
              <a:gd name="connsiteY13" fmla="*/ 634020 h 3170099"/>
              <a:gd name="connsiteX14" fmla="*/ 7056784 w 7056784"/>
              <a:gd name="connsiteY14" fmla="*/ 1331442 h 3170099"/>
              <a:gd name="connsiteX15" fmla="*/ 7056784 w 7056784"/>
              <a:gd name="connsiteY15" fmla="*/ 1997162 h 3170099"/>
              <a:gd name="connsiteX16" fmla="*/ 7056784 w 7056784"/>
              <a:gd name="connsiteY16" fmla="*/ 3170099 h 3170099"/>
              <a:gd name="connsiteX17" fmla="*/ 6274123 w 7056784"/>
              <a:gd name="connsiteY17" fmla="*/ 3170099 h 3170099"/>
              <a:gd name="connsiteX18" fmla="*/ 5632597 w 7056784"/>
              <a:gd name="connsiteY18" fmla="*/ 3170099 h 3170099"/>
              <a:gd name="connsiteX19" fmla="*/ 4920503 w 7056784"/>
              <a:gd name="connsiteY19" fmla="*/ 3170099 h 3170099"/>
              <a:gd name="connsiteX20" fmla="*/ 4278977 w 7056784"/>
              <a:gd name="connsiteY20" fmla="*/ 3170099 h 3170099"/>
              <a:gd name="connsiteX21" fmla="*/ 3778587 w 7056784"/>
              <a:gd name="connsiteY21" fmla="*/ 3170099 h 3170099"/>
              <a:gd name="connsiteX22" fmla="*/ 3348765 w 7056784"/>
              <a:gd name="connsiteY22" fmla="*/ 3170099 h 3170099"/>
              <a:gd name="connsiteX23" fmla="*/ 2848375 w 7056784"/>
              <a:gd name="connsiteY23" fmla="*/ 3170099 h 3170099"/>
              <a:gd name="connsiteX24" fmla="*/ 2418552 w 7056784"/>
              <a:gd name="connsiteY24" fmla="*/ 3170099 h 3170099"/>
              <a:gd name="connsiteX25" fmla="*/ 1635891 w 7056784"/>
              <a:gd name="connsiteY25" fmla="*/ 3170099 h 3170099"/>
              <a:gd name="connsiteX26" fmla="*/ 1206069 w 7056784"/>
              <a:gd name="connsiteY26" fmla="*/ 3170099 h 3170099"/>
              <a:gd name="connsiteX27" fmla="*/ 635111 w 7056784"/>
              <a:gd name="connsiteY27" fmla="*/ 3170099 h 3170099"/>
              <a:gd name="connsiteX28" fmla="*/ 0 w 7056784"/>
              <a:gd name="connsiteY28" fmla="*/ 3170099 h 3170099"/>
              <a:gd name="connsiteX29" fmla="*/ 0 w 7056784"/>
              <a:gd name="connsiteY29" fmla="*/ 2504378 h 3170099"/>
              <a:gd name="connsiteX30" fmla="*/ 0 w 7056784"/>
              <a:gd name="connsiteY30" fmla="*/ 1933760 h 3170099"/>
              <a:gd name="connsiteX31" fmla="*/ 0 w 7056784"/>
              <a:gd name="connsiteY31" fmla="*/ 1268040 h 3170099"/>
              <a:gd name="connsiteX32" fmla="*/ 0 w 7056784"/>
              <a:gd name="connsiteY32" fmla="*/ 697422 h 3170099"/>
              <a:gd name="connsiteX33" fmla="*/ 0 w 7056784"/>
              <a:gd name="connsiteY33" fmla="*/ 0 h 3170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056784" h="3170099" fill="none" extrusionOk="0">
                <a:moveTo>
                  <a:pt x="0" y="0"/>
                </a:moveTo>
                <a:cubicBezTo>
                  <a:pt x="256872" y="-11050"/>
                  <a:pt x="407924" y="25860"/>
                  <a:pt x="782661" y="0"/>
                </a:cubicBezTo>
                <a:cubicBezTo>
                  <a:pt x="1157398" y="-25860"/>
                  <a:pt x="1116064" y="20349"/>
                  <a:pt x="1212484" y="0"/>
                </a:cubicBezTo>
                <a:cubicBezTo>
                  <a:pt x="1308904" y="-20349"/>
                  <a:pt x="1543406" y="-15967"/>
                  <a:pt x="1712874" y="0"/>
                </a:cubicBezTo>
                <a:cubicBezTo>
                  <a:pt x="1882342" y="15967"/>
                  <a:pt x="2000619" y="-9635"/>
                  <a:pt x="2142696" y="0"/>
                </a:cubicBezTo>
                <a:cubicBezTo>
                  <a:pt x="2284773" y="9635"/>
                  <a:pt x="2513589" y="20748"/>
                  <a:pt x="2643086" y="0"/>
                </a:cubicBezTo>
                <a:cubicBezTo>
                  <a:pt x="2772583" y="-20748"/>
                  <a:pt x="2924895" y="8043"/>
                  <a:pt x="3143477" y="0"/>
                </a:cubicBezTo>
                <a:cubicBezTo>
                  <a:pt x="3362059" y="-8043"/>
                  <a:pt x="3673095" y="-8854"/>
                  <a:pt x="3855570" y="0"/>
                </a:cubicBezTo>
                <a:cubicBezTo>
                  <a:pt x="4038045" y="8854"/>
                  <a:pt x="4176160" y="-21353"/>
                  <a:pt x="4355960" y="0"/>
                </a:cubicBezTo>
                <a:cubicBezTo>
                  <a:pt x="4535760" y="21353"/>
                  <a:pt x="4847317" y="32248"/>
                  <a:pt x="5068054" y="0"/>
                </a:cubicBezTo>
                <a:cubicBezTo>
                  <a:pt x="5288791" y="-32248"/>
                  <a:pt x="5348490" y="-16654"/>
                  <a:pt x="5568444" y="0"/>
                </a:cubicBezTo>
                <a:cubicBezTo>
                  <a:pt x="5788398" y="16654"/>
                  <a:pt x="5928299" y="19913"/>
                  <a:pt x="6139402" y="0"/>
                </a:cubicBezTo>
                <a:cubicBezTo>
                  <a:pt x="6350505" y="-19913"/>
                  <a:pt x="6702773" y="20093"/>
                  <a:pt x="7056784" y="0"/>
                </a:cubicBezTo>
                <a:cubicBezTo>
                  <a:pt x="7047180" y="217504"/>
                  <a:pt x="7029814" y="490821"/>
                  <a:pt x="7056784" y="634020"/>
                </a:cubicBezTo>
                <a:cubicBezTo>
                  <a:pt x="7083754" y="777219"/>
                  <a:pt x="7076563" y="1120287"/>
                  <a:pt x="7056784" y="1331442"/>
                </a:cubicBezTo>
                <a:cubicBezTo>
                  <a:pt x="7037005" y="1542597"/>
                  <a:pt x="7072452" y="1731271"/>
                  <a:pt x="7056784" y="1997162"/>
                </a:cubicBezTo>
                <a:cubicBezTo>
                  <a:pt x="7041116" y="2263053"/>
                  <a:pt x="7072221" y="2595416"/>
                  <a:pt x="7056784" y="3170099"/>
                </a:cubicBezTo>
                <a:cubicBezTo>
                  <a:pt x="6707829" y="3186628"/>
                  <a:pt x="6520698" y="3178458"/>
                  <a:pt x="6274123" y="3170099"/>
                </a:cubicBezTo>
                <a:cubicBezTo>
                  <a:pt x="6027548" y="3161740"/>
                  <a:pt x="5953120" y="3184150"/>
                  <a:pt x="5632597" y="3170099"/>
                </a:cubicBezTo>
                <a:cubicBezTo>
                  <a:pt x="5312074" y="3156048"/>
                  <a:pt x="5214664" y="3146641"/>
                  <a:pt x="4920503" y="3170099"/>
                </a:cubicBezTo>
                <a:cubicBezTo>
                  <a:pt x="4626342" y="3193557"/>
                  <a:pt x="4599557" y="3172348"/>
                  <a:pt x="4278977" y="3170099"/>
                </a:cubicBezTo>
                <a:cubicBezTo>
                  <a:pt x="3958397" y="3167850"/>
                  <a:pt x="3934226" y="3176039"/>
                  <a:pt x="3778587" y="3170099"/>
                </a:cubicBezTo>
                <a:cubicBezTo>
                  <a:pt x="3622948" y="3164160"/>
                  <a:pt x="3452347" y="3157049"/>
                  <a:pt x="3348765" y="3170099"/>
                </a:cubicBezTo>
                <a:cubicBezTo>
                  <a:pt x="3245183" y="3183149"/>
                  <a:pt x="3007104" y="3168639"/>
                  <a:pt x="2848375" y="3170099"/>
                </a:cubicBezTo>
                <a:cubicBezTo>
                  <a:pt x="2689646" y="3171560"/>
                  <a:pt x="2610913" y="3171330"/>
                  <a:pt x="2418552" y="3170099"/>
                </a:cubicBezTo>
                <a:cubicBezTo>
                  <a:pt x="2226191" y="3168868"/>
                  <a:pt x="1821462" y="3147370"/>
                  <a:pt x="1635891" y="3170099"/>
                </a:cubicBezTo>
                <a:cubicBezTo>
                  <a:pt x="1450320" y="3192828"/>
                  <a:pt x="1345195" y="3190373"/>
                  <a:pt x="1206069" y="3170099"/>
                </a:cubicBezTo>
                <a:cubicBezTo>
                  <a:pt x="1066943" y="3149825"/>
                  <a:pt x="853322" y="3195519"/>
                  <a:pt x="635111" y="3170099"/>
                </a:cubicBezTo>
                <a:cubicBezTo>
                  <a:pt x="416900" y="3144679"/>
                  <a:pt x="291760" y="3159325"/>
                  <a:pt x="0" y="3170099"/>
                </a:cubicBezTo>
                <a:cubicBezTo>
                  <a:pt x="-32628" y="2954559"/>
                  <a:pt x="-4697" y="2789270"/>
                  <a:pt x="0" y="2504378"/>
                </a:cubicBezTo>
                <a:cubicBezTo>
                  <a:pt x="4697" y="2219486"/>
                  <a:pt x="-12362" y="2085330"/>
                  <a:pt x="0" y="1933760"/>
                </a:cubicBezTo>
                <a:cubicBezTo>
                  <a:pt x="12362" y="1782190"/>
                  <a:pt x="-12038" y="1440679"/>
                  <a:pt x="0" y="1268040"/>
                </a:cubicBezTo>
                <a:cubicBezTo>
                  <a:pt x="12038" y="1095401"/>
                  <a:pt x="-13040" y="893348"/>
                  <a:pt x="0" y="697422"/>
                </a:cubicBezTo>
                <a:cubicBezTo>
                  <a:pt x="13040" y="501496"/>
                  <a:pt x="20255" y="192234"/>
                  <a:pt x="0" y="0"/>
                </a:cubicBezTo>
                <a:close/>
              </a:path>
              <a:path w="7056784" h="3170099" stroke="0" extrusionOk="0">
                <a:moveTo>
                  <a:pt x="0" y="0"/>
                </a:moveTo>
                <a:cubicBezTo>
                  <a:pt x="190984" y="27120"/>
                  <a:pt x="292115" y="8966"/>
                  <a:pt x="570958" y="0"/>
                </a:cubicBezTo>
                <a:cubicBezTo>
                  <a:pt x="849801" y="-8966"/>
                  <a:pt x="953410" y="-9028"/>
                  <a:pt x="1071348" y="0"/>
                </a:cubicBezTo>
                <a:cubicBezTo>
                  <a:pt x="1189286" y="9028"/>
                  <a:pt x="1625392" y="30295"/>
                  <a:pt x="1783442" y="0"/>
                </a:cubicBezTo>
                <a:cubicBezTo>
                  <a:pt x="1941492" y="-30295"/>
                  <a:pt x="2152963" y="-22988"/>
                  <a:pt x="2283832" y="0"/>
                </a:cubicBezTo>
                <a:cubicBezTo>
                  <a:pt x="2414701" y="22988"/>
                  <a:pt x="2753886" y="-26817"/>
                  <a:pt x="3066493" y="0"/>
                </a:cubicBezTo>
                <a:cubicBezTo>
                  <a:pt x="3379100" y="26817"/>
                  <a:pt x="3414732" y="-5976"/>
                  <a:pt x="3566884" y="0"/>
                </a:cubicBezTo>
                <a:cubicBezTo>
                  <a:pt x="3719036" y="5976"/>
                  <a:pt x="3994811" y="21760"/>
                  <a:pt x="4349545" y="0"/>
                </a:cubicBezTo>
                <a:cubicBezTo>
                  <a:pt x="4704279" y="-21760"/>
                  <a:pt x="4670394" y="-9878"/>
                  <a:pt x="4920503" y="0"/>
                </a:cubicBezTo>
                <a:cubicBezTo>
                  <a:pt x="5170612" y="9878"/>
                  <a:pt x="5240205" y="-10138"/>
                  <a:pt x="5350325" y="0"/>
                </a:cubicBezTo>
                <a:cubicBezTo>
                  <a:pt x="5460445" y="10138"/>
                  <a:pt x="5972506" y="-29122"/>
                  <a:pt x="6132987" y="0"/>
                </a:cubicBezTo>
                <a:cubicBezTo>
                  <a:pt x="6293468" y="29122"/>
                  <a:pt x="6817865" y="-45156"/>
                  <a:pt x="7056784" y="0"/>
                </a:cubicBezTo>
                <a:cubicBezTo>
                  <a:pt x="7085246" y="330485"/>
                  <a:pt x="7024998" y="465627"/>
                  <a:pt x="7056784" y="665721"/>
                </a:cubicBezTo>
                <a:cubicBezTo>
                  <a:pt x="7088570" y="865815"/>
                  <a:pt x="7027656" y="1021515"/>
                  <a:pt x="7056784" y="1363143"/>
                </a:cubicBezTo>
                <a:cubicBezTo>
                  <a:pt x="7085912" y="1704771"/>
                  <a:pt x="7037314" y="1861313"/>
                  <a:pt x="7056784" y="2028863"/>
                </a:cubicBezTo>
                <a:cubicBezTo>
                  <a:pt x="7076254" y="2196413"/>
                  <a:pt x="7061167" y="2407116"/>
                  <a:pt x="7056784" y="2567780"/>
                </a:cubicBezTo>
                <a:cubicBezTo>
                  <a:pt x="7052401" y="2728444"/>
                  <a:pt x="7053088" y="2952655"/>
                  <a:pt x="7056784" y="3170099"/>
                </a:cubicBezTo>
                <a:cubicBezTo>
                  <a:pt x="6773881" y="3181680"/>
                  <a:pt x="6664159" y="3187121"/>
                  <a:pt x="6485826" y="3170099"/>
                </a:cubicBezTo>
                <a:cubicBezTo>
                  <a:pt x="6307493" y="3153077"/>
                  <a:pt x="6087093" y="3167660"/>
                  <a:pt x="5914868" y="3170099"/>
                </a:cubicBezTo>
                <a:cubicBezTo>
                  <a:pt x="5742643" y="3172538"/>
                  <a:pt x="5616963" y="3148269"/>
                  <a:pt x="5414478" y="3170099"/>
                </a:cubicBezTo>
                <a:cubicBezTo>
                  <a:pt x="5211993" y="3191930"/>
                  <a:pt x="4963651" y="3157698"/>
                  <a:pt x="4843520" y="3170099"/>
                </a:cubicBezTo>
                <a:cubicBezTo>
                  <a:pt x="4723389" y="3182500"/>
                  <a:pt x="4416873" y="3206628"/>
                  <a:pt x="4060858" y="3170099"/>
                </a:cubicBezTo>
                <a:cubicBezTo>
                  <a:pt x="3704843" y="3133570"/>
                  <a:pt x="3728052" y="3159073"/>
                  <a:pt x="3560468" y="3170099"/>
                </a:cubicBezTo>
                <a:cubicBezTo>
                  <a:pt x="3392884" y="3181126"/>
                  <a:pt x="3040786" y="3190169"/>
                  <a:pt x="2777807" y="3170099"/>
                </a:cubicBezTo>
                <a:cubicBezTo>
                  <a:pt x="2514828" y="3150029"/>
                  <a:pt x="2522564" y="3159626"/>
                  <a:pt x="2277417" y="3170099"/>
                </a:cubicBezTo>
                <a:cubicBezTo>
                  <a:pt x="2032270" y="3180573"/>
                  <a:pt x="1790373" y="3160488"/>
                  <a:pt x="1635891" y="3170099"/>
                </a:cubicBezTo>
                <a:cubicBezTo>
                  <a:pt x="1481409" y="3179710"/>
                  <a:pt x="1288926" y="3180720"/>
                  <a:pt x="1135501" y="3170099"/>
                </a:cubicBezTo>
                <a:cubicBezTo>
                  <a:pt x="982076" y="3159479"/>
                  <a:pt x="730723" y="3173629"/>
                  <a:pt x="564543" y="3170099"/>
                </a:cubicBezTo>
                <a:cubicBezTo>
                  <a:pt x="398363" y="3166569"/>
                  <a:pt x="149667" y="3182759"/>
                  <a:pt x="0" y="3170099"/>
                </a:cubicBezTo>
                <a:cubicBezTo>
                  <a:pt x="-2277" y="2938335"/>
                  <a:pt x="17258" y="2717742"/>
                  <a:pt x="0" y="2472677"/>
                </a:cubicBezTo>
                <a:cubicBezTo>
                  <a:pt x="-17258" y="2227612"/>
                  <a:pt x="26068" y="2013089"/>
                  <a:pt x="0" y="1838657"/>
                </a:cubicBezTo>
                <a:cubicBezTo>
                  <a:pt x="-26068" y="1664225"/>
                  <a:pt x="23396" y="1475666"/>
                  <a:pt x="0" y="1299741"/>
                </a:cubicBezTo>
                <a:cubicBezTo>
                  <a:pt x="-23396" y="1123816"/>
                  <a:pt x="-19210" y="973766"/>
                  <a:pt x="0" y="760824"/>
                </a:cubicBezTo>
                <a:cubicBezTo>
                  <a:pt x="19210" y="547882"/>
                  <a:pt x="10669" y="368503"/>
                  <a:pt x="0" y="0"/>
                </a:cubicBezTo>
                <a:close/>
              </a:path>
            </a:pathLst>
          </a:custGeom>
          <a:solidFill>
            <a:schemeClr val="accent4">
              <a:lumMod val="20000"/>
              <a:lumOff val="80000"/>
            </a:schemeClr>
          </a:solidFill>
          <a:ln>
            <a:solidFill>
              <a:srgbClr val="D0E4CB"/>
            </a:solidFill>
            <a:extLst>
              <a:ext uri="{C807C97D-BFC1-408E-A445-0C87EB9F89A2}">
                <ask:lineSketchStyleProps xmlns:ask="http://schemas.microsoft.com/office/drawing/2018/sketchyshapes" sd="4101564263">
                  <a:prstGeom prst="rect">
                    <a:avLst/>
                  </a:prstGeom>
                  <ask:type>
                    <ask:lineSketchFreehand/>
                  </ask:type>
                </ask:lineSketchStyleProps>
              </a:ext>
            </a:extLst>
          </a:ln>
          <a:effectLst>
            <a:softEdge rad="127000"/>
          </a:effectLst>
        </p:spPr>
        <p:txBody>
          <a:bodyPr wrap="square" rtlCol="0">
            <a:spAutoFit/>
          </a:bodyPr>
          <a:lstStyle/>
          <a:p>
            <a:pPr lvl="3"/>
            <a:r>
              <a:rPr lang="es-ES" sz="2000" b="1" dirty="0"/>
              <a:t>n=39 pacientes</a:t>
            </a:r>
          </a:p>
          <a:p>
            <a:pPr lvl="3"/>
            <a:r>
              <a:rPr lang="es-ES" sz="2000" b="1" dirty="0"/>
              <a:t> </a:t>
            </a:r>
          </a:p>
          <a:p>
            <a:pPr lvl="3"/>
            <a:r>
              <a:rPr lang="es-ES" sz="2000" dirty="0"/>
              <a:t>61.5% mujeres</a:t>
            </a:r>
          </a:p>
          <a:p>
            <a:pPr lvl="3"/>
            <a:r>
              <a:rPr lang="es-ES" sz="2000" dirty="0"/>
              <a:t>Edad media 56.23 años (13.47) </a:t>
            </a:r>
          </a:p>
          <a:p>
            <a:pPr lvl="3"/>
            <a:endParaRPr lang="es-ES" sz="2000" dirty="0"/>
          </a:p>
          <a:p>
            <a:pPr lvl="3"/>
            <a:r>
              <a:rPr lang="es-ES" sz="2000" dirty="0"/>
              <a:t>Seguimiento medio 8.21 meses (3.23)</a:t>
            </a:r>
          </a:p>
          <a:p>
            <a:pPr lvl="3"/>
            <a:r>
              <a:rPr lang="es-ES" sz="2000" dirty="0"/>
              <a:t>Exacerbaciones anuales previas 3,23 (2,26)</a:t>
            </a:r>
          </a:p>
          <a:p>
            <a:pPr lvl="3"/>
            <a:endParaRPr lang="es-ES" sz="2000" dirty="0"/>
          </a:p>
          <a:p>
            <a:pPr lvl="3"/>
            <a:r>
              <a:rPr lang="es-ES" sz="2000" b="1" dirty="0"/>
              <a:t>R5-R20 (z-score) 4,07 (3,25)</a:t>
            </a:r>
          </a:p>
          <a:p>
            <a:pPr lvl="3"/>
            <a:r>
              <a:rPr lang="es-ES" sz="2000" b="1" dirty="0"/>
              <a:t>AX (z-score) 2,54 (1,25) </a:t>
            </a:r>
            <a:endParaRPr lang="es-ES" b="1" dirty="0"/>
          </a:p>
        </p:txBody>
      </p:sp>
      <p:pic>
        <p:nvPicPr>
          <p:cNvPr id="6" name="Gráfico 5" descr="Grupo de personas con relleno sólido">
            <a:extLst>
              <a:ext uri="{FF2B5EF4-FFF2-40B4-BE49-F238E27FC236}">
                <a16:creationId xmlns:a16="http://schemas.microsoft.com/office/drawing/2014/main" id="{AD3DE380-8E70-6D4E-7FFF-D47E27DFD3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62696" y="1491630"/>
            <a:ext cx="1206026" cy="1206026"/>
          </a:xfrm>
          <a:prstGeom prst="rect">
            <a:avLst/>
          </a:prstGeom>
        </p:spPr>
      </p:pic>
      <p:pic>
        <p:nvPicPr>
          <p:cNvPr id="2" name="Imagen 1">
            <a:extLst>
              <a:ext uri="{FF2B5EF4-FFF2-40B4-BE49-F238E27FC236}">
                <a16:creationId xmlns:a16="http://schemas.microsoft.com/office/drawing/2014/main" id="{252D5436-B18E-71DF-1FD3-51CF210521F1}"/>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986664" y="3507854"/>
            <a:ext cx="1282058" cy="951398"/>
          </a:xfrm>
          <a:prstGeom prst="rect">
            <a:avLst/>
          </a:prstGeom>
        </p:spPr>
      </p:pic>
    </p:spTree>
    <p:extLst>
      <p:ext uri="{BB962C8B-B14F-4D97-AF65-F5344CB8AC3E}">
        <p14:creationId xmlns:p14="http://schemas.microsoft.com/office/powerpoint/2010/main" val="3569947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4BD38C46-6DE9-6061-16BB-9240E9E28498}"/>
              </a:ext>
            </a:extLst>
          </p:cNvPr>
          <p:cNvGraphicFramePr>
            <a:graphicFrameLocks noGrp="1"/>
          </p:cNvGraphicFramePr>
          <p:nvPr>
            <p:ph idx="1"/>
            <p:extLst>
              <p:ext uri="{D42A27DB-BD31-4B8C-83A1-F6EECF244321}">
                <p14:modId xmlns:p14="http://schemas.microsoft.com/office/powerpoint/2010/main" val="1918146392"/>
              </p:ext>
            </p:extLst>
          </p:nvPr>
        </p:nvGraphicFramePr>
        <p:xfrm>
          <a:off x="5015160" y="871101"/>
          <a:ext cx="3744924" cy="4206240"/>
        </p:xfrm>
        <a:graphic>
          <a:graphicData uri="http://schemas.openxmlformats.org/drawingml/2006/table">
            <a:tbl>
              <a:tblPr firstRow="1" bandRow="1">
                <a:tableStyleId>{17292A2E-F333-43FB-9621-5CBBE7FDCDCB}</a:tableStyleId>
              </a:tblPr>
              <a:tblGrid>
                <a:gridCol w="1872462">
                  <a:extLst>
                    <a:ext uri="{9D8B030D-6E8A-4147-A177-3AD203B41FA5}">
                      <a16:colId xmlns:a16="http://schemas.microsoft.com/office/drawing/2014/main" val="1033079023"/>
                    </a:ext>
                  </a:extLst>
                </a:gridCol>
                <a:gridCol w="1872462">
                  <a:extLst>
                    <a:ext uri="{9D8B030D-6E8A-4147-A177-3AD203B41FA5}">
                      <a16:colId xmlns:a16="http://schemas.microsoft.com/office/drawing/2014/main" val="4281117516"/>
                    </a:ext>
                  </a:extLst>
                </a:gridCol>
              </a:tblGrid>
              <a:tr h="502014">
                <a:tc>
                  <a:txBody>
                    <a:bodyPr/>
                    <a:lstStyle/>
                    <a:p>
                      <a:pPr algn="ctr"/>
                      <a:r>
                        <a:rPr lang="es-ES" sz="1400" b="0" dirty="0">
                          <a:solidFill>
                            <a:schemeClr val="tx1"/>
                          </a:solidFill>
                        </a:rPr>
                        <a:t>Eosinofilia histórica máxima</a:t>
                      </a:r>
                    </a:p>
                  </a:txBody>
                  <a:tcPr>
                    <a:solidFill>
                      <a:schemeClr val="bg1"/>
                    </a:solidFill>
                  </a:tcPr>
                </a:tc>
                <a:tc>
                  <a:txBody>
                    <a:bodyPr/>
                    <a:lstStyle/>
                    <a:p>
                      <a:pPr algn="ctr"/>
                      <a:r>
                        <a:rPr lang="es-ES" sz="1400" b="0" dirty="0">
                          <a:solidFill>
                            <a:schemeClr val="tx1"/>
                          </a:solidFill>
                        </a:rPr>
                        <a:t>425,13 (DE 563,13)</a:t>
                      </a:r>
                    </a:p>
                  </a:txBody>
                  <a:tcPr>
                    <a:solidFill>
                      <a:schemeClr val="bg1"/>
                    </a:solidFill>
                  </a:tcPr>
                </a:tc>
                <a:extLst>
                  <a:ext uri="{0D108BD9-81ED-4DB2-BD59-A6C34878D82A}">
                    <a16:rowId xmlns:a16="http://schemas.microsoft.com/office/drawing/2014/main" val="3802043055"/>
                  </a:ext>
                </a:extLst>
              </a:tr>
              <a:tr h="295302">
                <a:tc>
                  <a:txBody>
                    <a:bodyPr/>
                    <a:lstStyle/>
                    <a:p>
                      <a:pPr algn="ctr"/>
                      <a:r>
                        <a:rPr lang="es-ES" sz="1400" dirty="0"/>
                        <a:t>IgE total en visita basal</a:t>
                      </a:r>
                    </a:p>
                  </a:txBody>
                  <a:tcPr>
                    <a:solidFill>
                      <a:schemeClr val="bg1"/>
                    </a:solidFill>
                  </a:tcPr>
                </a:tc>
                <a:tc>
                  <a:txBody>
                    <a:bodyPr/>
                    <a:lstStyle/>
                    <a:p>
                      <a:pPr algn="ctr"/>
                      <a:r>
                        <a:rPr lang="es-ES" sz="1400" dirty="0"/>
                        <a:t>288,94 (DE: 549,42)</a:t>
                      </a:r>
                    </a:p>
                  </a:txBody>
                  <a:tcPr>
                    <a:solidFill>
                      <a:schemeClr val="bg1"/>
                    </a:solidFill>
                  </a:tcPr>
                </a:tc>
                <a:extLst>
                  <a:ext uri="{0D108BD9-81ED-4DB2-BD59-A6C34878D82A}">
                    <a16:rowId xmlns:a16="http://schemas.microsoft.com/office/drawing/2014/main" val="293323420"/>
                  </a:ext>
                </a:extLst>
              </a:tr>
              <a:tr h="295302">
                <a:tc>
                  <a:txBody>
                    <a:bodyPr/>
                    <a:lstStyle/>
                    <a:p>
                      <a:pPr algn="ctr"/>
                      <a:r>
                        <a:rPr lang="es-ES" sz="1400" dirty="0"/>
                        <a:t>FEV1 (%)  visita basal </a:t>
                      </a:r>
                    </a:p>
                  </a:txBody>
                  <a:tcPr/>
                </a:tc>
                <a:tc>
                  <a:txBody>
                    <a:bodyPr/>
                    <a:lstStyle/>
                    <a:p>
                      <a:pPr algn="ctr"/>
                      <a:r>
                        <a:rPr lang="es-ES" sz="1400" dirty="0"/>
                        <a:t>60,97 (DE: 17,88)</a:t>
                      </a:r>
                    </a:p>
                  </a:txBody>
                  <a:tcPr/>
                </a:tc>
                <a:extLst>
                  <a:ext uri="{0D108BD9-81ED-4DB2-BD59-A6C34878D82A}">
                    <a16:rowId xmlns:a16="http://schemas.microsoft.com/office/drawing/2014/main" val="2496362332"/>
                  </a:ext>
                </a:extLst>
              </a:tr>
              <a:tr h="295302">
                <a:tc>
                  <a:txBody>
                    <a:bodyPr/>
                    <a:lstStyle/>
                    <a:p>
                      <a:pPr algn="ctr"/>
                      <a:r>
                        <a:rPr lang="es-ES" sz="1400" dirty="0"/>
                        <a:t>FEV1 (ml)  visita basal</a:t>
                      </a:r>
                    </a:p>
                  </a:txBody>
                  <a:tcPr/>
                </a:tc>
                <a:tc>
                  <a:txBody>
                    <a:bodyPr/>
                    <a:lstStyle/>
                    <a:p>
                      <a:pPr algn="ctr"/>
                      <a:r>
                        <a:rPr lang="es-ES" sz="1400" dirty="0"/>
                        <a:t>1616,84 (DE: 619,47)</a:t>
                      </a:r>
                    </a:p>
                  </a:txBody>
                  <a:tcPr/>
                </a:tc>
                <a:extLst>
                  <a:ext uri="{0D108BD9-81ED-4DB2-BD59-A6C34878D82A}">
                    <a16:rowId xmlns:a16="http://schemas.microsoft.com/office/drawing/2014/main" val="2949372060"/>
                  </a:ext>
                </a:extLst>
              </a:tr>
              <a:tr h="502014">
                <a:tc>
                  <a:txBody>
                    <a:bodyPr/>
                    <a:lstStyle/>
                    <a:p>
                      <a:pPr algn="ctr"/>
                      <a:r>
                        <a:rPr lang="es-ES" sz="1400" dirty="0"/>
                        <a:t>Reversibilidad (%) visita basal </a:t>
                      </a:r>
                    </a:p>
                  </a:txBody>
                  <a:tcPr/>
                </a:tc>
                <a:tc>
                  <a:txBody>
                    <a:bodyPr/>
                    <a:lstStyle/>
                    <a:p>
                      <a:pPr algn="ctr"/>
                      <a:r>
                        <a:rPr lang="es-ES" sz="1400" dirty="0"/>
                        <a:t>37,48 (DE: 10,3)</a:t>
                      </a:r>
                    </a:p>
                  </a:txBody>
                  <a:tcPr/>
                </a:tc>
                <a:extLst>
                  <a:ext uri="{0D108BD9-81ED-4DB2-BD59-A6C34878D82A}">
                    <a16:rowId xmlns:a16="http://schemas.microsoft.com/office/drawing/2014/main" val="2724912432"/>
                  </a:ext>
                </a:extLst>
              </a:tr>
              <a:tr h="502014">
                <a:tc>
                  <a:txBody>
                    <a:bodyPr/>
                    <a:lstStyle/>
                    <a:p>
                      <a:pPr algn="ctr"/>
                      <a:r>
                        <a:rPr lang="es-ES" sz="1400" dirty="0"/>
                        <a:t>Reversibilidad (ml) visita basal</a:t>
                      </a:r>
                    </a:p>
                  </a:txBody>
                  <a:tcPr/>
                </a:tc>
                <a:tc>
                  <a:txBody>
                    <a:bodyPr/>
                    <a:lstStyle/>
                    <a:p>
                      <a:pPr algn="ctr"/>
                      <a:r>
                        <a:rPr lang="es-ES" sz="1400" dirty="0"/>
                        <a:t>151,29 (DE: 160,15)</a:t>
                      </a:r>
                    </a:p>
                  </a:txBody>
                  <a:tcPr/>
                </a:tc>
                <a:extLst>
                  <a:ext uri="{0D108BD9-81ED-4DB2-BD59-A6C34878D82A}">
                    <a16:rowId xmlns:a16="http://schemas.microsoft.com/office/drawing/2014/main" val="1725038570"/>
                  </a:ext>
                </a:extLst>
              </a:tr>
              <a:tr h="295302">
                <a:tc>
                  <a:txBody>
                    <a:bodyPr/>
                    <a:lstStyle/>
                    <a:p>
                      <a:pPr algn="ctr"/>
                      <a:r>
                        <a:rPr lang="es-ES" sz="1400" dirty="0"/>
                        <a:t>FVC (%) visita basal</a:t>
                      </a:r>
                    </a:p>
                  </a:txBody>
                  <a:tcPr/>
                </a:tc>
                <a:tc>
                  <a:txBody>
                    <a:bodyPr/>
                    <a:lstStyle/>
                    <a:p>
                      <a:pPr algn="ctr"/>
                      <a:r>
                        <a:rPr lang="es-ES" sz="1400" dirty="0"/>
                        <a:t>72,89 (DE: 14,90)</a:t>
                      </a:r>
                    </a:p>
                  </a:txBody>
                  <a:tcPr/>
                </a:tc>
                <a:extLst>
                  <a:ext uri="{0D108BD9-81ED-4DB2-BD59-A6C34878D82A}">
                    <a16:rowId xmlns:a16="http://schemas.microsoft.com/office/drawing/2014/main" val="3676671230"/>
                  </a:ext>
                </a:extLst>
              </a:tr>
              <a:tr h="295302">
                <a:tc>
                  <a:txBody>
                    <a:bodyPr/>
                    <a:lstStyle/>
                    <a:p>
                      <a:pPr algn="ctr"/>
                      <a:r>
                        <a:rPr lang="es-ES" sz="1400" dirty="0"/>
                        <a:t>FVC (ml) visita basal</a:t>
                      </a:r>
                    </a:p>
                  </a:txBody>
                  <a:tcPr/>
                </a:tc>
                <a:tc>
                  <a:txBody>
                    <a:bodyPr/>
                    <a:lstStyle/>
                    <a:p>
                      <a:pPr algn="ctr"/>
                      <a:r>
                        <a:rPr lang="es-ES" sz="1400" dirty="0"/>
                        <a:t>2415,41 (873,22)</a:t>
                      </a:r>
                    </a:p>
                  </a:txBody>
                  <a:tcPr/>
                </a:tc>
                <a:extLst>
                  <a:ext uri="{0D108BD9-81ED-4DB2-BD59-A6C34878D82A}">
                    <a16:rowId xmlns:a16="http://schemas.microsoft.com/office/drawing/2014/main" val="3421936443"/>
                  </a:ext>
                </a:extLst>
              </a:tr>
              <a:tr h="295302">
                <a:tc>
                  <a:txBody>
                    <a:bodyPr/>
                    <a:lstStyle/>
                    <a:p>
                      <a:pPr algn="ctr"/>
                      <a:r>
                        <a:rPr lang="es-ES" sz="1400" dirty="0"/>
                        <a:t>R5 (z-score) visita basal</a:t>
                      </a:r>
                    </a:p>
                  </a:txBody>
                  <a:tcPr/>
                </a:tc>
                <a:tc>
                  <a:txBody>
                    <a:bodyPr/>
                    <a:lstStyle/>
                    <a:p>
                      <a:pPr algn="ctr"/>
                      <a:r>
                        <a:rPr lang="es-ES" sz="1400" dirty="0"/>
                        <a:t>1,29 (DE: 1,5)</a:t>
                      </a:r>
                    </a:p>
                  </a:txBody>
                  <a:tcPr/>
                </a:tc>
                <a:extLst>
                  <a:ext uri="{0D108BD9-81ED-4DB2-BD59-A6C34878D82A}">
                    <a16:rowId xmlns:a16="http://schemas.microsoft.com/office/drawing/2014/main" val="1881641967"/>
                  </a:ext>
                </a:extLst>
              </a:tr>
              <a:tr h="502014">
                <a:tc>
                  <a:txBody>
                    <a:bodyPr/>
                    <a:lstStyle/>
                    <a:p>
                      <a:pPr algn="ctr"/>
                      <a:r>
                        <a:rPr lang="es-ES" sz="1400" dirty="0"/>
                        <a:t>R5-R20 (z-score) visita basal </a:t>
                      </a:r>
                    </a:p>
                  </a:txBody>
                  <a:tcPr/>
                </a:tc>
                <a:tc>
                  <a:txBody>
                    <a:bodyPr/>
                    <a:lstStyle/>
                    <a:p>
                      <a:pPr algn="ctr"/>
                      <a:r>
                        <a:rPr lang="es-ES" sz="1400" dirty="0"/>
                        <a:t>4,07 (DE: 3,25)</a:t>
                      </a:r>
                    </a:p>
                  </a:txBody>
                  <a:tcPr/>
                </a:tc>
                <a:extLst>
                  <a:ext uri="{0D108BD9-81ED-4DB2-BD59-A6C34878D82A}">
                    <a16:rowId xmlns:a16="http://schemas.microsoft.com/office/drawing/2014/main" val="296420355"/>
                  </a:ext>
                </a:extLst>
              </a:tr>
              <a:tr h="295302">
                <a:tc>
                  <a:txBody>
                    <a:bodyPr/>
                    <a:lstStyle/>
                    <a:p>
                      <a:pPr algn="ctr"/>
                      <a:r>
                        <a:rPr lang="es-ES" sz="1400" dirty="0"/>
                        <a:t>AX (z-score) visita basal </a:t>
                      </a:r>
                    </a:p>
                  </a:txBody>
                  <a:tcPr/>
                </a:tc>
                <a:tc>
                  <a:txBody>
                    <a:bodyPr/>
                    <a:lstStyle/>
                    <a:p>
                      <a:pPr algn="ctr"/>
                      <a:r>
                        <a:rPr lang="es-ES" sz="1400" dirty="0"/>
                        <a:t>2,54 (DE: 1,25)</a:t>
                      </a:r>
                    </a:p>
                  </a:txBody>
                  <a:tcPr/>
                </a:tc>
                <a:extLst>
                  <a:ext uri="{0D108BD9-81ED-4DB2-BD59-A6C34878D82A}">
                    <a16:rowId xmlns:a16="http://schemas.microsoft.com/office/drawing/2014/main" val="3337044898"/>
                  </a:ext>
                </a:extLst>
              </a:tr>
            </a:tbl>
          </a:graphicData>
        </a:graphic>
      </p:graphicFrame>
      <p:graphicFrame>
        <p:nvGraphicFramePr>
          <p:cNvPr id="5" name="Tabla 4">
            <a:extLst>
              <a:ext uri="{FF2B5EF4-FFF2-40B4-BE49-F238E27FC236}">
                <a16:creationId xmlns:a16="http://schemas.microsoft.com/office/drawing/2014/main" id="{9360B7FB-4AD4-4137-297F-3172F5E6F16A}"/>
              </a:ext>
            </a:extLst>
          </p:cNvPr>
          <p:cNvGraphicFramePr>
            <a:graphicFrameLocks noGrp="1"/>
          </p:cNvGraphicFramePr>
          <p:nvPr>
            <p:extLst>
              <p:ext uri="{D42A27DB-BD31-4B8C-83A1-F6EECF244321}">
                <p14:modId xmlns:p14="http://schemas.microsoft.com/office/powerpoint/2010/main" val="2967688943"/>
              </p:ext>
            </p:extLst>
          </p:nvPr>
        </p:nvGraphicFramePr>
        <p:xfrm>
          <a:off x="383916" y="1452125"/>
          <a:ext cx="4176210" cy="3625216"/>
        </p:xfrm>
        <a:graphic>
          <a:graphicData uri="http://schemas.openxmlformats.org/drawingml/2006/table">
            <a:tbl>
              <a:tblPr firstRow="1" bandRow="1">
                <a:tableStyleId>{17292A2E-F333-43FB-9621-5CBBE7FDCDCB}</a:tableStyleId>
              </a:tblPr>
              <a:tblGrid>
                <a:gridCol w="2006506">
                  <a:extLst>
                    <a:ext uri="{9D8B030D-6E8A-4147-A177-3AD203B41FA5}">
                      <a16:colId xmlns:a16="http://schemas.microsoft.com/office/drawing/2014/main" val="3960451237"/>
                    </a:ext>
                  </a:extLst>
                </a:gridCol>
                <a:gridCol w="2169704">
                  <a:extLst>
                    <a:ext uri="{9D8B030D-6E8A-4147-A177-3AD203B41FA5}">
                      <a16:colId xmlns:a16="http://schemas.microsoft.com/office/drawing/2014/main" val="980239458"/>
                    </a:ext>
                  </a:extLst>
                </a:gridCol>
              </a:tblGrid>
              <a:tr h="291601">
                <a:tc>
                  <a:txBody>
                    <a:bodyPr/>
                    <a:lstStyle/>
                    <a:p>
                      <a:pPr algn="ctr"/>
                      <a:r>
                        <a:rPr lang="es-ES" sz="1400" b="0" dirty="0">
                          <a:solidFill>
                            <a:schemeClr val="tx1"/>
                          </a:solidFill>
                        </a:rPr>
                        <a:t>Sexo (mujer)</a:t>
                      </a:r>
                    </a:p>
                  </a:txBody>
                  <a:tcPr>
                    <a:solidFill>
                      <a:schemeClr val="bg1"/>
                    </a:solidFill>
                  </a:tcPr>
                </a:tc>
                <a:tc>
                  <a:txBody>
                    <a:bodyPr/>
                    <a:lstStyle/>
                    <a:p>
                      <a:pPr algn="ctr"/>
                      <a:r>
                        <a:rPr lang="es-ES" sz="1400" b="1" dirty="0">
                          <a:solidFill>
                            <a:schemeClr val="tx1"/>
                          </a:solidFill>
                        </a:rPr>
                        <a:t>61,5%</a:t>
                      </a:r>
                    </a:p>
                  </a:txBody>
                  <a:tcPr>
                    <a:solidFill>
                      <a:schemeClr val="bg1"/>
                    </a:solidFill>
                  </a:tcPr>
                </a:tc>
                <a:extLst>
                  <a:ext uri="{0D108BD9-81ED-4DB2-BD59-A6C34878D82A}">
                    <a16:rowId xmlns:a16="http://schemas.microsoft.com/office/drawing/2014/main" val="3215991054"/>
                  </a:ext>
                </a:extLst>
              </a:tr>
              <a:tr h="291601">
                <a:tc>
                  <a:txBody>
                    <a:bodyPr/>
                    <a:lstStyle/>
                    <a:p>
                      <a:pPr algn="ctr"/>
                      <a:r>
                        <a:rPr lang="es-ES" sz="1400" dirty="0"/>
                        <a:t>Edad</a:t>
                      </a:r>
                    </a:p>
                  </a:txBody>
                  <a:tcPr/>
                </a:tc>
                <a:tc>
                  <a:txBody>
                    <a:bodyPr/>
                    <a:lstStyle/>
                    <a:p>
                      <a:pPr algn="ctr"/>
                      <a:r>
                        <a:rPr lang="es-ES" sz="1400" b="1" dirty="0"/>
                        <a:t>56,23 (DE:13,47)</a:t>
                      </a:r>
                    </a:p>
                  </a:txBody>
                  <a:tcPr/>
                </a:tc>
                <a:extLst>
                  <a:ext uri="{0D108BD9-81ED-4DB2-BD59-A6C34878D82A}">
                    <a16:rowId xmlns:a16="http://schemas.microsoft.com/office/drawing/2014/main" val="1424297485"/>
                  </a:ext>
                </a:extLst>
              </a:tr>
              <a:tr h="495721">
                <a:tc>
                  <a:txBody>
                    <a:bodyPr/>
                    <a:lstStyle/>
                    <a:p>
                      <a:pPr algn="ctr"/>
                      <a:r>
                        <a:rPr lang="es-ES" sz="1400" dirty="0"/>
                        <a:t>Seguimiento medio (meses)</a:t>
                      </a:r>
                    </a:p>
                  </a:txBody>
                  <a:tcPr/>
                </a:tc>
                <a:tc>
                  <a:txBody>
                    <a:bodyPr/>
                    <a:lstStyle/>
                    <a:p>
                      <a:pPr algn="ctr"/>
                      <a:r>
                        <a:rPr lang="es-ES" sz="1400" b="1" dirty="0"/>
                        <a:t>8,21 (DE:3,23)</a:t>
                      </a:r>
                    </a:p>
                  </a:txBody>
                  <a:tcPr/>
                </a:tc>
                <a:extLst>
                  <a:ext uri="{0D108BD9-81ED-4DB2-BD59-A6C34878D82A}">
                    <a16:rowId xmlns:a16="http://schemas.microsoft.com/office/drawing/2014/main" val="69155711"/>
                  </a:ext>
                </a:extLst>
              </a:tr>
              <a:tr h="333376">
                <a:tc>
                  <a:txBody>
                    <a:bodyPr/>
                    <a:lstStyle/>
                    <a:p>
                      <a:pPr algn="ctr"/>
                      <a:r>
                        <a:rPr lang="es-ES" sz="1400" dirty="0"/>
                        <a:t>Exacerbaciones anuales</a:t>
                      </a:r>
                    </a:p>
                  </a:txBody>
                  <a:tcPr/>
                </a:tc>
                <a:tc>
                  <a:txBody>
                    <a:bodyPr/>
                    <a:lstStyle/>
                    <a:p>
                      <a:pPr algn="ctr"/>
                      <a:r>
                        <a:rPr lang="es-ES" sz="1400" b="1" dirty="0"/>
                        <a:t>3,23 (DE:2,26)</a:t>
                      </a:r>
                    </a:p>
                  </a:txBody>
                  <a:tcPr/>
                </a:tc>
                <a:extLst>
                  <a:ext uri="{0D108BD9-81ED-4DB2-BD59-A6C34878D82A}">
                    <a16:rowId xmlns:a16="http://schemas.microsoft.com/office/drawing/2014/main" val="946186837"/>
                  </a:ext>
                </a:extLst>
              </a:tr>
              <a:tr h="903962">
                <a:tc>
                  <a:txBody>
                    <a:bodyPr/>
                    <a:lstStyle/>
                    <a:p>
                      <a:pPr algn="ctr"/>
                      <a:r>
                        <a:rPr lang="es-ES" sz="1400" dirty="0"/>
                        <a:t>Tabaquismo</a:t>
                      </a:r>
                    </a:p>
                  </a:txBody>
                  <a:tcPr/>
                </a:tc>
                <a:tc>
                  <a:txBody>
                    <a:bodyPr/>
                    <a:lstStyle/>
                    <a:p>
                      <a:pPr algn="ctr"/>
                      <a:r>
                        <a:rPr lang="es-ES" sz="1400" dirty="0"/>
                        <a:t>Nunca fumador 48,7%</a:t>
                      </a:r>
                    </a:p>
                    <a:p>
                      <a:pPr algn="ctr"/>
                      <a:r>
                        <a:rPr lang="es-ES" sz="1400" dirty="0"/>
                        <a:t>Exfumador 43,6 %</a:t>
                      </a:r>
                    </a:p>
                    <a:p>
                      <a:pPr algn="ctr"/>
                      <a:r>
                        <a:rPr lang="es-ES" sz="1400" dirty="0"/>
                        <a:t>Fumador 5,1 %</a:t>
                      </a:r>
                    </a:p>
                    <a:p>
                      <a:pPr algn="ctr"/>
                      <a:r>
                        <a:rPr lang="es-ES" sz="1400" dirty="0"/>
                        <a:t>Fumador pasivo 2,6%</a:t>
                      </a:r>
                    </a:p>
                  </a:txBody>
                  <a:tcPr/>
                </a:tc>
                <a:extLst>
                  <a:ext uri="{0D108BD9-81ED-4DB2-BD59-A6C34878D82A}">
                    <a16:rowId xmlns:a16="http://schemas.microsoft.com/office/drawing/2014/main" val="3750840275"/>
                  </a:ext>
                </a:extLst>
              </a:tr>
              <a:tr h="291601">
                <a:tc>
                  <a:txBody>
                    <a:bodyPr/>
                    <a:lstStyle/>
                    <a:p>
                      <a:pPr algn="ctr"/>
                      <a:r>
                        <a:rPr lang="es-ES" sz="1400" dirty="0"/>
                        <a:t>Asma – EPOC </a:t>
                      </a:r>
                    </a:p>
                  </a:txBody>
                  <a:tcPr/>
                </a:tc>
                <a:tc>
                  <a:txBody>
                    <a:bodyPr/>
                    <a:lstStyle/>
                    <a:p>
                      <a:pPr algn="ctr"/>
                      <a:r>
                        <a:rPr lang="es-ES" sz="1400" dirty="0"/>
                        <a:t>30,8%</a:t>
                      </a:r>
                    </a:p>
                  </a:txBody>
                  <a:tcPr/>
                </a:tc>
                <a:extLst>
                  <a:ext uri="{0D108BD9-81ED-4DB2-BD59-A6C34878D82A}">
                    <a16:rowId xmlns:a16="http://schemas.microsoft.com/office/drawing/2014/main" val="1822626612"/>
                  </a:ext>
                </a:extLst>
              </a:tr>
              <a:tr h="291601">
                <a:tc>
                  <a:txBody>
                    <a:bodyPr/>
                    <a:lstStyle/>
                    <a:p>
                      <a:pPr algn="ctr"/>
                      <a:r>
                        <a:rPr lang="es-ES" sz="1400" dirty="0"/>
                        <a:t>Rinitis</a:t>
                      </a:r>
                    </a:p>
                  </a:txBody>
                  <a:tcPr/>
                </a:tc>
                <a:tc>
                  <a:txBody>
                    <a:bodyPr/>
                    <a:lstStyle/>
                    <a:p>
                      <a:pPr algn="ctr"/>
                      <a:r>
                        <a:rPr lang="es-ES" sz="1400" dirty="0"/>
                        <a:t>59%</a:t>
                      </a:r>
                    </a:p>
                  </a:txBody>
                  <a:tcPr/>
                </a:tc>
                <a:extLst>
                  <a:ext uri="{0D108BD9-81ED-4DB2-BD59-A6C34878D82A}">
                    <a16:rowId xmlns:a16="http://schemas.microsoft.com/office/drawing/2014/main" val="4000039555"/>
                  </a:ext>
                </a:extLst>
              </a:tr>
              <a:tr h="291601">
                <a:tc>
                  <a:txBody>
                    <a:bodyPr/>
                    <a:lstStyle/>
                    <a:p>
                      <a:pPr algn="ctr"/>
                      <a:r>
                        <a:rPr lang="es-ES" sz="1400" dirty="0" err="1"/>
                        <a:t>Naive</a:t>
                      </a:r>
                      <a:endParaRPr lang="es-ES" sz="1400" dirty="0"/>
                    </a:p>
                  </a:txBody>
                  <a:tcPr/>
                </a:tc>
                <a:tc>
                  <a:txBody>
                    <a:bodyPr/>
                    <a:lstStyle/>
                    <a:p>
                      <a:pPr algn="ctr"/>
                      <a:r>
                        <a:rPr lang="es-ES" sz="1400" dirty="0"/>
                        <a:t>41%</a:t>
                      </a:r>
                    </a:p>
                  </a:txBody>
                  <a:tcPr/>
                </a:tc>
                <a:extLst>
                  <a:ext uri="{0D108BD9-81ED-4DB2-BD59-A6C34878D82A}">
                    <a16:rowId xmlns:a16="http://schemas.microsoft.com/office/drawing/2014/main" val="4194985040"/>
                  </a:ext>
                </a:extLst>
              </a:tr>
              <a:tr h="291601">
                <a:tc>
                  <a:txBody>
                    <a:bodyPr/>
                    <a:lstStyle/>
                    <a:p>
                      <a:pPr algn="ctr"/>
                      <a:r>
                        <a:rPr lang="es-ES" sz="1400" dirty="0"/>
                        <a:t>ACT basal </a:t>
                      </a:r>
                    </a:p>
                  </a:txBody>
                  <a:tcPr/>
                </a:tc>
                <a:tc>
                  <a:txBody>
                    <a:bodyPr/>
                    <a:lstStyle/>
                    <a:p>
                      <a:pPr algn="ctr"/>
                      <a:r>
                        <a:rPr lang="es-ES" sz="1400" dirty="0"/>
                        <a:t>10,33 (DE: 3,94)</a:t>
                      </a:r>
                    </a:p>
                  </a:txBody>
                  <a:tcPr/>
                </a:tc>
                <a:extLst>
                  <a:ext uri="{0D108BD9-81ED-4DB2-BD59-A6C34878D82A}">
                    <a16:rowId xmlns:a16="http://schemas.microsoft.com/office/drawing/2014/main" val="3045235595"/>
                  </a:ext>
                </a:extLst>
              </a:tr>
            </a:tbl>
          </a:graphicData>
        </a:graphic>
      </p:graphicFrame>
      <p:sp>
        <p:nvSpPr>
          <p:cNvPr id="7" name="CuadroTexto 6">
            <a:extLst>
              <a:ext uri="{FF2B5EF4-FFF2-40B4-BE49-F238E27FC236}">
                <a16:creationId xmlns:a16="http://schemas.microsoft.com/office/drawing/2014/main" id="{109A9ED8-93EA-291F-B005-9269F5085627}"/>
              </a:ext>
            </a:extLst>
          </p:cNvPr>
          <p:cNvSpPr txBox="1"/>
          <p:nvPr/>
        </p:nvSpPr>
        <p:spPr>
          <a:xfrm>
            <a:off x="1436520" y="66159"/>
            <a:ext cx="6679923" cy="646331"/>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a:spAutoFit/>
          </a:bodyPr>
          <a:lstStyle/>
          <a:p>
            <a:r>
              <a:rPr lang="es-ES" sz="1800" b="1" dirty="0"/>
              <a:t>Tabla 1. Características basales de todos los pacientes incluidos (n=39). Medias (DE= desviación estándar) y porcentajes.</a:t>
            </a:r>
          </a:p>
        </p:txBody>
      </p:sp>
    </p:spTree>
    <p:extLst>
      <p:ext uri="{BB962C8B-B14F-4D97-AF65-F5344CB8AC3E}">
        <p14:creationId xmlns:p14="http://schemas.microsoft.com/office/powerpoint/2010/main" val="3091263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15A0C-D3E5-F253-0309-CF1426A190A8}"/>
            </a:ext>
          </a:extLst>
        </p:cNvPr>
        <p:cNvGrpSpPr/>
        <p:nvPr/>
      </p:nvGrpSpPr>
      <p:grpSpPr>
        <a:xfrm>
          <a:off x="0" y="0"/>
          <a:ext cx="0" cy="0"/>
          <a:chOff x="0" y="0"/>
          <a:chExt cx="0" cy="0"/>
        </a:xfrm>
      </p:grpSpPr>
      <p:sp>
        <p:nvSpPr>
          <p:cNvPr id="4" name="Título 1">
            <a:extLst>
              <a:ext uri="{FF2B5EF4-FFF2-40B4-BE49-F238E27FC236}">
                <a16:creationId xmlns:a16="http://schemas.microsoft.com/office/drawing/2014/main" id="{D984B89D-9C72-52B2-17D1-88A77E0644FB}"/>
              </a:ext>
            </a:extLst>
          </p:cNvPr>
          <p:cNvSpPr txBox="1">
            <a:spLocks/>
          </p:cNvSpPr>
          <p:nvPr/>
        </p:nvSpPr>
        <p:spPr>
          <a:xfrm>
            <a:off x="2915816" y="195486"/>
            <a:ext cx="4176464" cy="857250"/>
          </a:xfrm>
          <a:prstGeom prst="rect">
            <a:avLst/>
          </a:prstGeom>
          <a:solidFill>
            <a:schemeClr val="accent4">
              <a:lumMod val="20000"/>
              <a:lumOff val="80000"/>
            </a:schemeClr>
          </a:solidFill>
          <a:effectLst>
            <a:softEdge rad="635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a:t>RESULTADOS</a:t>
            </a:r>
          </a:p>
        </p:txBody>
      </p:sp>
      <p:pic>
        <p:nvPicPr>
          <p:cNvPr id="5" name="Gráfico 4" descr="Presentación con gráfico circular con relleno sólido">
            <a:extLst>
              <a:ext uri="{FF2B5EF4-FFF2-40B4-BE49-F238E27FC236}">
                <a16:creationId xmlns:a16="http://schemas.microsoft.com/office/drawing/2014/main" id="{1C8556D3-6FB3-DF15-98CE-EEFE95AAA49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520" y="2931790"/>
            <a:ext cx="2520280" cy="2401416"/>
          </a:xfrm>
          <a:prstGeom prst="rect">
            <a:avLst/>
          </a:prstGeom>
        </p:spPr>
      </p:pic>
      <p:sp>
        <p:nvSpPr>
          <p:cNvPr id="2" name="CuadroTexto 1">
            <a:extLst>
              <a:ext uri="{FF2B5EF4-FFF2-40B4-BE49-F238E27FC236}">
                <a16:creationId xmlns:a16="http://schemas.microsoft.com/office/drawing/2014/main" id="{59098963-A1BB-4C96-ABF7-B1D71601ABC1}"/>
              </a:ext>
            </a:extLst>
          </p:cNvPr>
          <p:cNvSpPr txBox="1"/>
          <p:nvPr/>
        </p:nvSpPr>
        <p:spPr>
          <a:xfrm>
            <a:off x="1475656" y="1347614"/>
            <a:ext cx="7056784" cy="3373359"/>
          </a:xfrm>
          <a:custGeom>
            <a:avLst/>
            <a:gdLst>
              <a:gd name="connsiteX0" fmla="*/ 0 w 7056784"/>
              <a:gd name="connsiteY0" fmla="*/ 0 h 3373359"/>
              <a:gd name="connsiteX1" fmla="*/ 782661 w 7056784"/>
              <a:gd name="connsiteY1" fmla="*/ 0 h 3373359"/>
              <a:gd name="connsiteX2" fmla="*/ 1212484 w 7056784"/>
              <a:gd name="connsiteY2" fmla="*/ 0 h 3373359"/>
              <a:gd name="connsiteX3" fmla="*/ 1712874 w 7056784"/>
              <a:gd name="connsiteY3" fmla="*/ 0 h 3373359"/>
              <a:gd name="connsiteX4" fmla="*/ 2142696 w 7056784"/>
              <a:gd name="connsiteY4" fmla="*/ 0 h 3373359"/>
              <a:gd name="connsiteX5" fmla="*/ 2643086 w 7056784"/>
              <a:gd name="connsiteY5" fmla="*/ 0 h 3373359"/>
              <a:gd name="connsiteX6" fmla="*/ 3143477 w 7056784"/>
              <a:gd name="connsiteY6" fmla="*/ 0 h 3373359"/>
              <a:gd name="connsiteX7" fmla="*/ 3855570 w 7056784"/>
              <a:gd name="connsiteY7" fmla="*/ 0 h 3373359"/>
              <a:gd name="connsiteX8" fmla="*/ 4355960 w 7056784"/>
              <a:gd name="connsiteY8" fmla="*/ 0 h 3373359"/>
              <a:gd name="connsiteX9" fmla="*/ 5068054 w 7056784"/>
              <a:gd name="connsiteY9" fmla="*/ 0 h 3373359"/>
              <a:gd name="connsiteX10" fmla="*/ 5568444 w 7056784"/>
              <a:gd name="connsiteY10" fmla="*/ 0 h 3373359"/>
              <a:gd name="connsiteX11" fmla="*/ 6139402 w 7056784"/>
              <a:gd name="connsiteY11" fmla="*/ 0 h 3373359"/>
              <a:gd name="connsiteX12" fmla="*/ 7056784 w 7056784"/>
              <a:gd name="connsiteY12" fmla="*/ 0 h 3373359"/>
              <a:gd name="connsiteX13" fmla="*/ 7056784 w 7056784"/>
              <a:gd name="connsiteY13" fmla="*/ 674672 h 3373359"/>
              <a:gd name="connsiteX14" fmla="*/ 7056784 w 7056784"/>
              <a:gd name="connsiteY14" fmla="*/ 1416811 h 3373359"/>
              <a:gd name="connsiteX15" fmla="*/ 7056784 w 7056784"/>
              <a:gd name="connsiteY15" fmla="*/ 2125216 h 3373359"/>
              <a:gd name="connsiteX16" fmla="*/ 7056784 w 7056784"/>
              <a:gd name="connsiteY16" fmla="*/ 3373359 h 3373359"/>
              <a:gd name="connsiteX17" fmla="*/ 6274123 w 7056784"/>
              <a:gd name="connsiteY17" fmla="*/ 3373359 h 3373359"/>
              <a:gd name="connsiteX18" fmla="*/ 5632597 w 7056784"/>
              <a:gd name="connsiteY18" fmla="*/ 3373359 h 3373359"/>
              <a:gd name="connsiteX19" fmla="*/ 4920503 w 7056784"/>
              <a:gd name="connsiteY19" fmla="*/ 3373359 h 3373359"/>
              <a:gd name="connsiteX20" fmla="*/ 4278977 w 7056784"/>
              <a:gd name="connsiteY20" fmla="*/ 3373359 h 3373359"/>
              <a:gd name="connsiteX21" fmla="*/ 3778587 w 7056784"/>
              <a:gd name="connsiteY21" fmla="*/ 3373359 h 3373359"/>
              <a:gd name="connsiteX22" fmla="*/ 3348765 w 7056784"/>
              <a:gd name="connsiteY22" fmla="*/ 3373359 h 3373359"/>
              <a:gd name="connsiteX23" fmla="*/ 2848375 w 7056784"/>
              <a:gd name="connsiteY23" fmla="*/ 3373359 h 3373359"/>
              <a:gd name="connsiteX24" fmla="*/ 2418552 w 7056784"/>
              <a:gd name="connsiteY24" fmla="*/ 3373359 h 3373359"/>
              <a:gd name="connsiteX25" fmla="*/ 1635891 w 7056784"/>
              <a:gd name="connsiteY25" fmla="*/ 3373359 h 3373359"/>
              <a:gd name="connsiteX26" fmla="*/ 1206069 w 7056784"/>
              <a:gd name="connsiteY26" fmla="*/ 3373359 h 3373359"/>
              <a:gd name="connsiteX27" fmla="*/ 635111 w 7056784"/>
              <a:gd name="connsiteY27" fmla="*/ 3373359 h 3373359"/>
              <a:gd name="connsiteX28" fmla="*/ 0 w 7056784"/>
              <a:gd name="connsiteY28" fmla="*/ 3373359 h 3373359"/>
              <a:gd name="connsiteX29" fmla="*/ 0 w 7056784"/>
              <a:gd name="connsiteY29" fmla="*/ 2664954 h 3373359"/>
              <a:gd name="connsiteX30" fmla="*/ 0 w 7056784"/>
              <a:gd name="connsiteY30" fmla="*/ 2057749 h 3373359"/>
              <a:gd name="connsiteX31" fmla="*/ 0 w 7056784"/>
              <a:gd name="connsiteY31" fmla="*/ 1349344 h 3373359"/>
              <a:gd name="connsiteX32" fmla="*/ 0 w 7056784"/>
              <a:gd name="connsiteY32" fmla="*/ 742139 h 3373359"/>
              <a:gd name="connsiteX33" fmla="*/ 0 w 7056784"/>
              <a:gd name="connsiteY33" fmla="*/ 0 h 3373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056784" h="3373359" fill="none" extrusionOk="0">
                <a:moveTo>
                  <a:pt x="0" y="0"/>
                </a:moveTo>
                <a:cubicBezTo>
                  <a:pt x="256872" y="-11050"/>
                  <a:pt x="407924" y="25860"/>
                  <a:pt x="782661" y="0"/>
                </a:cubicBezTo>
                <a:cubicBezTo>
                  <a:pt x="1157398" y="-25860"/>
                  <a:pt x="1116064" y="20349"/>
                  <a:pt x="1212484" y="0"/>
                </a:cubicBezTo>
                <a:cubicBezTo>
                  <a:pt x="1308904" y="-20349"/>
                  <a:pt x="1543406" y="-15967"/>
                  <a:pt x="1712874" y="0"/>
                </a:cubicBezTo>
                <a:cubicBezTo>
                  <a:pt x="1882342" y="15967"/>
                  <a:pt x="2000619" y="-9635"/>
                  <a:pt x="2142696" y="0"/>
                </a:cubicBezTo>
                <a:cubicBezTo>
                  <a:pt x="2284773" y="9635"/>
                  <a:pt x="2513589" y="20748"/>
                  <a:pt x="2643086" y="0"/>
                </a:cubicBezTo>
                <a:cubicBezTo>
                  <a:pt x="2772583" y="-20748"/>
                  <a:pt x="2924895" y="8043"/>
                  <a:pt x="3143477" y="0"/>
                </a:cubicBezTo>
                <a:cubicBezTo>
                  <a:pt x="3362059" y="-8043"/>
                  <a:pt x="3673095" y="-8854"/>
                  <a:pt x="3855570" y="0"/>
                </a:cubicBezTo>
                <a:cubicBezTo>
                  <a:pt x="4038045" y="8854"/>
                  <a:pt x="4176160" y="-21353"/>
                  <a:pt x="4355960" y="0"/>
                </a:cubicBezTo>
                <a:cubicBezTo>
                  <a:pt x="4535760" y="21353"/>
                  <a:pt x="4847317" y="32248"/>
                  <a:pt x="5068054" y="0"/>
                </a:cubicBezTo>
                <a:cubicBezTo>
                  <a:pt x="5288791" y="-32248"/>
                  <a:pt x="5348490" y="-16654"/>
                  <a:pt x="5568444" y="0"/>
                </a:cubicBezTo>
                <a:cubicBezTo>
                  <a:pt x="5788398" y="16654"/>
                  <a:pt x="5928299" y="19913"/>
                  <a:pt x="6139402" y="0"/>
                </a:cubicBezTo>
                <a:cubicBezTo>
                  <a:pt x="6350505" y="-19913"/>
                  <a:pt x="6702773" y="20093"/>
                  <a:pt x="7056784" y="0"/>
                </a:cubicBezTo>
                <a:cubicBezTo>
                  <a:pt x="7024000" y="243458"/>
                  <a:pt x="7057145" y="411218"/>
                  <a:pt x="7056784" y="674672"/>
                </a:cubicBezTo>
                <a:cubicBezTo>
                  <a:pt x="7056423" y="938126"/>
                  <a:pt x="7087892" y="1164367"/>
                  <a:pt x="7056784" y="1416811"/>
                </a:cubicBezTo>
                <a:cubicBezTo>
                  <a:pt x="7025676" y="1669255"/>
                  <a:pt x="7054392" y="1928673"/>
                  <a:pt x="7056784" y="2125216"/>
                </a:cubicBezTo>
                <a:cubicBezTo>
                  <a:pt x="7059176" y="2321759"/>
                  <a:pt x="7001376" y="2873346"/>
                  <a:pt x="7056784" y="3373359"/>
                </a:cubicBezTo>
                <a:cubicBezTo>
                  <a:pt x="6707829" y="3389888"/>
                  <a:pt x="6520698" y="3381718"/>
                  <a:pt x="6274123" y="3373359"/>
                </a:cubicBezTo>
                <a:cubicBezTo>
                  <a:pt x="6027548" y="3365000"/>
                  <a:pt x="5953120" y="3387410"/>
                  <a:pt x="5632597" y="3373359"/>
                </a:cubicBezTo>
                <a:cubicBezTo>
                  <a:pt x="5312074" y="3359308"/>
                  <a:pt x="5214664" y="3349901"/>
                  <a:pt x="4920503" y="3373359"/>
                </a:cubicBezTo>
                <a:cubicBezTo>
                  <a:pt x="4626342" y="3396817"/>
                  <a:pt x="4599557" y="3375608"/>
                  <a:pt x="4278977" y="3373359"/>
                </a:cubicBezTo>
                <a:cubicBezTo>
                  <a:pt x="3958397" y="3371110"/>
                  <a:pt x="3934226" y="3379299"/>
                  <a:pt x="3778587" y="3373359"/>
                </a:cubicBezTo>
                <a:cubicBezTo>
                  <a:pt x="3622948" y="3367420"/>
                  <a:pt x="3452347" y="3360309"/>
                  <a:pt x="3348765" y="3373359"/>
                </a:cubicBezTo>
                <a:cubicBezTo>
                  <a:pt x="3245183" y="3386409"/>
                  <a:pt x="3007104" y="3371899"/>
                  <a:pt x="2848375" y="3373359"/>
                </a:cubicBezTo>
                <a:cubicBezTo>
                  <a:pt x="2689646" y="3374820"/>
                  <a:pt x="2610913" y="3374590"/>
                  <a:pt x="2418552" y="3373359"/>
                </a:cubicBezTo>
                <a:cubicBezTo>
                  <a:pt x="2226191" y="3372128"/>
                  <a:pt x="1821462" y="3350630"/>
                  <a:pt x="1635891" y="3373359"/>
                </a:cubicBezTo>
                <a:cubicBezTo>
                  <a:pt x="1450320" y="3396088"/>
                  <a:pt x="1345195" y="3393633"/>
                  <a:pt x="1206069" y="3373359"/>
                </a:cubicBezTo>
                <a:cubicBezTo>
                  <a:pt x="1066943" y="3353085"/>
                  <a:pt x="853322" y="3398779"/>
                  <a:pt x="635111" y="3373359"/>
                </a:cubicBezTo>
                <a:cubicBezTo>
                  <a:pt x="416900" y="3347939"/>
                  <a:pt x="291760" y="3362585"/>
                  <a:pt x="0" y="3373359"/>
                </a:cubicBezTo>
                <a:cubicBezTo>
                  <a:pt x="21120" y="3088723"/>
                  <a:pt x="-13316" y="2899138"/>
                  <a:pt x="0" y="2664954"/>
                </a:cubicBezTo>
                <a:cubicBezTo>
                  <a:pt x="13316" y="2430770"/>
                  <a:pt x="29163" y="2231648"/>
                  <a:pt x="0" y="2057749"/>
                </a:cubicBezTo>
                <a:cubicBezTo>
                  <a:pt x="-29163" y="1883851"/>
                  <a:pt x="12093" y="1506100"/>
                  <a:pt x="0" y="1349344"/>
                </a:cubicBezTo>
                <a:cubicBezTo>
                  <a:pt x="-12093" y="1192588"/>
                  <a:pt x="-24765" y="946104"/>
                  <a:pt x="0" y="742139"/>
                </a:cubicBezTo>
                <a:cubicBezTo>
                  <a:pt x="24765" y="538174"/>
                  <a:pt x="-9970" y="292777"/>
                  <a:pt x="0" y="0"/>
                </a:cubicBezTo>
                <a:close/>
              </a:path>
              <a:path w="7056784" h="3373359" stroke="0" extrusionOk="0">
                <a:moveTo>
                  <a:pt x="0" y="0"/>
                </a:moveTo>
                <a:cubicBezTo>
                  <a:pt x="190984" y="27120"/>
                  <a:pt x="292115" y="8966"/>
                  <a:pt x="570958" y="0"/>
                </a:cubicBezTo>
                <a:cubicBezTo>
                  <a:pt x="849801" y="-8966"/>
                  <a:pt x="953410" y="-9028"/>
                  <a:pt x="1071348" y="0"/>
                </a:cubicBezTo>
                <a:cubicBezTo>
                  <a:pt x="1189286" y="9028"/>
                  <a:pt x="1625392" y="30295"/>
                  <a:pt x="1783442" y="0"/>
                </a:cubicBezTo>
                <a:cubicBezTo>
                  <a:pt x="1941492" y="-30295"/>
                  <a:pt x="2152963" y="-22988"/>
                  <a:pt x="2283832" y="0"/>
                </a:cubicBezTo>
                <a:cubicBezTo>
                  <a:pt x="2414701" y="22988"/>
                  <a:pt x="2753886" y="-26817"/>
                  <a:pt x="3066493" y="0"/>
                </a:cubicBezTo>
                <a:cubicBezTo>
                  <a:pt x="3379100" y="26817"/>
                  <a:pt x="3414732" y="-5976"/>
                  <a:pt x="3566884" y="0"/>
                </a:cubicBezTo>
                <a:cubicBezTo>
                  <a:pt x="3719036" y="5976"/>
                  <a:pt x="3994811" y="21760"/>
                  <a:pt x="4349545" y="0"/>
                </a:cubicBezTo>
                <a:cubicBezTo>
                  <a:pt x="4704279" y="-21760"/>
                  <a:pt x="4670394" y="-9878"/>
                  <a:pt x="4920503" y="0"/>
                </a:cubicBezTo>
                <a:cubicBezTo>
                  <a:pt x="5170612" y="9878"/>
                  <a:pt x="5240205" y="-10138"/>
                  <a:pt x="5350325" y="0"/>
                </a:cubicBezTo>
                <a:cubicBezTo>
                  <a:pt x="5460445" y="10138"/>
                  <a:pt x="5972506" y="-29122"/>
                  <a:pt x="6132987" y="0"/>
                </a:cubicBezTo>
                <a:cubicBezTo>
                  <a:pt x="6293468" y="29122"/>
                  <a:pt x="6817865" y="-45156"/>
                  <a:pt x="7056784" y="0"/>
                </a:cubicBezTo>
                <a:cubicBezTo>
                  <a:pt x="7063201" y="257979"/>
                  <a:pt x="7071470" y="538818"/>
                  <a:pt x="7056784" y="708405"/>
                </a:cubicBezTo>
                <a:cubicBezTo>
                  <a:pt x="7042098" y="877992"/>
                  <a:pt x="7061230" y="1291225"/>
                  <a:pt x="7056784" y="1450544"/>
                </a:cubicBezTo>
                <a:cubicBezTo>
                  <a:pt x="7052338" y="1609863"/>
                  <a:pt x="7042717" y="1840984"/>
                  <a:pt x="7056784" y="2158950"/>
                </a:cubicBezTo>
                <a:cubicBezTo>
                  <a:pt x="7070851" y="2476916"/>
                  <a:pt x="7034002" y="2501719"/>
                  <a:pt x="7056784" y="2732421"/>
                </a:cubicBezTo>
                <a:cubicBezTo>
                  <a:pt x="7079566" y="2963123"/>
                  <a:pt x="7034494" y="3223508"/>
                  <a:pt x="7056784" y="3373359"/>
                </a:cubicBezTo>
                <a:cubicBezTo>
                  <a:pt x="6773881" y="3384940"/>
                  <a:pt x="6664159" y="3390381"/>
                  <a:pt x="6485826" y="3373359"/>
                </a:cubicBezTo>
                <a:cubicBezTo>
                  <a:pt x="6307493" y="3356337"/>
                  <a:pt x="6087093" y="3370920"/>
                  <a:pt x="5914868" y="3373359"/>
                </a:cubicBezTo>
                <a:cubicBezTo>
                  <a:pt x="5742643" y="3375798"/>
                  <a:pt x="5616963" y="3351529"/>
                  <a:pt x="5414478" y="3373359"/>
                </a:cubicBezTo>
                <a:cubicBezTo>
                  <a:pt x="5211993" y="3395190"/>
                  <a:pt x="4963651" y="3360958"/>
                  <a:pt x="4843520" y="3373359"/>
                </a:cubicBezTo>
                <a:cubicBezTo>
                  <a:pt x="4723389" y="3385760"/>
                  <a:pt x="4416873" y="3409888"/>
                  <a:pt x="4060858" y="3373359"/>
                </a:cubicBezTo>
                <a:cubicBezTo>
                  <a:pt x="3704843" y="3336830"/>
                  <a:pt x="3728052" y="3362333"/>
                  <a:pt x="3560468" y="3373359"/>
                </a:cubicBezTo>
                <a:cubicBezTo>
                  <a:pt x="3392884" y="3384386"/>
                  <a:pt x="3040786" y="3393429"/>
                  <a:pt x="2777807" y="3373359"/>
                </a:cubicBezTo>
                <a:cubicBezTo>
                  <a:pt x="2514828" y="3353289"/>
                  <a:pt x="2522564" y="3362886"/>
                  <a:pt x="2277417" y="3373359"/>
                </a:cubicBezTo>
                <a:cubicBezTo>
                  <a:pt x="2032270" y="3383833"/>
                  <a:pt x="1790373" y="3363748"/>
                  <a:pt x="1635891" y="3373359"/>
                </a:cubicBezTo>
                <a:cubicBezTo>
                  <a:pt x="1481409" y="3382970"/>
                  <a:pt x="1288926" y="3383980"/>
                  <a:pt x="1135501" y="3373359"/>
                </a:cubicBezTo>
                <a:cubicBezTo>
                  <a:pt x="982076" y="3362739"/>
                  <a:pt x="730723" y="3376889"/>
                  <a:pt x="564543" y="3373359"/>
                </a:cubicBezTo>
                <a:cubicBezTo>
                  <a:pt x="398363" y="3369829"/>
                  <a:pt x="149667" y="3386019"/>
                  <a:pt x="0" y="3373359"/>
                </a:cubicBezTo>
                <a:cubicBezTo>
                  <a:pt x="4306" y="3130119"/>
                  <a:pt x="25288" y="2977949"/>
                  <a:pt x="0" y="2631220"/>
                </a:cubicBezTo>
                <a:cubicBezTo>
                  <a:pt x="-25288" y="2284491"/>
                  <a:pt x="-3624" y="2239605"/>
                  <a:pt x="0" y="1956548"/>
                </a:cubicBezTo>
                <a:cubicBezTo>
                  <a:pt x="3624" y="1673491"/>
                  <a:pt x="-4316" y="1552976"/>
                  <a:pt x="0" y="1383077"/>
                </a:cubicBezTo>
                <a:cubicBezTo>
                  <a:pt x="4316" y="1213178"/>
                  <a:pt x="24025" y="1008431"/>
                  <a:pt x="0" y="809606"/>
                </a:cubicBezTo>
                <a:cubicBezTo>
                  <a:pt x="-24025" y="610781"/>
                  <a:pt x="7303" y="250535"/>
                  <a:pt x="0" y="0"/>
                </a:cubicBezTo>
                <a:close/>
              </a:path>
            </a:pathLst>
          </a:custGeom>
          <a:solidFill>
            <a:schemeClr val="accent4">
              <a:lumMod val="20000"/>
              <a:lumOff val="80000"/>
            </a:schemeClr>
          </a:solidFill>
          <a:ln>
            <a:solidFill>
              <a:srgbClr val="D0E4CB"/>
            </a:solidFill>
            <a:extLst>
              <a:ext uri="{C807C97D-BFC1-408E-A445-0C87EB9F89A2}">
                <ask:lineSketchStyleProps xmlns:ask="http://schemas.microsoft.com/office/drawing/2018/sketchyshapes" sd="4101564263">
                  <a:prstGeom prst="rect">
                    <a:avLst/>
                  </a:prstGeom>
                  <ask:type>
                    <ask:lineSketchFreehand/>
                  </ask:type>
                </ask:lineSketchStyleProps>
              </a:ext>
            </a:extLst>
          </a:ln>
          <a:effectLst>
            <a:softEdge rad="127000"/>
          </a:effectLst>
        </p:spPr>
        <p:txBody>
          <a:bodyPr wrap="square" rtlCol="0">
            <a:spAutoFit/>
          </a:bodyPr>
          <a:lstStyle/>
          <a:p>
            <a:pPr marL="1657350" lvl="3" indent="-285750">
              <a:lnSpc>
                <a:spcPct val="150000"/>
              </a:lnSpc>
              <a:buFont typeface="Wingdings" panose="05000000000000000000" pitchFamily="2" charset="2"/>
              <a:buChar char="v"/>
            </a:pPr>
            <a:r>
              <a:rPr lang="es-ES" b="1" dirty="0"/>
              <a:t>Mejoría en R5-R20 en el 61.5% de los pacientes</a:t>
            </a:r>
          </a:p>
          <a:p>
            <a:pPr marL="1657350" lvl="3" indent="-285750">
              <a:lnSpc>
                <a:spcPct val="150000"/>
              </a:lnSpc>
              <a:buFont typeface="Wingdings" panose="05000000000000000000" pitchFamily="2" charset="2"/>
              <a:buChar char="v"/>
            </a:pPr>
            <a:r>
              <a:rPr lang="es-ES" b="1" dirty="0"/>
              <a:t>Mejoría en AX en el 48.7% </a:t>
            </a:r>
          </a:p>
          <a:p>
            <a:pPr marL="1657350" lvl="3" indent="-285750">
              <a:lnSpc>
                <a:spcPct val="150000"/>
              </a:lnSpc>
              <a:buFont typeface="Wingdings" panose="05000000000000000000" pitchFamily="2" charset="2"/>
              <a:buChar char="v"/>
            </a:pPr>
            <a:r>
              <a:rPr lang="es-ES" b="1" dirty="0"/>
              <a:t>Mejoría en ambos parámetros en el 41%. </a:t>
            </a:r>
          </a:p>
          <a:p>
            <a:pPr marL="1657350" lvl="3" indent="-285750">
              <a:lnSpc>
                <a:spcPct val="150000"/>
              </a:lnSpc>
              <a:buFontTx/>
              <a:buChar char="-"/>
            </a:pPr>
            <a:endParaRPr lang="es-ES" b="1" dirty="0"/>
          </a:p>
          <a:p>
            <a:pPr marL="1657350" lvl="3" indent="-285750">
              <a:lnSpc>
                <a:spcPct val="150000"/>
              </a:lnSpc>
              <a:buFont typeface="Wingdings" panose="05000000000000000000" pitchFamily="2" charset="2"/>
              <a:buChar char="v"/>
            </a:pPr>
            <a:r>
              <a:rPr lang="es-ES" b="1" dirty="0"/>
              <a:t>Entre los pacientes con mejoría en R5-R20:</a:t>
            </a:r>
          </a:p>
          <a:p>
            <a:pPr marL="2114550" lvl="4" indent="-285750">
              <a:lnSpc>
                <a:spcPct val="150000"/>
              </a:lnSpc>
              <a:buFont typeface="Wingdings" panose="05000000000000000000" pitchFamily="2" charset="2"/>
              <a:buChar char="v"/>
            </a:pPr>
            <a:r>
              <a:rPr lang="es-ES" dirty="0"/>
              <a:t>58.3% mujeres</a:t>
            </a:r>
          </a:p>
          <a:p>
            <a:pPr marL="2114550" lvl="4" indent="-285750">
              <a:lnSpc>
                <a:spcPct val="150000"/>
              </a:lnSpc>
              <a:buFont typeface="Wingdings" panose="05000000000000000000" pitchFamily="2" charset="2"/>
              <a:buChar char="v"/>
            </a:pPr>
            <a:r>
              <a:rPr lang="es-ES" dirty="0"/>
              <a:t>41.7% asma-EPOC</a:t>
            </a:r>
          </a:p>
          <a:p>
            <a:pPr marL="2114550" lvl="4" indent="-285750">
              <a:lnSpc>
                <a:spcPct val="150000"/>
              </a:lnSpc>
              <a:buFont typeface="Wingdings" panose="05000000000000000000" pitchFamily="2" charset="2"/>
              <a:buChar char="v"/>
            </a:pPr>
            <a:r>
              <a:rPr lang="es-ES" dirty="0"/>
              <a:t>54.2% terapia monoclonal previa. </a:t>
            </a:r>
            <a:endParaRPr lang="es-ES" b="1" dirty="0"/>
          </a:p>
        </p:txBody>
      </p:sp>
    </p:spTree>
    <p:extLst>
      <p:ext uri="{BB962C8B-B14F-4D97-AF65-F5344CB8AC3E}">
        <p14:creationId xmlns:p14="http://schemas.microsoft.com/office/powerpoint/2010/main" val="20447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253C1CDB-C4AE-2648-637D-87C1A1F36A28}"/>
              </a:ext>
            </a:extLst>
          </p:cNvPr>
          <p:cNvSpPr txBox="1">
            <a:spLocks/>
          </p:cNvSpPr>
          <p:nvPr/>
        </p:nvSpPr>
        <p:spPr>
          <a:xfrm>
            <a:off x="323528" y="2269329"/>
            <a:ext cx="3312368" cy="857250"/>
          </a:xfrm>
          <a:prstGeom prst="rect">
            <a:avLst/>
          </a:prstGeom>
          <a:solidFill>
            <a:schemeClr val="accent4">
              <a:lumMod val="20000"/>
              <a:lumOff val="80000"/>
            </a:schemeClr>
          </a:solidFill>
          <a:effectLst>
            <a:softEdge rad="635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a:t>RESULTADOS</a:t>
            </a:r>
          </a:p>
        </p:txBody>
      </p:sp>
      <p:pic>
        <p:nvPicPr>
          <p:cNvPr id="6" name="Imagen 5" descr="Una captura de pantalla de un celular&#10;&#10;El contenido generado por IA puede ser incorrecto.">
            <a:extLst>
              <a:ext uri="{FF2B5EF4-FFF2-40B4-BE49-F238E27FC236}">
                <a16:creationId xmlns:a16="http://schemas.microsoft.com/office/drawing/2014/main" id="{8BA4E8B4-D1AC-47A6-2374-CA1AA502B3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968" y="0"/>
            <a:ext cx="4226222" cy="5308054"/>
          </a:xfrm>
          <a:prstGeom prst="rect">
            <a:avLst/>
          </a:prstGeom>
        </p:spPr>
      </p:pic>
      <p:sp>
        <p:nvSpPr>
          <p:cNvPr id="7" name="Flecha: a la derecha 6">
            <a:extLst>
              <a:ext uri="{FF2B5EF4-FFF2-40B4-BE49-F238E27FC236}">
                <a16:creationId xmlns:a16="http://schemas.microsoft.com/office/drawing/2014/main" id="{A9EF0C07-83E2-DEFA-593C-2BF039BF4A46}"/>
              </a:ext>
            </a:extLst>
          </p:cNvPr>
          <p:cNvSpPr/>
          <p:nvPr/>
        </p:nvSpPr>
        <p:spPr>
          <a:xfrm>
            <a:off x="3851920" y="1563638"/>
            <a:ext cx="504056" cy="94867"/>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s-ES"/>
          </a:p>
        </p:txBody>
      </p:sp>
      <p:sp>
        <p:nvSpPr>
          <p:cNvPr id="8" name="Flecha: a la derecha 7">
            <a:extLst>
              <a:ext uri="{FF2B5EF4-FFF2-40B4-BE49-F238E27FC236}">
                <a16:creationId xmlns:a16="http://schemas.microsoft.com/office/drawing/2014/main" id="{ACA17613-E438-6D21-7705-F60B6423F691}"/>
              </a:ext>
            </a:extLst>
          </p:cNvPr>
          <p:cNvSpPr/>
          <p:nvPr/>
        </p:nvSpPr>
        <p:spPr>
          <a:xfrm>
            <a:off x="3851920" y="1707654"/>
            <a:ext cx="504056" cy="94867"/>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s-ES"/>
          </a:p>
        </p:txBody>
      </p:sp>
      <p:sp>
        <p:nvSpPr>
          <p:cNvPr id="9" name="Flecha: a la derecha 8">
            <a:extLst>
              <a:ext uri="{FF2B5EF4-FFF2-40B4-BE49-F238E27FC236}">
                <a16:creationId xmlns:a16="http://schemas.microsoft.com/office/drawing/2014/main" id="{402DF560-06FF-0FAD-7787-0A4C43AEE195}"/>
              </a:ext>
            </a:extLst>
          </p:cNvPr>
          <p:cNvSpPr/>
          <p:nvPr/>
        </p:nvSpPr>
        <p:spPr>
          <a:xfrm>
            <a:off x="3851920" y="2650520"/>
            <a:ext cx="504056" cy="94867"/>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183231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ACE0C6E-19BA-D7D2-8759-0794191855FF}"/>
              </a:ext>
            </a:extLst>
          </p:cNvPr>
          <p:cNvSpPr>
            <a:spLocks noGrp="1"/>
          </p:cNvSpPr>
          <p:nvPr>
            <p:ph idx="1"/>
          </p:nvPr>
        </p:nvSpPr>
        <p:spPr>
          <a:xfrm>
            <a:off x="457200" y="1200151"/>
            <a:ext cx="8229600" cy="939551"/>
          </a:xfrm>
          <a:prstGeom prst="chevron">
            <a:avLst/>
          </a:prstGeom>
          <a:solidFill>
            <a:schemeClr val="accent4">
              <a:lumMod val="20000"/>
              <a:lumOff val="80000"/>
            </a:schemeClr>
          </a:solidFill>
          <a:effectLst>
            <a:softEdge rad="127000"/>
          </a:effectLst>
        </p:spPr>
        <p:txBody>
          <a:bodyPr anchor="ctr">
            <a:noAutofit/>
          </a:bodyPr>
          <a:lstStyle/>
          <a:p>
            <a:r>
              <a:rPr lang="es-ES" sz="2000" dirty="0">
                <a:latin typeface="Calibri" panose="020F0502020204030204" pitchFamily="34" charset="0"/>
                <a:ea typeface="Calibri" panose="020F0502020204030204" pitchFamily="34" charset="0"/>
              </a:rPr>
              <a:t>En pacientes con AGNC tratados con </a:t>
            </a:r>
            <a:r>
              <a:rPr lang="es-ES" sz="2000" dirty="0" err="1">
                <a:latin typeface="Calibri" panose="020F0502020204030204" pitchFamily="34" charset="0"/>
                <a:ea typeface="Calibri" panose="020F0502020204030204" pitchFamily="34" charset="0"/>
              </a:rPr>
              <a:t>tezepelumab</a:t>
            </a:r>
            <a:r>
              <a:rPr lang="es-ES" sz="2000" dirty="0">
                <a:latin typeface="Calibri" panose="020F0502020204030204" pitchFamily="34" charset="0"/>
                <a:ea typeface="Calibri" panose="020F0502020204030204" pitchFamily="34" charset="0"/>
              </a:rPr>
              <a:t>, se observó una mejora en R5-R20 en el 61.5% de los casos</a:t>
            </a:r>
          </a:p>
        </p:txBody>
      </p:sp>
      <p:sp>
        <p:nvSpPr>
          <p:cNvPr id="4" name="Título 1">
            <a:extLst>
              <a:ext uri="{FF2B5EF4-FFF2-40B4-BE49-F238E27FC236}">
                <a16:creationId xmlns:a16="http://schemas.microsoft.com/office/drawing/2014/main" id="{A707A7CC-5EF2-24FE-0305-9F7DD64565A5}"/>
              </a:ext>
            </a:extLst>
          </p:cNvPr>
          <p:cNvSpPr txBox="1">
            <a:spLocks/>
          </p:cNvSpPr>
          <p:nvPr/>
        </p:nvSpPr>
        <p:spPr>
          <a:xfrm>
            <a:off x="1943708" y="120252"/>
            <a:ext cx="5256584" cy="857250"/>
          </a:xfrm>
          <a:prstGeom prst="rect">
            <a:avLst/>
          </a:prstGeom>
          <a:solidFill>
            <a:schemeClr val="accent4">
              <a:lumMod val="20000"/>
              <a:lumOff val="80000"/>
            </a:schemeClr>
          </a:solidFill>
          <a:effectLst>
            <a:softEdge rad="63500"/>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b="1" dirty="0"/>
              <a:t>CONCLUSIONES</a:t>
            </a:r>
          </a:p>
        </p:txBody>
      </p:sp>
      <p:sp>
        <p:nvSpPr>
          <p:cNvPr id="5" name="Marcador de contenido 2">
            <a:extLst>
              <a:ext uri="{FF2B5EF4-FFF2-40B4-BE49-F238E27FC236}">
                <a16:creationId xmlns:a16="http://schemas.microsoft.com/office/drawing/2014/main" id="{B965195E-1669-319C-DE80-8337220CBD23}"/>
              </a:ext>
            </a:extLst>
          </p:cNvPr>
          <p:cNvSpPr txBox="1">
            <a:spLocks/>
          </p:cNvSpPr>
          <p:nvPr/>
        </p:nvSpPr>
        <p:spPr>
          <a:xfrm>
            <a:off x="590872" y="2274707"/>
            <a:ext cx="8229600" cy="939551"/>
          </a:xfrm>
          <a:prstGeom prst="chevron">
            <a:avLst/>
          </a:prstGeom>
          <a:solidFill>
            <a:schemeClr val="accent4">
              <a:lumMod val="40000"/>
              <a:lumOff val="60000"/>
            </a:schemeClr>
          </a:solidFill>
          <a:ln>
            <a:solidFill>
              <a:schemeClr val="accent4">
                <a:lumMod val="40000"/>
                <a:lumOff val="60000"/>
              </a:schemeClr>
            </a:solidFill>
          </a:ln>
          <a:effectLst>
            <a:softEdge rad="127000"/>
          </a:effectLst>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s-ES" sz="2000" dirty="0">
                <a:latin typeface="Calibri" panose="020F0502020204030204" pitchFamily="34" charset="0"/>
                <a:ea typeface="Calibri" panose="020F0502020204030204" pitchFamily="34" charset="0"/>
              </a:rPr>
              <a:t>Esta mejoría se relacionó con un mejor control del asma (aumento de &gt;3 puntos en el ACT). </a:t>
            </a:r>
          </a:p>
        </p:txBody>
      </p:sp>
      <p:sp>
        <p:nvSpPr>
          <p:cNvPr id="6" name="Marcador de contenido 2">
            <a:extLst>
              <a:ext uri="{FF2B5EF4-FFF2-40B4-BE49-F238E27FC236}">
                <a16:creationId xmlns:a16="http://schemas.microsoft.com/office/drawing/2014/main" id="{A1EFD2F3-F8C0-B087-8B8E-966ABC618160}"/>
              </a:ext>
            </a:extLst>
          </p:cNvPr>
          <p:cNvSpPr txBox="1">
            <a:spLocks/>
          </p:cNvSpPr>
          <p:nvPr/>
        </p:nvSpPr>
        <p:spPr>
          <a:xfrm>
            <a:off x="539552" y="3349264"/>
            <a:ext cx="8229600" cy="1382726"/>
          </a:xfrm>
          <a:prstGeom prst="chevron">
            <a:avLst/>
          </a:prstGeom>
          <a:solidFill>
            <a:schemeClr val="accent4">
              <a:lumMod val="60000"/>
              <a:lumOff val="40000"/>
            </a:schemeClr>
          </a:solidFill>
          <a:effectLst>
            <a:softEdge rad="127000"/>
          </a:effectLst>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s-ES" sz="2000" dirty="0">
                <a:latin typeface="Calibri" panose="020F0502020204030204" pitchFamily="34" charset="0"/>
                <a:ea typeface="Calibri" panose="020F0502020204030204" pitchFamily="34" charset="0"/>
              </a:rPr>
              <a:t>Estos resultados orientan hacia el potencial de </a:t>
            </a:r>
            <a:r>
              <a:rPr lang="es-ES" sz="2000" dirty="0" err="1">
                <a:latin typeface="Calibri" panose="020F0502020204030204" pitchFamily="34" charset="0"/>
                <a:ea typeface="Calibri" panose="020F0502020204030204" pitchFamily="34" charset="0"/>
              </a:rPr>
              <a:t>Tezepelumab</a:t>
            </a:r>
            <a:r>
              <a:rPr lang="es-ES" sz="2000" dirty="0">
                <a:latin typeface="Calibri" panose="020F0502020204030204" pitchFamily="34" charset="0"/>
                <a:ea typeface="Calibri" panose="020F0502020204030204" pitchFamily="34" charset="0"/>
              </a:rPr>
              <a:t> para  mejorar la mecánica de las vías respiratorias periféricas en el asma grave.</a:t>
            </a:r>
          </a:p>
        </p:txBody>
      </p:sp>
      <p:sp>
        <p:nvSpPr>
          <p:cNvPr id="7" name="Lágrima 6">
            <a:extLst>
              <a:ext uri="{FF2B5EF4-FFF2-40B4-BE49-F238E27FC236}">
                <a16:creationId xmlns:a16="http://schemas.microsoft.com/office/drawing/2014/main" id="{65A2D7F1-DB13-95E4-E919-C6A71028ECFB}"/>
              </a:ext>
            </a:extLst>
          </p:cNvPr>
          <p:cNvSpPr/>
          <p:nvPr/>
        </p:nvSpPr>
        <p:spPr>
          <a:xfrm>
            <a:off x="323528" y="1470201"/>
            <a:ext cx="648072" cy="648072"/>
          </a:xfrm>
          <a:prstGeom prst="teardrop">
            <a:avLst/>
          </a:prstGeom>
          <a:solidFill>
            <a:schemeClr val="accent4">
              <a:lumMod val="60000"/>
              <a:lumOff val="40000"/>
            </a:schemeClr>
          </a:solidFill>
          <a:ln>
            <a:noFill/>
          </a:ln>
          <a:effectLst>
            <a:outerShdw blurRad="50800" dist="38100" dir="2700000" algn="tl" rotWithShape="0">
              <a:prstClr val="black">
                <a:alpha val="40000"/>
              </a:prstClr>
            </a:outerShdw>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t>1</a:t>
            </a:r>
          </a:p>
        </p:txBody>
      </p:sp>
      <p:sp>
        <p:nvSpPr>
          <p:cNvPr id="8" name="Lágrima 7">
            <a:extLst>
              <a:ext uri="{FF2B5EF4-FFF2-40B4-BE49-F238E27FC236}">
                <a16:creationId xmlns:a16="http://schemas.microsoft.com/office/drawing/2014/main" id="{F83F0EB8-00D7-0271-C9D9-FCC451A658C6}"/>
              </a:ext>
            </a:extLst>
          </p:cNvPr>
          <p:cNvSpPr/>
          <p:nvPr/>
        </p:nvSpPr>
        <p:spPr>
          <a:xfrm>
            <a:off x="323528" y="2438800"/>
            <a:ext cx="648072" cy="648072"/>
          </a:xfrm>
          <a:prstGeom prst="teardrop">
            <a:avLst/>
          </a:prstGeom>
          <a:solidFill>
            <a:schemeClr val="accent4">
              <a:lumMod val="60000"/>
              <a:lumOff val="40000"/>
            </a:schemeClr>
          </a:solidFill>
          <a:ln>
            <a:solidFill>
              <a:schemeClr val="accent4">
                <a:lumMod val="40000"/>
                <a:lumOff val="60000"/>
              </a:schemeClr>
            </a:solidFill>
          </a:ln>
          <a:effectLst>
            <a:outerShdw blurRad="50800" dist="38100" algn="l" rotWithShape="0">
              <a:prstClr val="black">
                <a:alpha val="40000"/>
              </a:prstClr>
            </a:outerShdw>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t>2</a:t>
            </a:r>
          </a:p>
        </p:txBody>
      </p:sp>
      <p:sp>
        <p:nvSpPr>
          <p:cNvPr id="9" name="Lágrima 8">
            <a:extLst>
              <a:ext uri="{FF2B5EF4-FFF2-40B4-BE49-F238E27FC236}">
                <a16:creationId xmlns:a16="http://schemas.microsoft.com/office/drawing/2014/main" id="{72133197-D88D-CAF1-DD7C-42001AF82427}"/>
              </a:ext>
            </a:extLst>
          </p:cNvPr>
          <p:cNvSpPr/>
          <p:nvPr/>
        </p:nvSpPr>
        <p:spPr>
          <a:xfrm>
            <a:off x="264898" y="3647080"/>
            <a:ext cx="765332" cy="939550"/>
          </a:xfrm>
          <a:prstGeom prst="teardrop">
            <a:avLst/>
          </a:prstGeom>
          <a:solidFill>
            <a:schemeClr val="accent4">
              <a:lumMod val="60000"/>
              <a:lumOff val="40000"/>
            </a:schemeClr>
          </a:solidFill>
          <a:ln>
            <a:noFill/>
          </a:ln>
          <a:effectLst>
            <a:outerShdw blurRad="50800" dist="38100" dir="2700000" algn="tl" rotWithShape="0">
              <a:prstClr val="black">
                <a:alpha val="40000"/>
              </a:prstClr>
            </a:outerShdw>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dirty="0"/>
              <a:t>3</a:t>
            </a:r>
          </a:p>
        </p:txBody>
      </p:sp>
    </p:spTree>
    <p:extLst>
      <p:ext uri="{BB962C8B-B14F-4D97-AF65-F5344CB8AC3E}">
        <p14:creationId xmlns:p14="http://schemas.microsoft.com/office/powerpoint/2010/main" val="3494840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1000"/>
                                        <p:tgtEl>
                                          <p:spTgt spid="3">
                                            <p:bg/>
                                          </p:spTgt>
                                        </p:tgtEl>
                                      </p:cBhvr>
                                    </p:animEffect>
                                    <p:anim calcmode="lin" valueType="num">
                                      <p:cBhvr>
                                        <p:cTn id="13" dur="1000" fill="hold"/>
                                        <p:tgtEl>
                                          <p:spTgt spid="3">
                                            <p:bg/>
                                          </p:spTgt>
                                        </p:tgtEl>
                                        <p:attrNameLst>
                                          <p:attrName>ppt_x</p:attrName>
                                        </p:attrNameLst>
                                      </p:cBhvr>
                                      <p:tavLst>
                                        <p:tav tm="0">
                                          <p:val>
                                            <p:strVal val="#ppt_x"/>
                                          </p:val>
                                        </p:tav>
                                        <p:tav tm="100000">
                                          <p:val>
                                            <p:strVal val="#ppt_x"/>
                                          </p:val>
                                        </p:tav>
                                      </p:tavLst>
                                    </p:anim>
                                    <p:anim calcmode="lin" valueType="num">
                                      <p:cBhvr>
                                        <p:cTn id="14" dur="1000" fill="hold"/>
                                        <p:tgtEl>
                                          <p:spTgt spid="3">
                                            <p:bg/>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animBg="1"/>
      <p:bldP spid="6" grpId="0" animBg="1"/>
      <p:bldP spid="7" grpId="0" animBg="1"/>
      <p:bldP spid="8" grpId="0" animBg="1"/>
      <p:bldP spid="9"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2210</TotalTime>
  <Words>1161</Words>
  <Application>Microsoft Office PowerPoint</Application>
  <PresentationFormat>Presentación en pantalla (16:9)</PresentationFormat>
  <Paragraphs>103</Paragraphs>
  <Slides>9</Slides>
  <Notes>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9</vt:i4>
      </vt:variant>
    </vt:vector>
  </HeadingPairs>
  <TitlesOfParts>
    <vt:vector size="15" baseType="lpstr">
      <vt:lpstr>Aptos</vt:lpstr>
      <vt:lpstr>Arial</vt:lpstr>
      <vt:lpstr>Calibri</vt:lpstr>
      <vt:lpstr>Roboto</vt:lpstr>
      <vt:lpstr>Wingdings</vt:lpstr>
      <vt:lpstr>Tema de Office</vt:lpstr>
      <vt:lpstr>EVOLUCIÓN DE PARÁMETROS DE OSCILOMETRÍA EN UNA COHORTE DE  PACIENTES CON ASMA GRAVE NO CONTROLADA (AGNC) TRATADOS CON TEZEPELUMAB </vt:lpstr>
      <vt:lpstr>Presentación de PowerPoint</vt:lpstr>
      <vt:lpstr>Presentación de PowerPoint</vt:lpstr>
      <vt:lpstr>METODOLOGÍA</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JUAN MANUEL MUÑOZ PICHARDO</cp:lastModifiedBy>
  <cp:revision>6</cp:revision>
  <dcterms:created xsi:type="dcterms:W3CDTF">2024-02-05T13:08:18Z</dcterms:created>
  <dcterms:modified xsi:type="dcterms:W3CDTF">2025-03-02T18:59:39Z</dcterms:modified>
</cp:coreProperties>
</file>