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ús Vázquez Domínguez" initials="JVD" lastIdx="1" clrIdx="0">
    <p:extLst>
      <p:ext uri="{19B8F6BF-5375-455C-9EA6-DF929625EA0E}">
        <p15:presenceInfo xmlns:p15="http://schemas.microsoft.com/office/powerpoint/2012/main" userId="46294cffb5d916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71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Hoja1!$B$2</c:f>
              <c:strCache>
                <c:ptCount val="1"/>
                <c:pt idx="0">
                  <c:v>NO CORTICODEPENDIENTES (17)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67-41A1-B0CB-82A28A229A6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67-41A1-B0CB-82A28A229A6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D67-41A1-B0CB-82A28A229A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D67-41A1-B0CB-82A28A229A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Hoja1!$A$3:$A$6</c:f>
              <c:strCache>
                <c:ptCount val="4"/>
                <c:pt idx="0">
                  <c:v>SIN RESPUESTA</c:v>
                </c:pt>
                <c:pt idx="1">
                  <c:v>RESPUESTA PARCIAL</c:v>
                </c:pt>
                <c:pt idx="2">
                  <c:v>BUENA RESPUESTA</c:v>
                </c:pt>
                <c:pt idx="3">
                  <c:v>RESPUESTA COMPLETA </c:v>
                </c:pt>
              </c:strCache>
            </c:strRef>
          </c:cat>
          <c:val>
            <c:numRef>
              <c:f>Hoja1!$B$3:$B$6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67-41A1-B0CB-82A28A229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Hoja1!$F$2</c:f>
              <c:strCache>
                <c:ptCount val="1"/>
                <c:pt idx="0">
                  <c:v>CORTICODEPENDIENTES (1)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B09-4502-929C-AAB63F7B36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Hoja1!$E$3</c:f>
              <c:strCache>
                <c:ptCount val="1"/>
                <c:pt idx="0">
                  <c:v>RESPUESTA PARCIAL</c:v>
                </c:pt>
              </c:strCache>
            </c:strRef>
          </c:cat>
          <c:val>
            <c:numRef>
              <c:f>Hoja1!$F$3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09-4502-929C-AAB63F7B3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27T19:45:26.739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5EC5A-B503-417B-960E-148AC3CD3F3E}" type="datetimeFigureOut">
              <a:rPr lang="es-ES" smtClean="0"/>
              <a:t>02/03/2025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16FB7-861B-4582-9BD5-5FA2866F2D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141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816FB7-861B-4582-9BD5-5FA2866F2D6F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5805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0427F1AD-3586-4753-85FE-C77CB2766D06}"/>
              </a:ext>
            </a:extLst>
          </p:cNvPr>
          <p:cNvSpPr/>
          <p:nvPr/>
        </p:nvSpPr>
        <p:spPr>
          <a:xfrm>
            <a:off x="924638" y="2670882"/>
            <a:ext cx="7314689" cy="2216862"/>
          </a:xfrm>
          <a:prstGeom prst="rect">
            <a:avLst/>
          </a:prstGeom>
          <a:solidFill>
            <a:schemeClr val="bg1"/>
          </a:solidFill>
          <a:ln w="63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29868DE-F0E4-40EC-9520-B5F08584C816}"/>
              </a:ext>
            </a:extLst>
          </p:cNvPr>
          <p:cNvSpPr/>
          <p:nvPr/>
        </p:nvSpPr>
        <p:spPr>
          <a:xfrm>
            <a:off x="956732" y="1659326"/>
            <a:ext cx="7282595" cy="492114"/>
          </a:xfrm>
          <a:prstGeom prst="rect">
            <a:avLst/>
          </a:prstGeom>
          <a:solidFill>
            <a:schemeClr val="bg1"/>
          </a:solidFill>
          <a:ln w="63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 Título">
            <a:extLst>
              <a:ext uri="{FF2B5EF4-FFF2-40B4-BE49-F238E27FC236}">
                <a16:creationId xmlns:a16="http://schemas.microsoft.com/office/drawing/2014/main" id="{82E51174-0F48-47CC-BE64-0940FA570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648" y="35797"/>
            <a:ext cx="7632848" cy="75389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CARACTERÍSTICAS DIFERENCIALES DE LOS PACIENTES NAÏVE VS PACIENTES TRATADOS PREVIAMENTE CON BIOLÓGICOS EN TRATAMIENTO ACTUAL CON TEZEPELUMAB</a:t>
            </a:r>
            <a:endParaRPr lang="es-ES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B7CB991-B712-4129-8A21-0B5C0B81A697}"/>
              </a:ext>
            </a:extLst>
          </p:cNvPr>
          <p:cNvSpPr txBox="1"/>
          <p:nvPr/>
        </p:nvSpPr>
        <p:spPr>
          <a:xfrm>
            <a:off x="1835696" y="786943"/>
            <a:ext cx="70567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Vázquez Domínguez, A. Vera Pila, T. Mascarell Roda, J. Gallego Borrego, J.M. Díez Piña, N. Reyes Núñez. </a:t>
            </a:r>
          </a:p>
          <a:p>
            <a:pPr algn="ctr"/>
            <a:r>
              <a:rPr lang="es-ES" sz="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UGC Neumología. Hospital Universitario Virgen de Valme, Sevilla.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11B501C-668D-4FCA-9020-B84E3C2AE2F6}"/>
              </a:ext>
            </a:extLst>
          </p:cNvPr>
          <p:cNvSpPr/>
          <p:nvPr/>
        </p:nvSpPr>
        <p:spPr>
          <a:xfrm>
            <a:off x="3849687" y="1299479"/>
            <a:ext cx="1584177" cy="2341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</a:t>
            </a:r>
            <a:endParaRPr lang="es-ES" b="1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4DCEB07-3451-420E-8F62-784E143AFB0D}"/>
              </a:ext>
            </a:extLst>
          </p:cNvPr>
          <p:cNvSpPr/>
          <p:nvPr/>
        </p:nvSpPr>
        <p:spPr>
          <a:xfrm>
            <a:off x="3059831" y="2286054"/>
            <a:ext cx="3024336" cy="23418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</a:t>
            </a:r>
            <a:endParaRPr lang="es-ES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34F6C83-8D22-4270-BDF8-A9FEF3AD8E00}"/>
              </a:ext>
            </a:extLst>
          </p:cNvPr>
          <p:cNvSpPr txBox="1"/>
          <p:nvPr/>
        </p:nvSpPr>
        <p:spPr>
          <a:xfrm>
            <a:off x="1043608" y="1685315"/>
            <a:ext cx="74768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 la diferencia de medias entre la visita inicial (V0) y a los 4 meses (V1) entre pacientes </a:t>
            </a:r>
            <a:r>
              <a:rPr lang="es-ES" sz="105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naïve</a:t>
            </a: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ya tratados con tratamiento biológico previo.</a:t>
            </a:r>
          </a:p>
          <a:p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es-ES" sz="8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4317626-0A1C-4607-97CF-B68399126458}"/>
              </a:ext>
            </a:extLst>
          </p:cNvPr>
          <p:cNvSpPr txBox="1"/>
          <p:nvPr/>
        </p:nvSpPr>
        <p:spPr>
          <a:xfrm>
            <a:off x="1126531" y="2771737"/>
            <a:ext cx="70230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descriptivo retrospectivo.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incluyeron pacientes con asma grave y en tratamiento con </a:t>
            </a:r>
            <a:r>
              <a:rPr lang="es-ES" sz="105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Tezepelumab</a:t>
            </a: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desde 01/01/24 hasta 26/11/24.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analizaron al inicio y a los 4 meses del tratamiento: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Datos demográficos.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Historia asmática.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Comorbilidades.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Exacerbaciones.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Cuestionario de control asmático (ACT).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Espirometría.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Eosinofilia. </a:t>
            </a: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ES" sz="105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FeNO</a:t>
            </a:r>
            <a:endParaRPr lang="es-ES" sz="105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28650" lvl="1" indent="-171450" algn="just">
              <a:buFont typeface="Wingdings" panose="05000000000000000000" pitchFamily="2" charset="2"/>
              <a:buChar char="ü"/>
            </a:pPr>
            <a:r>
              <a:rPr lang="es-E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Ciclos de corticoides.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41E037A-1A73-4522-BFF9-B6AF26270AB6}"/>
              </a:ext>
            </a:extLst>
          </p:cNvPr>
          <p:cNvSpPr txBox="1"/>
          <p:nvPr/>
        </p:nvSpPr>
        <p:spPr>
          <a:xfrm>
            <a:off x="2267744" y="339502"/>
            <a:ext cx="460851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DE LA MUESTRA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5A7085C-611A-4DCE-9D54-94CA789A464E}"/>
              </a:ext>
            </a:extLst>
          </p:cNvPr>
          <p:cNvSpPr txBox="1"/>
          <p:nvPr/>
        </p:nvSpPr>
        <p:spPr>
          <a:xfrm>
            <a:off x="2915816" y="825411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 de 24 pacientes durante 18.76 ± 5.34 semanas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6A888BFD-381B-4B60-8BB9-5366CD2B8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548503"/>
              </p:ext>
            </p:extLst>
          </p:nvPr>
        </p:nvGraphicFramePr>
        <p:xfrm>
          <a:off x="1583668" y="1095066"/>
          <a:ext cx="5976664" cy="388842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382720">
                  <a:extLst>
                    <a:ext uri="{9D8B030D-6E8A-4147-A177-3AD203B41FA5}">
                      <a16:colId xmlns:a16="http://schemas.microsoft.com/office/drawing/2014/main" val="1911559055"/>
                    </a:ext>
                  </a:extLst>
                </a:gridCol>
                <a:gridCol w="1796972">
                  <a:extLst>
                    <a:ext uri="{9D8B030D-6E8A-4147-A177-3AD203B41FA5}">
                      <a16:colId xmlns:a16="http://schemas.microsoft.com/office/drawing/2014/main" val="2605148751"/>
                    </a:ext>
                  </a:extLst>
                </a:gridCol>
                <a:gridCol w="1796972">
                  <a:extLst>
                    <a:ext uri="{9D8B030D-6E8A-4147-A177-3AD203B41FA5}">
                      <a16:colId xmlns:a16="http://schemas.microsoft.com/office/drawing/2014/main" val="4220454509"/>
                    </a:ext>
                  </a:extLst>
                </a:gridCol>
              </a:tblGrid>
              <a:tr h="155537"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VARIABLES 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NAÏVE (n=8)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BIOLÓGICO PREVIO (n=16)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2160749838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Sexo: Mujer n (%)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(62.5)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 (75)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4218859934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Edad: años (media ± DS)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 (16.81)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 (8.63)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3551856798"/>
                  </a:ext>
                </a:extLst>
              </a:tr>
              <a:tr h="155537">
                <a:tc rowSpan="2"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Fumador: n (%) Exfumador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            Nunca fumador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(50)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(43.8)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2191777136"/>
                  </a:ext>
                </a:extLst>
              </a:tr>
              <a:tr h="1555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(50)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(56.3)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1575484527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IPA: paq-año (media ± DS)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12.75 (20.82)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6.69 (9.18)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1093685358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IMC: kg/m</a:t>
                      </a:r>
                      <a:r>
                        <a:rPr lang="es-ES" sz="800" baseline="300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(media ± DS)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29.38 (5.42)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29.93 (7.06)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2309737473"/>
                  </a:ext>
                </a:extLst>
              </a:tr>
              <a:tr h="155537">
                <a:tc rowSpan="4">
                  <a:txBody>
                    <a:bodyPr/>
                    <a:lstStyle/>
                    <a:p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Tipo asma: n (%) T2 alérgico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              T2 eosinofílico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              T2 mixto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              T2 bajo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(12.5)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(18.8)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642655548"/>
                  </a:ext>
                </a:extLst>
              </a:tr>
              <a:tr h="1555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(12.5)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(12.5)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2921051973"/>
                  </a:ext>
                </a:extLst>
              </a:tr>
              <a:tr h="1555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(37.5)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(56.3)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3303977715"/>
                  </a:ext>
                </a:extLst>
              </a:tr>
              <a:tr h="1555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(37.5)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(12.5)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2460004352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Neumoalérgenos: n (%)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(50)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 (75)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1474162798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Rinosinusitis + Poliposis: n (%)                                          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(12.5)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(12.5)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2408890673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Rinosinusitis sin poliposis: n (%)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(25)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87498380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Depresión/Ansiedad: n (%)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(25)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(37.5)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1679088591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AOS: n (%)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(12.5)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(25)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1275434424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Doble terapia: n (%)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(12.5)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(6.3)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1974899722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Triple terapia: n (%)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(87.5)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 (93.8)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1932854770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ARLT: n (%)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(87.5)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 (93.8)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2070040664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Macrólidos: n (%)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(25)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(6.3)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3722010947"/>
                  </a:ext>
                </a:extLst>
              </a:tr>
              <a:tr h="155537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Corticodependientes: n (%)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(31.3)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445097788"/>
                  </a:ext>
                </a:extLst>
              </a:tr>
              <a:tr h="155537">
                <a:tc rowSpan="2"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Biológico previo: n (%)     1 biológico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                            &gt;1 biológico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(43.8)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2563789737"/>
                  </a:ext>
                </a:extLst>
              </a:tr>
              <a:tr h="15553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(56.3)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1478389477"/>
                  </a:ext>
                </a:extLst>
              </a:tr>
              <a:tr h="311075">
                <a:tc>
                  <a:txBody>
                    <a:bodyPr/>
                    <a:lstStyle/>
                    <a:p>
                      <a:r>
                        <a:rPr lang="es-E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Motivo suspensión: n (%) Falta de eficacia                                          </a:t>
                      </a:r>
                      <a:endParaRPr lang="es-E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 (75%)</a:t>
                      </a:r>
                      <a:endParaRPr lang="es-E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7881" marR="67881" marT="0" marB="0"/>
                </a:tc>
                <a:extLst>
                  <a:ext uri="{0D108BD9-81ED-4DB2-BD59-A6C34878D82A}">
                    <a16:rowId xmlns:a16="http://schemas.microsoft.com/office/drawing/2014/main" val="367193779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41E037A-1A73-4522-BFF9-B6AF26270AB6}"/>
              </a:ext>
            </a:extLst>
          </p:cNvPr>
          <p:cNvSpPr txBox="1"/>
          <p:nvPr/>
        </p:nvSpPr>
        <p:spPr>
          <a:xfrm>
            <a:off x="2267744" y="339502"/>
            <a:ext cx="460851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RESULTADOS: VO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E0EE0DF-1139-4EED-BB55-47B1B8688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201415"/>
              </p:ext>
            </p:extLst>
          </p:nvPr>
        </p:nvGraphicFramePr>
        <p:xfrm>
          <a:off x="1539951" y="1131590"/>
          <a:ext cx="6064097" cy="384091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959640">
                  <a:extLst>
                    <a:ext uri="{9D8B030D-6E8A-4147-A177-3AD203B41FA5}">
                      <a16:colId xmlns:a16="http://schemas.microsoft.com/office/drawing/2014/main" val="2236865928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750748643"/>
                    </a:ext>
                  </a:extLst>
                </a:gridCol>
                <a:gridCol w="2160241">
                  <a:extLst>
                    <a:ext uri="{9D8B030D-6E8A-4147-A177-3AD203B41FA5}">
                      <a16:colId xmlns:a16="http://schemas.microsoft.com/office/drawing/2014/main" val="594249425"/>
                    </a:ext>
                  </a:extLst>
                </a:gridCol>
              </a:tblGrid>
              <a:tr h="186575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NAÏVE (n=7) 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BIOLÓGICO PREVIO (n=11)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0447511"/>
                  </a:ext>
                </a:extLst>
              </a:tr>
              <a:tr h="363688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EXACERBACIONES media ± DS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1.88 ± 1.64 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1.31 ± 1.4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4671045"/>
                  </a:ext>
                </a:extLst>
              </a:tr>
              <a:tr h="432707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CICLOS GCO media ± DS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1.38 ± 1.06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1.5 ± 1.67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4050270"/>
                  </a:ext>
                </a:extLst>
              </a:tr>
              <a:tr h="363688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EOSINÓFILOS media ± DS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373.75 ± 327.72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349.38 ± 386.32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6491940"/>
                  </a:ext>
                </a:extLst>
              </a:tr>
              <a:tr h="355153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FENO media ± DS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 ± 44.19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18.13 ± 14.44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18337"/>
                  </a:ext>
                </a:extLst>
              </a:tr>
              <a:tr h="326061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 media ± DS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7.50 ± 1.51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8.31 ± 3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3239086"/>
                  </a:ext>
                </a:extLst>
              </a:tr>
              <a:tr h="326061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FEV1 (%) media ± DS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 ± 15.27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63.87 ± 20.12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422745"/>
                  </a:ext>
                </a:extLst>
              </a:tr>
              <a:tr h="363688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FEV1 (ML) media ± DS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1342.5 ±730.45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1834.67 ± 633.39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7769774"/>
                  </a:ext>
                </a:extLst>
              </a:tr>
              <a:tr h="353645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FVC (%) media ± DS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58.63 ± 16.19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75.6 ± 15.73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5975371"/>
                  </a:ext>
                </a:extLst>
              </a:tr>
              <a:tr h="391272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FVC (ML) media ± DS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2138.75 ± 994.68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2716.67 ± 653.77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2504830"/>
                  </a:ext>
                </a:extLst>
              </a:tr>
              <a:tr h="353885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FEV1/FVC media ± DS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62.5 ± 11.59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66 ± 11.35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1118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427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41E037A-1A73-4522-BFF9-B6AF26270AB6}"/>
              </a:ext>
            </a:extLst>
          </p:cNvPr>
          <p:cNvSpPr txBox="1"/>
          <p:nvPr/>
        </p:nvSpPr>
        <p:spPr>
          <a:xfrm>
            <a:off x="2267743" y="339502"/>
            <a:ext cx="460851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RESULTADOS: V1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4F1A5E0-B5EE-4422-B4E4-CE3FE3434A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129642"/>
              </p:ext>
            </p:extLst>
          </p:nvPr>
        </p:nvGraphicFramePr>
        <p:xfrm>
          <a:off x="1604247" y="1059582"/>
          <a:ext cx="5935503" cy="399685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724768">
                  <a:extLst>
                    <a:ext uri="{9D8B030D-6E8A-4147-A177-3AD203B41FA5}">
                      <a16:colId xmlns:a16="http://schemas.microsoft.com/office/drawing/2014/main" val="2236865928"/>
                    </a:ext>
                  </a:extLst>
                </a:gridCol>
                <a:gridCol w="1392454">
                  <a:extLst>
                    <a:ext uri="{9D8B030D-6E8A-4147-A177-3AD203B41FA5}">
                      <a16:colId xmlns:a16="http://schemas.microsoft.com/office/drawing/2014/main" val="750748643"/>
                    </a:ext>
                  </a:extLst>
                </a:gridCol>
                <a:gridCol w="502732">
                  <a:extLst>
                    <a:ext uri="{9D8B030D-6E8A-4147-A177-3AD203B41FA5}">
                      <a16:colId xmlns:a16="http://schemas.microsoft.com/office/drawing/2014/main" val="4286925480"/>
                    </a:ext>
                  </a:extLst>
                </a:gridCol>
                <a:gridCol w="1796070">
                  <a:extLst>
                    <a:ext uri="{9D8B030D-6E8A-4147-A177-3AD203B41FA5}">
                      <a16:colId xmlns:a16="http://schemas.microsoft.com/office/drawing/2014/main" val="594249425"/>
                    </a:ext>
                  </a:extLst>
                </a:gridCol>
                <a:gridCol w="519479">
                  <a:extLst>
                    <a:ext uri="{9D8B030D-6E8A-4147-A177-3AD203B41FA5}">
                      <a16:colId xmlns:a16="http://schemas.microsoft.com/office/drawing/2014/main" val="3735993646"/>
                    </a:ext>
                  </a:extLst>
                </a:gridCol>
              </a:tblGrid>
              <a:tr h="200048"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VARIABLES 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NAÏVE (n=7) 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BIOLÓGICO PREVIO (n=11)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0447511"/>
                  </a:ext>
                </a:extLst>
              </a:tr>
              <a:tr h="520032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EXACERBACIONES media ± DS (diferencia)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0.57 ± 0.53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(-1.31)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0.045</a:t>
                      </a:r>
                      <a:endParaRPr lang="es-ES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1.27 ± 1.42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(-0.04)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467104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CICLOS GCO media ± DS (diferencia)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0.43 ± 0.53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(-0.95)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0.111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1.36 ± 1.43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(-0.14)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0.603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405027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EOSINÓFILOS media ± DS (diferencia)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192 ± 98.34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(-181.75)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0.15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498.75 ± 1058.49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(+149.37)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0.624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6491940"/>
                  </a:ext>
                </a:extLst>
              </a:tr>
              <a:tr h="313119">
                <a:tc>
                  <a:txBody>
                    <a:bodyPr/>
                    <a:lstStyle/>
                    <a:p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FENO media ± DS (diferencia)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34.14 ± 40.69 (+0.14)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0.95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12.30 ± 6.23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(-5.83)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0.168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18337"/>
                  </a:ext>
                </a:extLst>
              </a:tr>
              <a:tr h="313119">
                <a:tc>
                  <a:txBody>
                    <a:bodyPr/>
                    <a:lstStyle/>
                    <a:p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ACT media ± DS (diferencia)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14.86 ± 2.79 (+7.36)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0.01</a:t>
                      </a:r>
                      <a:endParaRPr lang="es-ES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11.55 ± 5.3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(+3.24)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0.126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3239086"/>
                  </a:ext>
                </a:extLst>
              </a:tr>
              <a:tr h="313119">
                <a:tc>
                  <a:txBody>
                    <a:bodyPr/>
                    <a:lstStyle/>
                    <a:p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FEV1 (%) media ± DS (diferencia)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57.57 ± 19.22 (+11.57)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0.275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61.89 ± 22.5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(-1.98)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0.816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422745"/>
                  </a:ext>
                </a:extLst>
              </a:tr>
              <a:tr h="389950">
                <a:tc>
                  <a:txBody>
                    <a:bodyPr/>
                    <a:lstStyle/>
                    <a:p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FEV1 (ML) media ± DS (diferencia)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1710 ± 760.53 (+367.5)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0.248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1674.44 ± 559.35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(-160.23)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7769774"/>
                  </a:ext>
                </a:extLst>
              </a:tr>
              <a:tr h="313119">
                <a:tc>
                  <a:txBody>
                    <a:bodyPr/>
                    <a:lstStyle/>
                    <a:p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FVC (%) media ± DS (diferencia)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72.86 ± 17.33 (+14.23)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0.254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73.44 ± 16.86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(-2.16)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5975371"/>
                  </a:ext>
                </a:extLst>
              </a:tr>
              <a:tr h="313119">
                <a:tc>
                  <a:txBody>
                    <a:bodyPr/>
                    <a:lstStyle/>
                    <a:p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FVC (ML) media ± DS (diferencia)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2702.86 ± 899.12 (+564.11)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0.246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2366.67 ± 729.38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(-350)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0.331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2504830"/>
                  </a:ext>
                </a:extLst>
              </a:tr>
              <a:tr h="313119">
                <a:tc>
                  <a:txBody>
                    <a:bodyPr/>
                    <a:lstStyle/>
                    <a:p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FEV1/FVC media ± DS (diferencia)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62.14 ± 12.37 (-0.36)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0.779</a:t>
                      </a:r>
                      <a:endParaRPr lang="es-ES" sz="12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65.22 ± 11.38 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(-0.78)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0.834</a:t>
                      </a:r>
                      <a:endParaRPr lang="es-E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1118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8595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41E037A-1A73-4522-BFF9-B6AF26270AB6}"/>
              </a:ext>
            </a:extLst>
          </p:cNvPr>
          <p:cNvSpPr txBox="1"/>
          <p:nvPr/>
        </p:nvSpPr>
        <p:spPr>
          <a:xfrm>
            <a:off x="2267744" y="316535"/>
            <a:ext cx="460851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RESULTADOS: EXACTO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6368067-1861-4457-9B52-272D21050881}"/>
              </a:ext>
            </a:extLst>
          </p:cNvPr>
          <p:cNvSpPr txBox="1"/>
          <p:nvPr/>
        </p:nvSpPr>
        <p:spPr>
          <a:xfrm>
            <a:off x="575556" y="1338105"/>
            <a:ext cx="7992888" cy="324036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80EBE492-9FDE-4DDD-9894-54B94292CF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08676"/>
              </p:ext>
            </p:extLst>
          </p:nvPr>
        </p:nvGraphicFramePr>
        <p:xfrm>
          <a:off x="539552" y="158668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182048CB-A56C-46A8-B02D-5EDBFDBDA8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2420871"/>
              </p:ext>
            </p:extLst>
          </p:nvPr>
        </p:nvGraphicFramePr>
        <p:xfrm>
          <a:off x="4302266" y="1586685"/>
          <a:ext cx="423021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15C96F59-2A38-47A2-809E-88A1664A569B}"/>
              </a:ext>
            </a:extLst>
          </p:cNvPr>
          <p:cNvSpPr txBox="1"/>
          <p:nvPr/>
        </p:nvSpPr>
        <p:spPr>
          <a:xfrm>
            <a:off x="2681536" y="4706076"/>
            <a:ext cx="3456384" cy="26161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Solo 3 pacientes abandonaron tratamiento tras V1. </a:t>
            </a:r>
          </a:p>
        </p:txBody>
      </p:sp>
    </p:spTree>
    <p:extLst>
      <p:ext uri="{BB962C8B-B14F-4D97-AF65-F5344CB8AC3E}">
        <p14:creationId xmlns:p14="http://schemas.microsoft.com/office/powerpoint/2010/main" val="342694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41E037A-1A73-4522-BFF9-B6AF26270AB6}"/>
              </a:ext>
            </a:extLst>
          </p:cNvPr>
          <p:cNvSpPr txBox="1"/>
          <p:nvPr/>
        </p:nvSpPr>
        <p:spPr>
          <a:xfrm>
            <a:off x="2267744" y="316535"/>
            <a:ext cx="460851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91C555-ACFB-4914-B426-E604AA31C000}"/>
              </a:ext>
            </a:extLst>
          </p:cNvPr>
          <p:cNvSpPr txBox="1"/>
          <p:nvPr/>
        </p:nvSpPr>
        <p:spPr>
          <a:xfrm>
            <a:off x="503548" y="2067694"/>
            <a:ext cx="8136904" cy="175432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E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pacientes 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naïve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parecen tener mejor respuesta temprana al tratamiento con </a:t>
            </a:r>
            <a:r>
              <a:rPr lang="es-ES" sz="1800" b="0" i="0" u="none" strike="noStrike" baseline="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Tezepelumab</a:t>
            </a:r>
            <a:r>
              <a:rPr lang="es-E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además de tener un alto porcentaje de respuesta completa al tratamiento. </a:t>
            </a:r>
            <a:r>
              <a:rPr lang="es-ES" sz="18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42900" indent="-342900">
              <a:buAutoNum type="arabicParenR"/>
            </a:pPr>
            <a:endParaRPr lang="es-ES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arenR"/>
            </a:pPr>
            <a:r>
              <a:rPr lang="es-ES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mejoría del ACT y la reducción de exacerbaciones resultaron estadísticamente significativas a pesar del corto periodo de seguimiento. </a:t>
            </a:r>
          </a:p>
        </p:txBody>
      </p:sp>
    </p:spTree>
    <p:extLst>
      <p:ext uri="{BB962C8B-B14F-4D97-AF65-F5344CB8AC3E}">
        <p14:creationId xmlns:p14="http://schemas.microsoft.com/office/powerpoint/2010/main" val="24884884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908</Words>
  <Application>Microsoft Office PowerPoint</Application>
  <PresentationFormat>Presentación en pantalla (16:9)</PresentationFormat>
  <Paragraphs>250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Tahoma</vt:lpstr>
      <vt:lpstr>Wingdings</vt:lpstr>
      <vt:lpstr>Tema de Office</vt:lpstr>
      <vt:lpstr> CARACTERÍSTICAS DIFERENCIALES DE LOS PACIENTES NAÏVE VS PACIENTES TRATADOS PREVIAMENTE CON BIOLÓGICOS EN TRATAMIENTO ACTUAL CON TEZEPELUMAB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Jesús Vázquez Domínguez</cp:lastModifiedBy>
  <cp:revision>22</cp:revision>
  <dcterms:created xsi:type="dcterms:W3CDTF">2024-02-05T13:08:18Z</dcterms:created>
  <dcterms:modified xsi:type="dcterms:W3CDTF">2025-03-02T21:45:47Z</dcterms:modified>
</cp:coreProperties>
</file>