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802" y="6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b="1" dirty="0">
                <a:solidFill>
                  <a:schemeClr val="tx1"/>
                </a:solidFill>
              </a:rPr>
              <a:t>Puntación ACT </a:t>
            </a:r>
            <a:r>
              <a:rPr lang="es-ES" dirty="0">
                <a:solidFill>
                  <a:schemeClr val="tx1"/>
                </a:solidFill>
              </a:rPr>
              <a:t>(</a:t>
            </a:r>
            <a:r>
              <a:rPr lang="es-ES" sz="1400" b="0" i="0" u="none" strike="noStrike" baseline="0" dirty="0">
                <a:solidFill>
                  <a:schemeClr val="tx1"/>
                </a:solidFill>
                <a:effectLst/>
              </a:rPr>
              <a:t>p&lt;0,0001)</a:t>
            </a:r>
            <a:endParaRPr lang="es-ES"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4">
                  <a:lumMod val="75000"/>
                </a:schemeClr>
              </a:solidFill>
              <a:ln>
                <a:noFill/>
              </a:ln>
              <a:effectLst/>
            </c:spPr>
            <c:extLst>
              <c:ext xmlns:c16="http://schemas.microsoft.com/office/drawing/2014/chart" uri="{C3380CC4-5D6E-409C-BE32-E72D297353CC}">
                <c16:uniqueId val="{00000001-07C0-4DE2-8E93-42C8FD7CDD44}"/>
              </c:ext>
            </c:extLst>
          </c:dPt>
          <c:dPt>
            <c:idx val="1"/>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2-07C0-4DE2-8E93-42C8FD7CDD44}"/>
              </c:ext>
            </c:extLst>
          </c:dPt>
          <c:dLbls>
            <c:dLbl>
              <c:idx val="0"/>
              <c:tx>
                <c:rich>
                  <a:bodyPr/>
                  <a:lstStyle/>
                  <a:p>
                    <a:fld id="{33E4E049-B679-48E7-B6DA-9288EF2E7A2B}" type="VALUE">
                      <a:rPr lang="en-US" sz="1000" b="1">
                        <a:solidFill>
                          <a:schemeClr val="tx1"/>
                        </a:solidFill>
                      </a:rPr>
                      <a:pPr/>
                      <a:t>[VALOR]</a:t>
                    </a:fld>
                    <a:endParaRPr lang="es-E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7C0-4DE2-8E93-42C8FD7CDD44}"/>
                </c:ext>
              </c:extLst>
            </c:dLbl>
            <c:dLbl>
              <c:idx val="1"/>
              <c:tx>
                <c:rich>
                  <a:bodyPr/>
                  <a:lstStyle/>
                  <a:p>
                    <a:fld id="{4239A2BA-51E7-4B57-BF1E-30B3490453CB}" type="VALUE">
                      <a:rPr lang="en-US" sz="1000" b="1">
                        <a:solidFill>
                          <a:schemeClr val="tx1"/>
                        </a:solidFill>
                      </a:rPr>
                      <a:pPr/>
                      <a:t>[VALOR]</a:t>
                    </a:fld>
                    <a:endParaRPr lang="es-E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7C0-4DE2-8E93-42C8FD7CDD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Hoja1!$A$1:$A$2</c:f>
              <c:strCache>
                <c:ptCount val="2"/>
                <c:pt idx="0">
                  <c:v>Inicio</c:v>
                </c:pt>
                <c:pt idx="1">
                  <c:v>12 meses</c:v>
                </c:pt>
              </c:strCache>
            </c:strRef>
          </c:cat>
          <c:val>
            <c:numRef>
              <c:f>Hoja1!$B$1:$B$2</c:f>
              <c:numCache>
                <c:formatCode>General</c:formatCode>
                <c:ptCount val="2"/>
                <c:pt idx="0">
                  <c:v>12.9</c:v>
                </c:pt>
                <c:pt idx="1">
                  <c:v>18.25</c:v>
                </c:pt>
              </c:numCache>
            </c:numRef>
          </c:val>
          <c:extLst>
            <c:ext xmlns:c16="http://schemas.microsoft.com/office/drawing/2014/chart" uri="{C3380CC4-5D6E-409C-BE32-E72D297353CC}">
              <c16:uniqueId val="{00000000-07C0-4DE2-8E93-42C8FD7CDD44}"/>
            </c:ext>
          </c:extLst>
        </c:ser>
        <c:dLbls>
          <c:dLblPos val="outEnd"/>
          <c:showLegendKey val="0"/>
          <c:showVal val="1"/>
          <c:showCatName val="0"/>
          <c:showSerName val="0"/>
          <c:showPercent val="0"/>
          <c:showBubbleSize val="0"/>
        </c:dLbls>
        <c:gapWidth val="219"/>
        <c:overlap val="-27"/>
        <c:axId val="1256740464"/>
        <c:axId val="1256746224"/>
      </c:barChart>
      <c:catAx>
        <c:axId val="125674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ln>
                  <a:solidFill>
                    <a:schemeClr val="tx1"/>
                  </a:solidFill>
                </a:ln>
                <a:solidFill>
                  <a:schemeClr val="tx1"/>
                </a:solidFill>
                <a:latin typeface="+mn-lt"/>
                <a:ea typeface="+mn-ea"/>
                <a:cs typeface="+mn-cs"/>
              </a:defRPr>
            </a:pPr>
            <a:endParaRPr lang="es-ES"/>
          </a:p>
        </c:txPr>
        <c:crossAx val="1256746224"/>
        <c:crosses val="autoZero"/>
        <c:auto val="1"/>
        <c:lblAlgn val="ctr"/>
        <c:lblOffset val="100"/>
        <c:noMultiLvlLbl val="0"/>
      </c:catAx>
      <c:valAx>
        <c:axId val="125674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2567404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sz="1400" b="1" i="0" u="none" strike="noStrike" kern="1200" spc="0" baseline="0" dirty="0">
                <a:solidFill>
                  <a:schemeClr val="tx1"/>
                </a:solidFill>
              </a:rPr>
              <a:t>FVC ml </a:t>
            </a:r>
            <a:r>
              <a:rPr lang="es-ES" sz="1400" b="0" i="0" u="none" strike="noStrike" kern="1200" spc="0" baseline="0" dirty="0">
                <a:solidFill>
                  <a:schemeClr val="tx1"/>
                </a:solidFill>
              </a:rPr>
              <a:t>(</a:t>
            </a:r>
            <a:r>
              <a:rPr lang="es-ES" sz="1400" b="0" i="0" u="none" strike="noStrike" kern="1200" spc="0" baseline="0" dirty="0">
                <a:solidFill>
                  <a:schemeClr val="tx1"/>
                </a:solidFill>
                <a:effectLst/>
              </a:rPr>
              <a:t>p&lt;0,0001)</a:t>
            </a:r>
            <a:endParaRPr lang="es-ES" sz="1400" b="0" i="0" u="none" strike="noStrike" kern="1200" spc="0" baseline="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4">
                  <a:lumMod val="75000"/>
                </a:schemeClr>
              </a:solidFill>
              <a:ln>
                <a:noFill/>
              </a:ln>
              <a:effectLst/>
            </c:spPr>
            <c:extLst>
              <c:ext xmlns:c16="http://schemas.microsoft.com/office/drawing/2014/chart" uri="{C3380CC4-5D6E-409C-BE32-E72D297353CC}">
                <c16:uniqueId val="{00000001-DDE2-44F0-900D-965B7F0D2495}"/>
              </c:ext>
            </c:extLst>
          </c:dPt>
          <c:dPt>
            <c:idx val="1"/>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2-DDE2-44F0-900D-965B7F0D2495}"/>
              </c:ext>
            </c:extLst>
          </c:dPt>
          <c:dLbls>
            <c:dLbl>
              <c:idx val="0"/>
              <c:tx>
                <c:rich>
                  <a:bodyPr/>
                  <a:lstStyle/>
                  <a:p>
                    <a:fld id="{D173897E-4387-4C27-8AA5-FE95C2D73DF4}" type="VALUE">
                      <a:rPr lang="en-US" sz="1000" b="1">
                        <a:solidFill>
                          <a:schemeClr val="tx1"/>
                        </a:solidFill>
                      </a:rPr>
                      <a:pPr/>
                      <a:t>[VALOR]</a:t>
                    </a:fld>
                    <a:endParaRPr lang="es-E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DE2-44F0-900D-965B7F0D2495}"/>
                </c:ext>
              </c:extLst>
            </c:dLbl>
            <c:dLbl>
              <c:idx val="1"/>
              <c:tx>
                <c:rich>
                  <a:bodyPr/>
                  <a:lstStyle/>
                  <a:p>
                    <a:fld id="{C8CF7053-9DF6-4DB9-8AFA-96E5554DDD42}" type="VALUE">
                      <a:rPr lang="en-US" sz="1000" b="1">
                        <a:solidFill>
                          <a:schemeClr val="tx1"/>
                        </a:solidFill>
                      </a:rPr>
                      <a:pPr/>
                      <a:t>[VALOR]</a:t>
                    </a:fld>
                    <a:endParaRPr lang="es-E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DE2-44F0-900D-965B7F0D249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Hoja1!$A$4:$A$5</c:f>
              <c:strCache>
                <c:ptCount val="2"/>
                <c:pt idx="0">
                  <c:v>Inicio</c:v>
                </c:pt>
                <c:pt idx="1">
                  <c:v>12 meses</c:v>
                </c:pt>
              </c:strCache>
            </c:strRef>
          </c:cat>
          <c:val>
            <c:numRef>
              <c:f>Hoja1!$B$4:$B$5</c:f>
              <c:numCache>
                <c:formatCode>General</c:formatCode>
                <c:ptCount val="2"/>
                <c:pt idx="0">
                  <c:v>2783.91</c:v>
                </c:pt>
                <c:pt idx="1">
                  <c:v>2832.92</c:v>
                </c:pt>
              </c:numCache>
            </c:numRef>
          </c:val>
          <c:extLst>
            <c:ext xmlns:c16="http://schemas.microsoft.com/office/drawing/2014/chart" uri="{C3380CC4-5D6E-409C-BE32-E72D297353CC}">
              <c16:uniqueId val="{00000000-DDE2-44F0-900D-965B7F0D2495}"/>
            </c:ext>
          </c:extLst>
        </c:ser>
        <c:dLbls>
          <c:dLblPos val="outEnd"/>
          <c:showLegendKey val="0"/>
          <c:showVal val="1"/>
          <c:showCatName val="0"/>
          <c:showSerName val="0"/>
          <c:showPercent val="0"/>
          <c:showBubbleSize val="0"/>
        </c:dLbls>
        <c:gapWidth val="219"/>
        <c:overlap val="-27"/>
        <c:axId val="1394277456"/>
        <c:axId val="1394276496"/>
      </c:barChart>
      <c:catAx>
        <c:axId val="139427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ln>
                  <a:solidFill>
                    <a:schemeClr val="tx1"/>
                  </a:solidFill>
                </a:ln>
                <a:solidFill>
                  <a:schemeClr val="tx1"/>
                </a:solidFill>
                <a:latin typeface="+mn-lt"/>
                <a:ea typeface="+mn-ea"/>
                <a:cs typeface="+mn-cs"/>
              </a:defRPr>
            </a:pPr>
            <a:endParaRPr lang="es-ES"/>
          </a:p>
        </c:txPr>
        <c:crossAx val="1394276496"/>
        <c:crosses val="autoZero"/>
        <c:auto val="1"/>
        <c:lblAlgn val="ctr"/>
        <c:lblOffset val="100"/>
        <c:noMultiLvlLbl val="0"/>
      </c:catAx>
      <c:valAx>
        <c:axId val="13942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394277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sz="1400" b="1" i="0" u="none" strike="noStrike" kern="1200" spc="0" baseline="0" dirty="0">
                <a:solidFill>
                  <a:schemeClr val="tx1"/>
                </a:solidFill>
              </a:rPr>
              <a:t>FEV1 ml </a:t>
            </a:r>
            <a:r>
              <a:rPr lang="es-ES" sz="1400" b="0" i="0" u="none" strike="noStrike" kern="1200" spc="0" baseline="0" dirty="0">
                <a:solidFill>
                  <a:schemeClr val="tx1"/>
                </a:solidFill>
              </a:rPr>
              <a:t>(</a:t>
            </a:r>
            <a:r>
              <a:rPr lang="es-ES" sz="1400" b="0" i="0" u="none" strike="noStrike" kern="1200" spc="0" baseline="0" dirty="0">
                <a:solidFill>
                  <a:schemeClr val="tx1"/>
                </a:solidFill>
                <a:effectLst/>
              </a:rPr>
              <a:t>p&lt;0,0001)</a:t>
            </a:r>
            <a:endParaRPr lang="es-ES" sz="1400" b="0" i="0" u="none" strike="noStrike" kern="1200" spc="0" baseline="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4">
                  <a:lumMod val="75000"/>
                </a:schemeClr>
              </a:solidFill>
              <a:ln>
                <a:noFill/>
              </a:ln>
              <a:effectLst/>
            </c:spPr>
            <c:extLst>
              <c:ext xmlns:c16="http://schemas.microsoft.com/office/drawing/2014/chart" uri="{C3380CC4-5D6E-409C-BE32-E72D297353CC}">
                <c16:uniqueId val="{00000001-AE75-4547-BC98-C7D3117D388F}"/>
              </c:ext>
            </c:extLst>
          </c:dPt>
          <c:dPt>
            <c:idx val="1"/>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2-AE75-4547-BC98-C7D3117D388F}"/>
              </c:ext>
            </c:extLst>
          </c:dPt>
          <c:dLbls>
            <c:dLbl>
              <c:idx val="0"/>
              <c:tx>
                <c:rich>
                  <a:bodyPr/>
                  <a:lstStyle/>
                  <a:p>
                    <a:fld id="{7B8EC68F-B9C9-4E25-8373-FE6FCFF2E90C}" type="VALUE">
                      <a:rPr lang="en-US" sz="1000" b="1">
                        <a:solidFill>
                          <a:schemeClr val="tx1"/>
                        </a:solidFill>
                      </a:rPr>
                      <a:pPr/>
                      <a:t>[VALOR]</a:t>
                    </a:fld>
                    <a:endParaRPr lang="es-E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E75-4547-BC98-C7D3117D388F}"/>
                </c:ext>
              </c:extLst>
            </c:dLbl>
            <c:dLbl>
              <c:idx val="1"/>
              <c:tx>
                <c:rich>
                  <a:bodyPr/>
                  <a:lstStyle/>
                  <a:p>
                    <a:fld id="{B7EEC6A5-838B-4380-9A09-A1988C850D6B}" type="VALUE">
                      <a:rPr lang="en-US" sz="1000" b="1">
                        <a:solidFill>
                          <a:schemeClr val="tx1"/>
                        </a:solidFill>
                      </a:rPr>
                      <a:pPr/>
                      <a:t>[VALOR]</a:t>
                    </a:fld>
                    <a:endParaRPr lang="es-E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E75-4547-BC98-C7D3117D38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Hoja1!$A$7:$A$8</c:f>
              <c:strCache>
                <c:ptCount val="2"/>
                <c:pt idx="0">
                  <c:v>Inicio</c:v>
                </c:pt>
                <c:pt idx="1">
                  <c:v>12 meses</c:v>
                </c:pt>
              </c:strCache>
            </c:strRef>
          </c:cat>
          <c:val>
            <c:numRef>
              <c:f>Hoja1!$B$7:$B$8</c:f>
              <c:numCache>
                <c:formatCode>General</c:formatCode>
                <c:ptCount val="2"/>
                <c:pt idx="0">
                  <c:v>1940.29</c:v>
                </c:pt>
                <c:pt idx="1">
                  <c:v>1974.64</c:v>
                </c:pt>
              </c:numCache>
            </c:numRef>
          </c:val>
          <c:extLst>
            <c:ext xmlns:c16="http://schemas.microsoft.com/office/drawing/2014/chart" uri="{C3380CC4-5D6E-409C-BE32-E72D297353CC}">
              <c16:uniqueId val="{00000000-AE75-4547-BC98-C7D3117D388F}"/>
            </c:ext>
          </c:extLst>
        </c:ser>
        <c:dLbls>
          <c:dLblPos val="outEnd"/>
          <c:showLegendKey val="0"/>
          <c:showVal val="1"/>
          <c:showCatName val="0"/>
          <c:showSerName val="0"/>
          <c:showPercent val="0"/>
          <c:showBubbleSize val="0"/>
        </c:dLbls>
        <c:gapWidth val="219"/>
        <c:overlap val="-27"/>
        <c:axId val="1394275056"/>
        <c:axId val="1394279856"/>
      </c:barChart>
      <c:catAx>
        <c:axId val="139427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ln>
                  <a:solidFill>
                    <a:schemeClr val="tx1"/>
                  </a:solidFill>
                </a:ln>
                <a:solidFill>
                  <a:schemeClr val="tx1"/>
                </a:solidFill>
                <a:latin typeface="+mn-lt"/>
                <a:ea typeface="+mn-ea"/>
                <a:cs typeface="+mn-cs"/>
              </a:defRPr>
            </a:pPr>
            <a:endParaRPr lang="es-ES"/>
          </a:p>
        </c:txPr>
        <c:crossAx val="1394279856"/>
        <c:crosses val="autoZero"/>
        <c:auto val="1"/>
        <c:lblAlgn val="ctr"/>
        <c:lblOffset val="100"/>
        <c:noMultiLvlLbl val="0"/>
      </c:catAx>
      <c:valAx>
        <c:axId val="139427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3942750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Hoja1!$A$12</c:f>
              <c:strCache>
                <c:ptCount val="1"/>
                <c:pt idx="0">
                  <c:v>Inicio</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solidFill>
                        <a:schemeClr val="accent4">
                          <a:lumMod val="50000"/>
                        </a:schemeClr>
                      </a:solidFill>
                    </a:ln>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Hoja1!$B$11:$E$11</c:f>
              <c:strCache>
                <c:ptCount val="4"/>
                <c:pt idx="0">
                  <c:v>Agudizaciones: reducción del 61% (p&lt;0,0001)</c:v>
                </c:pt>
                <c:pt idx="1">
                  <c:v>Urgencias (p&lt;0,0001)</c:v>
                </c:pt>
                <c:pt idx="2">
                  <c:v>Hospitalización (p&lt;0,015)</c:v>
                </c:pt>
                <c:pt idx="3">
                  <c:v>Ciclos CO (p&lt;0,0001)</c:v>
                </c:pt>
              </c:strCache>
            </c:strRef>
          </c:cat>
          <c:val>
            <c:numRef>
              <c:f>Hoja1!$B$12:$E$12</c:f>
              <c:numCache>
                <c:formatCode>General</c:formatCode>
                <c:ptCount val="4"/>
                <c:pt idx="0">
                  <c:v>2.96</c:v>
                </c:pt>
                <c:pt idx="1">
                  <c:v>1.19</c:v>
                </c:pt>
                <c:pt idx="2">
                  <c:v>0.15</c:v>
                </c:pt>
                <c:pt idx="3">
                  <c:v>2.75</c:v>
                </c:pt>
              </c:numCache>
            </c:numRef>
          </c:val>
          <c:extLst>
            <c:ext xmlns:c16="http://schemas.microsoft.com/office/drawing/2014/chart" uri="{C3380CC4-5D6E-409C-BE32-E72D297353CC}">
              <c16:uniqueId val="{00000000-F511-473F-840E-5CD4D51D60E5}"/>
            </c:ext>
          </c:extLst>
        </c:ser>
        <c:ser>
          <c:idx val="1"/>
          <c:order val="1"/>
          <c:tx>
            <c:strRef>
              <c:f>Hoja1!$A$13</c:f>
              <c:strCache>
                <c:ptCount val="1"/>
                <c:pt idx="0">
                  <c:v>12 meses</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solidFill>
                        <a:schemeClr val="accent4">
                          <a:lumMod val="50000"/>
                        </a:schemeClr>
                      </a:solidFill>
                    </a:ln>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Hoja1!$B$11:$E$11</c:f>
              <c:strCache>
                <c:ptCount val="4"/>
                <c:pt idx="0">
                  <c:v>Agudizaciones: reducción del 61% (p&lt;0,0001)</c:v>
                </c:pt>
                <c:pt idx="1">
                  <c:v>Urgencias (p&lt;0,0001)</c:v>
                </c:pt>
                <c:pt idx="2">
                  <c:v>Hospitalización (p&lt;0,015)</c:v>
                </c:pt>
                <c:pt idx="3">
                  <c:v>Ciclos CO (p&lt;0,0001)</c:v>
                </c:pt>
              </c:strCache>
            </c:strRef>
          </c:cat>
          <c:val>
            <c:numRef>
              <c:f>Hoja1!$B$13:$E$13</c:f>
              <c:numCache>
                <c:formatCode>General</c:formatCode>
                <c:ptCount val="4"/>
                <c:pt idx="0">
                  <c:v>1.17</c:v>
                </c:pt>
                <c:pt idx="1">
                  <c:v>0.6</c:v>
                </c:pt>
                <c:pt idx="2">
                  <c:v>0.13</c:v>
                </c:pt>
                <c:pt idx="3">
                  <c:v>0.98</c:v>
                </c:pt>
              </c:numCache>
            </c:numRef>
          </c:val>
          <c:extLst>
            <c:ext xmlns:c16="http://schemas.microsoft.com/office/drawing/2014/chart" uri="{C3380CC4-5D6E-409C-BE32-E72D297353CC}">
              <c16:uniqueId val="{00000001-F511-473F-840E-5CD4D51D60E5}"/>
            </c:ext>
          </c:extLst>
        </c:ser>
        <c:dLbls>
          <c:dLblPos val="outEnd"/>
          <c:showLegendKey val="0"/>
          <c:showVal val="1"/>
          <c:showCatName val="0"/>
          <c:showSerName val="0"/>
          <c:showPercent val="0"/>
          <c:showBubbleSize val="0"/>
        </c:dLbls>
        <c:gapWidth val="219"/>
        <c:overlap val="-27"/>
        <c:axId val="1514595632"/>
        <c:axId val="1514598032"/>
      </c:barChart>
      <c:catAx>
        <c:axId val="151459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ln>
                  <a:solidFill>
                    <a:schemeClr val="accent4">
                      <a:lumMod val="50000"/>
                    </a:schemeClr>
                  </a:solidFill>
                </a:ln>
                <a:solidFill>
                  <a:schemeClr val="tx1"/>
                </a:solidFill>
                <a:latin typeface="+mn-lt"/>
                <a:ea typeface="+mn-ea"/>
                <a:cs typeface="+mn-cs"/>
              </a:defRPr>
            </a:pPr>
            <a:endParaRPr lang="es-ES"/>
          </a:p>
        </c:txPr>
        <c:crossAx val="1514598032"/>
        <c:crosses val="autoZero"/>
        <c:auto val="1"/>
        <c:lblAlgn val="ctr"/>
        <c:lblOffset val="100"/>
        <c:noMultiLvlLbl val="0"/>
      </c:catAx>
      <c:valAx>
        <c:axId val="151459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1459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err="1">
                <a:solidFill>
                  <a:schemeClr val="tx1"/>
                </a:solidFill>
              </a:rPr>
              <a:t>IgE</a:t>
            </a:r>
            <a:r>
              <a:rPr lang="en-US" b="1" dirty="0">
                <a:solidFill>
                  <a:schemeClr val="tx1"/>
                </a:solidFill>
              </a:rPr>
              <a:t> (p&lt;0,0001</a:t>
            </a:r>
            <a:r>
              <a:rPr lang="en-US" b="1" dirty="0"/>
              <a:t>)</a:t>
            </a:r>
          </a:p>
        </c:rich>
      </c:tx>
      <c:layout>
        <c:manualLayout>
          <c:xMode val="edge"/>
          <c:yMode val="edge"/>
          <c:x val="0.43748379809650773"/>
          <c:y val="2.122356941444116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Hoja1!$C$16</c:f>
              <c:strCache>
                <c:ptCount val="1"/>
                <c:pt idx="0">
                  <c:v>IgE (p&lt;0,0001)</c:v>
                </c:pt>
              </c:strCache>
            </c:strRef>
          </c:tx>
          <c:spPr>
            <a:solidFill>
              <a:schemeClr val="accent1"/>
            </a:solidFill>
            <a:ln>
              <a:noFill/>
            </a:ln>
            <a:effectLst/>
          </c:spPr>
          <c:invertIfNegative val="0"/>
          <c:dPt>
            <c:idx val="0"/>
            <c:invertIfNegative val="0"/>
            <c:bubble3D val="0"/>
            <c:spPr>
              <a:solidFill>
                <a:schemeClr val="accent4">
                  <a:lumMod val="75000"/>
                </a:schemeClr>
              </a:solidFill>
              <a:ln>
                <a:noFill/>
              </a:ln>
              <a:effectLst/>
            </c:spPr>
            <c:extLst>
              <c:ext xmlns:c16="http://schemas.microsoft.com/office/drawing/2014/chart" uri="{C3380CC4-5D6E-409C-BE32-E72D297353CC}">
                <c16:uniqueId val="{00000001-48A5-469E-A58C-29F8EBA6A146}"/>
              </c:ext>
            </c:extLst>
          </c:dPt>
          <c:dPt>
            <c:idx val="1"/>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2-48A5-469E-A58C-29F8EBA6A14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solidFill>
                        <a:schemeClr val="accent4">
                          <a:lumMod val="50000"/>
                        </a:schemeClr>
                      </a:solidFill>
                    </a:ln>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Hoja1!$A$17:$A$18</c:f>
              <c:strCache>
                <c:ptCount val="2"/>
                <c:pt idx="0">
                  <c:v>Inicio</c:v>
                </c:pt>
                <c:pt idx="1">
                  <c:v>12 meses</c:v>
                </c:pt>
              </c:strCache>
            </c:strRef>
          </c:cat>
          <c:val>
            <c:numRef>
              <c:f>Hoja1!$C$17:$C$18</c:f>
              <c:numCache>
                <c:formatCode>General</c:formatCode>
                <c:ptCount val="2"/>
                <c:pt idx="0">
                  <c:v>197.01</c:v>
                </c:pt>
                <c:pt idx="1">
                  <c:v>173.4</c:v>
                </c:pt>
              </c:numCache>
            </c:numRef>
          </c:val>
          <c:extLst>
            <c:ext xmlns:c16="http://schemas.microsoft.com/office/drawing/2014/chart" uri="{C3380CC4-5D6E-409C-BE32-E72D297353CC}">
              <c16:uniqueId val="{00000000-48A5-469E-A58C-29F8EBA6A146}"/>
            </c:ext>
          </c:extLst>
        </c:ser>
        <c:dLbls>
          <c:dLblPos val="outEnd"/>
          <c:showLegendKey val="0"/>
          <c:showVal val="1"/>
          <c:showCatName val="0"/>
          <c:showSerName val="0"/>
          <c:showPercent val="0"/>
          <c:showBubbleSize val="0"/>
        </c:dLbls>
        <c:gapWidth val="219"/>
        <c:overlap val="-27"/>
        <c:axId val="1562718000"/>
        <c:axId val="1562718960"/>
      </c:barChart>
      <c:catAx>
        <c:axId val="156271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ln>
                  <a:solidFill>
                    <a:schemeClr val="accent4">
                      <a:lumMod val="50000"/>
                    </a:schemeClr>
                  </a:solidFill>
                </a:ln>
                <a:solidFill>
                  <a:schemeClr val="tx1"/>
                </a:solidFill>
                <a:latin typeface="+mn-lt"/>
                <a:ea typeface="+mn-ea"/>
                <a:cs typeface="+mn-cs"/>
              </a:defRPr>
            </a:pPr>
            <a:endParaRPr lang="es-ES"/>
          </a:p>
        </c:txPr>
        <c:crossAx val="1562718960"/>
        <c:crosses val="autoZero"/>
        <c:auto val="1"/>
        <c:lblAlgn val="ctr"/>
        <c:lblOffset val="100"/>
        <c:noMultiLvlLbl val="0"/>
      </c:catAx>
      <c:valAx>
        <c:axId val="156271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62718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err="1">
                <a:solidFill>
                  <a:schemeClr val="tx1"/>
                </a:solidFill>
              </a:rPr>
              <a:t>Eosinófilos</a:t>
            </a:r>
            <a:r>
              <a:rPr lang="en-US" b="1" dirty="0">
                <a:solidFill>
                  <a:schemeClr val="tx1"/>
                </a:solidFill>
              </a:rPr>
              <a:t> (p&lt;0,0001)</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Hoja1!$B$16</c:f>
              <c:strCache>
                <c:ptCount val="1"/>
                <c:pt idx="0">
                  <c:v>Eosinófilos (p&lt;0,0001)</c:v>
                </c:pt>
              </c:strCache>
            </c:strRef>
          </c:tx>
          <c:spPr>
            <a:solidFill>
              <a:schemeClr val="accent1"/>
            </a:solidFill>
            <a:ln>
              <a:noFill/>
            </a:ln>
            <a:effectLst/>
          </c:spPr>
          <c:invertIfNegative val="0"/>
          <c:dPt>
            <c:idx val="0"/>
            <c:invertIfNegative val="0"/>
            <c:bubble3D val="0"/>
            <c:spPr>
              <a:solidFill>
                <a:schemeClr val="accent4">
                  <a:lumMod val="75000"/>
                </a:schemeClr>
              </a:solidFill>
              <a:ln>
                <a:noFill/>
              </a:ln>
              <a:effectLst/>
            </c:spPr>
            <c:extLst>
              <c:ext xmlns:c16="http://schemas.microsoft.com/office/drawing/2014/chart" uri="{C3380CC4-5D6E-409C-BE32-E72D297353CC}">
                <c16:uniqueId val="{00000001-15DD-4682-A0FD-46517A11DE50}"/>
              </c:ext>
            </c:extLst>
          </c:dPt>
          <c:dPt>
            <c:idx val="1"/>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2-15DD-4682-A0FD-46517A11DE5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solidFill>
                        <a:schemeClr val="accent4">
                          <a:lumMod val="50000"/>
                        </a:schemeClr>
                      </a:solidFill>
                    </a:ln>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Hoja1!$A$17:$A$18</c:f>
              <c:strCache>
                <c:ptCount val="2"/>
                <c:pt idx="0">
                  <c:v>Inicio</c:v>
                </c:pt>
                <c:pt idx="1">
                  <c:v>12 meses</c:v>
                </c:pt>
              </c:strCache>
            </c:strRef>
          </c:cat>
          <c:val>
            <c:numRef>
              <c:f>Hoja1!$B$17:$B$18</c:f>
              <c:numCache>
                <c:formatCode>General</c:formatCode>
                <c:ptCount val="2"/>
                <c:pt idx="0">
                  <c:v>521.13</c:v>
                </c:pt>
                <c:pt idx="1">
                  <c:v>53.62</c:v>
                </c:pt>
              </c:numCache>
            </c:numRef>
          </c:val>
          <c:extLst>
            <c:ext xmlns:c16="http://schemas.microsoft.com/office/drawing/2014/chart" uri="{C3380CC4-5D6E-409C-BE32-E72D297353CC}">
              <c16:uniqueId val="{00000000-15DD-4682-A0FD-46517A11DE50}"/>
            </c:ext>
          </c:extLst>
        </c:ser>
        <c:dLbls>
          <c:dLblPos val="outEnd"/>
          <c:showLegendKey val="0"/>
          <c:showVal val="1"/>
          <c:showCatName val="0"/>
          <c:showSerName val="0"/>
          <c:showPercent val="0"/>
          <c:showBubbleSize val="0"/>
        </c:dLbls>
        <c:gapWidth val="219"/>
        <c:overlap val="-27"/>
        <c:axId val="1512739808"/>
        <c:axId val="1456376112"/>
      </c:barChart>
      <c:catAx>
        <c:axId val="151273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ln>
                  <a:solidFill>
                    <a:schemeClr val="accent4">
                      <a:lumMod val="50000"/>
                    </a:schemeClr>
                  </a:solidFill>
                </a:ln>
                <a:solidFill>
                  <a:schemeClr val="tx1"/>
                </a:solidFill>
                <a:latin typeface="+mn-lt"/>
                <a:ea typeface="+mn-ea"/>
                <a:cs typeface="+mn-cs"/>
              </a:defRPr>
            </a:pPr>
            <a:endParaRPr lang="es-ES"/>
          </a:p>
        </c:txPr>
        <c:crossAx val="1456376112"/>
        <c:crosses val="autoZero"/>
        <c:auto val="1"/>
        <c:lblAlgn val="ctr"/>
        <c:lblOffset val="100"/>
        <c:noMultiLvlLbl val="0"/>
      </c:catAx>
      <c:valAx>
        <c:axId val="145637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1273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C0AED8-2B47-49AC-BDA6-1127E7220BFC}" type="datetimeFigureOut">
              <a:rPr lang="es-ES" smtClean="0"/>
              <a:t>24/02/2025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20CA21-1E0F-4C31-8B7E-1CD1D9BBA8A6}" type="slidenum">
              <a:rPr lang="es-ES" smtClean="0"/>
              <a:t>‹Nº›</a:t>
            </a:fld>
            <a:endParaRPr lang="es-ES"/>
          </a:p>
        </p:txBody>
      </p:sp>
    </p:spTree>
    <p:extLst>
      <p:ext uri="{BB962C8B-B14F-4D97-AF65-F5344CB8AC3E}">
        <p14:creationId xmlns:p14="http://schemas.microsoft.com/office/powerpoint/2010/main" val="3734487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D20CA21-1E0F-4C31-8B7E-1CD1D9BBA8A6}" type="slidenum">
              <a:rPr lang="es-ES" smtClean="0"/>
              <a:t>1</a:t>
            </a:fld>
            <a:endParaRPr lang="es-ES"/>
          </a:p>
        </p:txBody>
      </p:sp>
    </p:spTree>
    <p:extLst>
      <p:ext uri="{BB962C8B-B14F-4D97-AF65-F5344CB8AC3E}">
        <p14:creationId xmlns:p14="http://schemas.microsoft.com/office/powerpoint/2010/main" val="1981609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24/02/2025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24/02/2025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637" y="90677"/>
            <a:ext cx="6731632" cy="469875"/>
          </a:xfrm>
        </p:spPr>
        <p:txBody>
          <a:bodyPr>
            <a:normAutofit/>
          </a:bodyPr>
          <a:lstStyle/>
          <a:p>
            <a:r>
              <a:rPr lang="es-ES" sz="2400" b="1" kern="100" dirty="0">
                <a:effectLst/>
                <a:latin typeface="Times New Roman" panose="02020603050405020304" pitchFamily="18" charset="0"/>
                <a:ea typeface="Aptos" panose="020B0004020202020204" pitchFamily="34" charset="0"/>
                <a:cs typeface="Times New Roman" panose="02020603050405020304" pitchFamily="18" charset="0"/>
              </a:rPr>
              <a:t>Análisis anual del tratamiento con </a:t>
            </a:r>
            <a:r>
              <a:rPr lang="es-ES" sz="2400" b="1" kern="100" dirty="0" err="1">
                <a:effectLst/>
                <a:latin typeface="Times New Roman" panose="02020603050405020304" pitchFamily="18" charset="0"/>
                <a:ea typeface="Aptos" panose="020B0004020202020204" pitchFamily="34" charset="0"/>
                <a:cs typeface="Times New Roman" panose="02020603050405020304" pitchFamily="18" charset="0"/>
              </a:rPr>
              <a:t>Benralizumab</a:t>
            </a:r>
            <a:endParaRPr lang="es-ES" sz="4800" dirty="0"/>
          </a:p>
        </p:txBody>
      </p:sp>
      <p:sp>
        <p:nvSpPr>
          <p:cNvPr id="3" name="2 Subtítulo"/>
          <p:cNvSpPr>
            <a:spLocks noGrp="1"/>
          </p:cNvSpPr>
          <p:nvPr>
            <p:ph type="subTitle" idx="1"/>
          </p:nvPr>
        </p:nvSpPr>
        <p:spPr>
          <a:xfrm>
            <a:off x="1907704" y="651065"/>
            <a:ext cx="7200800" cy="789798"/>
          </a:xfrm>
        </p:spPr>
        <p:txBody>
          <a:bodyPr>
            <a:normAutofit/>
          </a:bodyPr>
          <a:lstStyle/>
          <a:p>
            <a:pPr algn="just">
              <a:lnSpc>
                <a:spcPct val="107000"/>
              </a:lnSpc>
              <a:spcAft>
                <a:spcPts val="800"/>
              </a:spcAft>
            </a:pPr>
            <a:r>
              <a:rPr lang="es-ES" sz="8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Aureliano Aís Daza, Ángel Carmona González, Sofía Gutiérrez Hernández, Isabel Castillo Rivillas, Francisco Pérez Grimaldi, Sergio García Morales, Gregorio Soto Campos, María Morales González, Ana Badillo Melgar, Daniel del Castillo Otero, Álvaro Cabeza Serrano, Aurelio Arnedillo Muñoz.</a:t>
            </a:r>
            <a:endParaRPr lang="es-ES" sz="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s-ES" sz="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Servicio de Neumología, Hospital Universitario Puerta del Mar, Hospital Universitario de Jerez, Hospital Punta de Europa, Hospital Universitario de Puerto Real (Cádiz)</a:t>
            </a:r>
            <a:endParaRPr lang="es-ES" sz="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s-ES" dirty="0"/>
          </a:p>
        </p:txBody>
      </p:sp>
      <p:sp>
        <p:nvSpPr>
          <p:cNvPr id="4" name="Rectángulo 3">
            <a:extLst>
              <a:ext uri="{FF2B5EF4-FFF2-40B4-BE49-F238E27FC236}">
                <a16:creationId xmlns:a16="http://schemas.microsoft.com/office/drawing/2014/main" id="{768DD793-7981-8DD0-3FE9-DC60C7180EF1}"/>
              </a:ext>
            </a:extLst>
          </p:cNvPr>
          <p:cNvSpPr/>
          <p:nvPr/>
        </p:nvSpPr>
        <p:spPr>
          <a:xfrm>
            <a:off x="251520" y="1458218"/>
            <a:ext cx="1467519" cy="377577"/>
          </a:xfrm>
          <a:prstGeom prst="rect">
            <a:avLst/>
          </a:prstGeom>
          <a:solidFill>
            <a:schemeClr val="accent4">
              <a:lumMod val="40000"/>
              <a:lumOff val="6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2FD7D98A-5658-80ED-6463-21D559B3CD90}"/>
              </a:ext>
            </a:extLst>
          </p:cNvPr>
          <p:cNvSpPr/>
          <p:nvPr/>
        </p:nvSpPr>
        <p:spPr>
          <a:xfrm>
            <a:off x="255103" y="1995686"/>
            <a:ext cx="2804729" cy="131202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Rectángulo 5">
            <a:extLst>
              <a:ext uri="{FF2B5EF4-FFF2-40B4-BE49-F238E27FC236}">
                <a16:creationId xmlns:a16="http://schemas.microsoft.com/office/drawing/2014/main" id="{B895932F-92C3-A329-E006-F8B48C4CA75F}"/>
              </a:ext>
            </a:extLst>
          </p:cNvPr>
          <p:cNvSpPr/>
          <p:nvPr/>
        </p:nvSpPr>
        <p:spPr>
          <a:xfrm>
            <a:off x="3347864" y="1995686"/>
            <a:ext cx="2952328" cy="3024336"/>
          </a:xfrm>
          <a:prstGeom prst="rect">
            <a:avLst/>
          </a:prstGeom>
          <a:solidFill>
            <a:schemeClr val="accent4">
              <a:lumMod val="20000"/>
              <a:lumOff val="8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Rectángulo 6">
            <a:extLst>
              <a:ext uri="{FF2B5EF4-FFF2-40B4-BE49-F238E27FC236}">
                <a16:creationId xmlns:a16="http://schemas.microsoft.com/office/drawing/2014/main" id="{E505C848-7FF6-E8E9-5726-03ABEBBF4AD4}"/>
              </a:ext>
            </a:extLst>
          </p:cNvPr>
          <p:cNvSpPr/>
          <p:nvPr/>
        </p:nvSpPr>
        <p:spPr>
          <a:xfrm>
            <a:off x="3347865" y="1458218"/>
            <a:ext cx="1872208" cy="377577"/>
          </a:xfrm>
          <a:prstGeom prst="rect">
            <a:avLst/>
          </a:prstGeom>
          <a:solidFill>
            <a:schemeClr val="accent4">
              <a:lumMod val="40000"/>
              <a:lumOff val="6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C73D05D9-F465-365D-238D-8C8B8AE08EEE}"/>
              </a:ext>
            </a:extLst>
          </p:cNvPr>
          <p:cNvSpPr txBox="1"/>
          <p:nvPr/>
        </p:nvSpPr>
        <p:spPr>
          <a:xfrm>
            <a:off x="374104" y="1457515"/>
            <a:ext cx="1439267" cy="338554"/>
          </a:xfrm>
          <a:prstGeom prst="rect">
            <a:avLst/>
          </a:prstGeom>
          <a:noFill/>
        </p:spPr>
        <p:txBody>
          <a:bodyPr wrap="square" rtlCol="0">
            <a:spAutoFit/>
          </a:bodyPr>
          <a:lstStyle/>
          <a:p>
            <a:r>
              <a:rPr lang="es-ES" sz="1600" b="1" dirty="0">
                <a:latin typeface="Times New Roman" panose="02020603050405020304" pitchFamily="18" charset="0"/>
                <a:cs typeface="Times New Roman" panose="02020603050405020304" pitchFamily="18" charset="0"/>
              </a:rPr>
              <a:t>Introducción</a:t>
            </a:r>
          </a:p>
        </p:txBody>
      </p:sp>
      <p:sp>
        <p:nvSpPr>
          <p:cNvPr id="9" name="CuadroTexto 8">
            <a:extLst>
              <a:ext uri="{FF2B5EF4-FFF2-40B4-BE49-F238E27FC236}">
                <a16:creationId xmlns:a16="http://schemas.microsoft.com/office/drawing/2014/main" id="{41C3ABE7-6E9D-8C0C-949E-04FCF355A061}"/>
              </a:ext>
            </a:extLst>
          </p:cNvPr>
          <p:cNvSpPr txBox="1"/>
          <p:nvPr/>
        </p:nvSpPr>
        <p:spPr>
          <a:xfrm>
            <a:off x="3347864" y="1477729"/>
            <a:ext cx="1950395" cy="338554"/>
          </a:xfrm>
          <a:prstGeom prst="rect">
            <a:avLst/>
          </a:prstGeom>
          <a:noFill/>
        </p:spPr>
        <p:txBody>
          <a:bodyPr wrap="square" rtlCol="0">
            <a:spAutoFit/>
          </a:bodyPr>
          <a:lstStyle/>
          <a:p>
            <a:r>
              <a:rPr lang="es-E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Material y métodos</a:t>
            </a:r>
            <a:endParaRPr lang="es-ES" sz="1600" b="1"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7D7A4678-392A-5D30-9DFD-79021156DE94}"/>
              </a:ext>
            </a:extLst>
          </p:cNvPr>
          <p:cNvSpPr txBox="1"/>
          <p:nvPr/>
        </p:nvSpPr>
        <p:spPr>
          <a:xfrm>
            <a:off x="303440" y="2056028"/>
            <a:ext cx="2684383" cy="1446550"/>
          </a:xfrm>
          <a:prstGeom prst="rect">
            <a:avLst/>
          </a:prstGeom>
          <a:noFill/>
        </p:spPr>
        <p:txBody>
          <a:bodyPr wrap="square" rtlCol="0">
            <a:spAutoFit/>
          </a:bodyPr>
          <a:lstStyle/>
          <a:p>
            <a:pPr algn="just"/>
            <a:r>
              <a:rPr lang="es-ES" sz="12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t>
            </a:r>
            <a:r>
              <a:rPr lang="es-E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 tratamientos con fármacos biológicos para el asma grave ofrecen una nueva alternativa para el control de la enfermedad, cuando no se alcanzan los objetivos terapéuticos con el tratamiento correcto a dosis plenas. </a:t>
            </a:r>
            <a:endParaRPr lang="es-E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es-ES" sz="1600" dirty="0">
              <a:latin typeface="Times New Roman" panose="02020603050405020304" pitchFamily="18" charset="0"/>
              <a:cs typeface="Times New Roman" panose="02020603050405020304" pitchFamily="18" charset="0"/>
            </a:endParaRPr>
          </a:p>
        </p:txBody>
      </p:sp>
      <p:sp>
        <p:nvSpPr>
          <p:cNvPr id="11" name="CuadroTexto 10">
            <a:extLst>
              <a:ext uri="{FF2B5EF4-FFF2-40B4-BE49-F238E27FC236}">
                <a16:creationId xmlns:a16="http://schemas.microsoft.com/office/drawing/2014/main" id="{50CCF01D-3630-0646-2427-D09797C04EE7}"/>
              </a:ext>
            </a:extLst>
          </p:cNvPr>
          <p:cNvSpPr txBox="1"/>
          <p:nvPr/>
        </p:nvSpPr>
        <p:spPr>
          <a:xfrm>
            <a:off x="3348409" y="2056028"/>
            <a:ext cx="2858004" cy="2862322"/>
          </a:xfrm>
          <a:prstGeom prst="rect">
            <a:avLst/>
          </a:prstGeom>
          <a:noFill/>
        </p:spPr>
        <p:txBody>
          <a:bodyPr wrap="square" rtlCol="0">
            <a:spAutoFit/>
          </a:bodyPr>
          <a:lstStyle/>
          <a:p>
            <a:pPr marL="171450" indent="-171450" algn="just">
              <a:buFont typeface="Arial" panose="020B0604020202020204" pitchFamily="34" charset="0"/>
              <a:buChar char="•"/>
            </a:pPr>
            <a:r>
              <a:rPr lang="es-ES" sz="1200" dirty="0">
                <a:latin typeface="Times New Roman" panose="02020603050405020304" pitchFamily="18" charset="0"/>
                <a:cs typeface="Times New Roman" panose="02020603050405020304" pitchFamily="18" charset="0"/>
              </a:rPr>
              <a:t>Se realizó un estudio observacional, descriptivo y </a:t>
            </a:r>
            <a:r>
              <a:rPr lang="es-ES" sz="1200" dirty="0" err="1">
                <a:latin typeface="Times New Roman" panose="02020603050405020304" pitchFamily="18" charset="0"/>
                <a:cs typeface="Times New Roman" panose="02020603050405020304" pitchFamily="18" charset="0"/>
              </a:rPr>
              <a:t>ambispectivo</a:t>
            </a:r>
            <a:r>
              <a:rPr lang="es-ES" sz="1200" dirty="0">
                <a:latin typeface="Times New Roman" panose="02020603050405020304" pitchFamily="18" charset="0"/>
                <a:cs typeface="Times New Roman" panose="02020603050405020304" pitchFamily="18" charset="0"/>
              </a:rPr>
              <a:t>, de pacientes con AGNC, en tratamiento con </a:t>
            </a:r>
            <a:r>
              <a:rPr lang="es-ES" sz="1200" dirty="0" err="1">
                <a:latin typeface="Times New Roman" panose="02020603050405020304" pitchFamily="18" charset="0"/>
                <a:cs typeface="Times New Roman" panose="02020603050405020304" pitchFamily="18" charset="0"/>
              </a:rPr>
              <a:t>Benralizumab</a:t>
            </a:r>
            <a:r>
              <a:rPr lang="es-ES" sz="1200" dirty="0">
                <a:latin typeface="Times New Roman" panose="02020603050405020304" pitchFamily="18" charset="0"/>
                <a:cs typeface="Times New Roman" panose="02020603050405020304" pitchFamily="18" charset="0"/>
              </a:rPr>
              <a:t>. </a:t>
            </a:r>
          </a:p>
          <a:p>
            <a:pPr marL="171450" indent="-171450" algn="just">
              <a:buFont typeface="Arial" panose="020B0604020202020204" pitchFamily="34" charset="0"/>
              <a:buChar char="•"/>
            </a:pPr>
            <a:r>
              <a:rPr lang="es-ES" sz="1200" dirty="0">
                <a:latin typeface="Times New Roman" panose="02020603050405020304" pitchFamily="18" charset="0"/>
                <a:cs typeface="Times New Roman" panose="02020603050405020304" pitchFamily="18" charset="0"/>
              </a:rPr>
              <a:t>Se registraron datos demográficos, de función pulmonar, comorbilidades, variables clínicas y analíticas, escala de control ACT al inicio y número de agudizaciones e ingresos hospitalarios, en los 12 meses previos y se compararon las variables a los 12 meses de comenzar el tratamiento.</a:t>
            </a:r>
          </a:p>
          <a:p>
            <a:pPr marL="171450" indent="-171450" algn="just">
              <a:buFont typeface="Arial" panose="020B0604020202020204" pitchFamily="34" charset="0"/>
              <a:buChar char="•"/>
            </a:pPr>
            <a:r>
              <a:rPr lang="es-ES" sz="1200" dirty="0">
                <a:latin typeface="Times New Roman" panose="02020603050405020304" pitchFamily="18" charset="0"/>
                <a:cs typeface="Times New Roman" panose="02020603050405020304" pitchFamily="18" charset="0"/>
              </a:rPr>
              <a:t>Los datos se analizaron comparando medias de muestras apareadas mediante el test T</a:t>
            </a:r>
          </a:p>
        </p:txBody>
      </p:sp>
      <p:sp>
        <p:nvSpPr>
          <p:cNvPr id="12" name="Rectángulo 11">
            <a:extLst>
              <a:ext uri="{FF2B5EF4-FFF2-40B4-BE49-F238E27FC236}">
                <a16:creationId xmlns:a16="http://schemas.microsoft.com/office/drawing/2014/main" id="{9FDF39C6-D45F-0832-1E79-7D80A3009E8B}"/>
              </a:ext>
            </a:extLst>
          </p:cNvPr>
          <p:cNvSpPr/>
          <p:nvPr/>
        </p:nvSpPr>
        <p:spPr>
          <a:xfrm>
            <a:off x="255103" y="3467597"/>
            <a:ext cx="2804729" cy="1408409"/>
          </a:xfrm>
          <a:prstGeom prst="rect">
            <a:avLst/>
          </a:prstGeom>
          <a:solidFill>
            <a:schemeClr val="accent4">
              <a:lumMod val="20000"/>
              <a:lumOff val="8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562AF7B6-3C1E-E693-D567-D3C9EF6EF271}"/>
              </a:ext>
            </a:extLst>
          </p:cNvPr>
          <p:cNvSpPr txBox="1"/>
          <p:nvPr/>
        </p:nvSpPr>
        <p:spPr>
          <a:xfrm>
            <a:off x="269632" y="3519933"/>
            <a:ext cx="2718191" cy="1269771"/>
          </a:xfrm>
          <a:prstGeom prst="rect">
            <a:avLst/>
          </a:prstGeom>
          <a:noFill/>
        </p:spPr>
        <p:txBody>
          <a:bodyPr wrap="square" rtlCol="0">
            <a:spAutoFit/>
          </a:bodyPr>
          <a:lstStyle/>
          <a:p>
            <a:pPr algn="just">
              <a:lnSpc>
                <a:spcPct val="107000"/>
              </a:lnSpc>
              <a:spcAft>
                <a:spcPts val="800"/>
              </a:spcAft>
            </a:pPr>
            <a:r>
              <a:rPr lang="es-ES" sz="1200" kern="100" dirty="0">
                <a:effectLst/>
                <a:latin typeface="Times New Roman" panose="02020603050405020304" pitchFamily="18" charset="0"/>
                <a:ea typeface="Aptos" panose="020B0004020202020204" pitchFamily="34" charset="0"/>
                <a:cs typeface="Times New Roman" panose="02020603050405020304" pitchFamily="18" charset="0"/>
              </a:rPr>
              <a:t>El </a:t>
            </a:r>
            <a:r>
              <a:rPr lang="es-ES" sz="1200" b="1" kern="100" dirty="0">
                <a:effectLst/>
                <a:latin typeface="Times New Roman" panose="02020603050405020304" pitchFamily="18" charset="0"/>
                <a:ea typeface="Aptos" panose="020B0004020202020204" pitchFamily="34" charset="0"/>
                <a:cs typeface="Times New Roman" panose="02020603050405020304" pitchFamily="18" charset="0"/>
              </a:rPr>
              <a:t>objetivo</a:t>
            </a:r>
            <a:r>
              <a:rPr lang="es-ES" sz="1200" kern="100" dirty="0">
                <a:effectLst/>
                <a:latin typeface="Times New Roman" panose="02020603050405020304" pitchFamily="18" charset="0"/>
                <a:ea typeface="Aptos" panose="020B0004020202020204" pitchFamily="34" charset="0"/>
                <a:cs typeface="Times New Roman" panose="02020603050405020304" pitchFamily="18" charset="0"/>
              </a:rPr>
              <a:t> fue evaluar la respuesta a los 12 meses del inicio del tratamiento con </a:t>
            </a:r>
            <a:r>
              <a:rPr lang="es-ES" sz="1200" kern="100" dirty="0" err="1">
                <a:effectLst/>
                <a:latin typeface="Times New Roman" panose="02020603050405020304" pitchFamily="18" charset="0"/>
                <a:ea typeface="Aptos" panose="020B0004020202020204" pitchFamily="34" charset="0"/>
                <a:cs typeface="Times New Roman" panose="02020603050405020304" pitchFamily="18" charset="0"/>
              </a:rPr>
              <a:t>Benralizumab</a:t>
            </a:r>
            <a:r>
              <a:rPr lang="es-ES" sz="1200" kern="100" dirty="0">
                <a:effectLst/>
                <a:latin typeface="Times New Roman" panose="02020603050405020304" pitchFamily="18" charset="0"/>
                <a:ea typeface="Aptos" panose="020B0004020202020204" pitchFamily="34" charset="0"/>
                <a:cs typeface="Times New Roman" panose="02020603050405020304" pitchFamily="18" charset="0"/>
              </a:rPr>
              <a:t> en pacientes con asma grave no controlada (AGNC) </a:t>
            </a:r>
            <a:r>
              <a:rPr lang="es-ES" sz="12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 seguimiento en 4 hospitales de la provincia de Cádiz</a:t>
            </a:r>
            <a:r>
              <a:rPr lang="es-ES" sz="12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s-E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26" name="Picture 2" descr="Mechanisms of action of benralizumab. | Download Scientific Diagram">
            <a:extLst>
              <a:ext uri="{FF2B5EF4-FFF2-40B4-BE49-F238E27FC236}">
                <a16:creationId xmlns:a16="http://schemas.microsoft.com/office/drawing/2014/main" id="{071A873A-624B-9440-3128-A5B9CE8D52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2252" y="1960741"/>
            <a:ext cx="2206645" cy="2183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BB03FB87-9E52-0CBB-6D92-71E126324A66}"/>
              </a:ext>
            </a:extLst>
          </p:cNvPr>
          <p:cNvSpPr txBox="1">
            <a:spLocks/>
          </p:cNvSpPr>
          <p:nvPr/>
        </p:nvSpPr>
        <p:spPr>
          <a:xfrm>
            <a:off x="1907637" y="90677"/>
            <a:ext cx="6731632" cy="4698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2400" b="1" kern="100" dirty="0">
                <a:latin typeface="Times New Roman" panose="02020603050405020304" pitchFamily="18" charset="0"/>
                <a:ea typeface="Aptos" panose="020B0004020202020204" pitchFamily="34" charset="0"/>
                <a:cs typeface="Times New Roman" panose="02020603050405020304" pitchFamily="18" charset="0"/>
              </a:rPr>
              <a:t>Análisis anual del tratamiento con </a:t>
            </a:r>
            <a:r>
              <a:rPr lang="es-ES" sz="2400" b="1" kern="100" dirty="0" err="1">
                <a:latin typeface="Times New Roman" panose="02020603050405020304" pitchFamily="18" charset="0"/>
                <a:ea typeface="Aptos" panose="020B0004020202020204" pitchFamily="34" charset="0"/>
                <a:cs typeface="Times New Roman" panose="02020603050405020304" pitchFamily="18" charset="0"/>
              </a:rPr>
              <a:t>Benralizumab</a:t>
            </a:r>
            <a:endParaRPr lang="es-ES" sz="4800" dirty="0"/>
          </a:p>
        </p:txBody>
      </p:sp>
      <p:graphicFrame>
        <p:nvGraphicFramePr>
          <p:cNvPr id="6" name="Tabla 5">
            <a:extLst>
              <a:ext uri="{FF2B5EF4-FFF2-40B4-BE49-F238E27FC236}">
                <a16:creationId xmlns:a16="http://schemas.microsoft.com/office/drawing/2014/main" id="{A6371A0C-B8AF-545D-0302-8D4EB4B4BF7A}"/>
              </a:ext>
            </a:extLst>
          </p:cNvPr>
          <p:cNvGraphicFramePr>
            <a:graphicFrameLocks noGrp="1"/>
          </p:cNvGraphicFramePr>
          <p:nvPr>
            <p:extLst>
              <p:ext uri="{D42A27DB-BD31-4B8C-83A1-F6EECF244321}">
                <p14:modId xmlns:p14="http://schemas.microsoft.com/office/powerpoint/2010/main" val="2015973513"/>
              </p:ext>
            </p:extLst>
          </p:nvPr>
        </p:nvGraphicFramePr>
        <p:xfrm>
          <a:off x="179512" y="1520810"/>
          <a:ext cx="3168352" cy="339852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351888087"/>
                    </a:ext>
                  </a:extLst>
                </a:gridCol>
                <a:gridCol w="1656184">
                  <a:extLst>
                    <a:ext uri="{9D8B030D-6E8A-4147-A177-3AD203B41FA5}">
                      <a16:colId xmlns:a16="http://schemas.microsoft.com/office/drawing/2014/main" val="3326416582"/>
                    </a:ext>
                  </a:extLst>
                </a:gridCol>
              </a:tblGrid>
              <a:tr h="246902">
                <a:tc>
                  <a:txBody>
                    <a:bodyPr/>
                    <a:lstStyle/>
                    <a:p>
                      <a:pPr algn="ctr"/>
                      <a:r>
                        <a:rPr lang="es-ES" sz="1200" b="1" dirty="0">
                          <a:solidFill>
                            <a:schemeClr val="tx1"/>
                          </a:solidFill>
                          <a:latin typeface="Times New Roman" panose="02020603050405020304" pitchFamily="18" charset="0"/>
                          <a:cs typeface="Times New Roman" panose="02020603050405020304" pitchFamily="18" charset="0"/>
                        </a:rPr>
                        <a:t>Pacientes (N=73)</a:t>
                      </a:r>
                    </a:p>
                  </a:txBody>
                  <a:tcPr>
                    <a:solidFill>
                      <a:schemeClr val="accent4">
                        <a:lumMod val="40000"/>
                        <a:lumOff val="60000"/>
                      </a:schemeClr>
                    </a:solidFill>
                  </a:tcPr>
                </a:tc>
                <a:tc>
                  <a:txBody>
                    <a:bodyPr/>
                    <a:lstStyle/>
                    <a:p>
                      <a:pPr algn="ctr"/>
                      <a:r>
                        <a:rPr lang="es-ES" sz="1050" b="0" dirty="0">
                          <a:solidFill>
                            <a:schemeClr val="tx1"/>
                          </a:solidFill>
                          <a:latin typeface="Times New Roman" panose="02020603050405020304" pitchFamily="18" charset="0"/>
                          <a:cs typeface="Times New Roman" panose="02020603050405020304" pitchFamily="18" charset="0"/>
                        </a:rPr>
                        <a:t>17 (23%) </a:t>
                      </a:r>
                      <a:r>
                        <a:rPr lang="es-ES" sz="1200" b="0" i="0" kern="1200" dirty="0">
                          <a:solidFill>
                            <a:schemeClr val="tx1"/>
                          </a:solidFill>
                          <a:effectLst/>
                          <a:latin typeface="Times New Roman" panose="02020603050405020304" pitchFamily="18" charset="0"/>
                          <a:ea typeface="+mn-ea"/>
                          <a:cs typeface="Times New Roman" panose="02020603050405020304" pitchFamily="18" charset="0"/>
                        </a:rPr>
                        <a:t>♂</a:t>
                      </a:r>
                      <a:r>
                        <a:rPr lang="es-ES" sz="1100" b="0" i="0" kern="1200" dirty="0">
                          <a:solidFill>
                            <a:schemeClr val="tx1"/>
                          </a:solidFill>
                          <a:effectLst/>
                          <a:latin typeface="Times New Roman" panose="02020603050405020304" pitchFamily="18" charset="0"/>
                          <a:ea typeface="+mn-ea"/>
                          <a:cs typeface="Times New Roman" panose="02020603050405020304" pitchFamily="18" charset="0"/>
                        </a:rPr>
                        <a:t>,</a:t>
                      </a:r>
                      <a:r>
                        <a:rPr lang="es-ES" sz="1600" b="0" i="0" kern="1200" dirty="0">
                          <a:solidFill>
                            <a:schemeClr val="lt1"/>
                          </a:solidFill>
                          <a:effectLst/>
                          <a:latin typeface="Times New Roman" panose="02020603050405020304" pitchFamily="18" charset="0"/>
                          <a:ea typeface="+mn-ea"/>
                          <a:cs typeface="Times New Roman" panose="02020603050405020304" pitchFamily="18" charset="0"/>
                        </a:rPr>
                        <a:t> </a:t>
                      </a:r>
                      <a:r>
                        <a:rPr lang="es-ES" sz="1050" b="0" dirty="0">
                          <a:solidFill>
                            <a:schemeClr val="tx1"/>
                          </a:solidFill>
                          <a:latin typeface="Times New Roman" panose="02020603050405020304" pitchFamily="18" charset="0"/>
                          <a:cs typeface="Times New Roman" panose="02020603050405020304" pitchFamily="18" charset="0"/>
                        </a:rPr>
                        <a:t>56 (77%) </a:t>
                      </a:r>
                      <a:r>
                        <a:rPr lang="es-ES" sz="1200" b="0" i="0" kern="1200" dirty="0">
                          <a:solidFill>
                            <a:schemeClr val="tx1"/>
                          </a:solidFill>
                          <a:effectLst/>
                          <a:latin typeface="Times New Roman" panose="02020603050405020304" pitchFamily="18" charset="0"/>
                          <a:ea typeface="+mn-ea"/>
                          <a:cs typeface="Times New Roman" panose="02020603050405020304" pitchFamily="18" charset="0"/>
                        </a:rPr>
                        <a:t>♀</a:t>
                      </a:r>
                      <a:r>
                        <a:rPr lang="es-ES" sz="1600" b="0" i="0" kern="1200" dirty="0">
                          <a:solidFill>
                            <a:schemeClr val="lt1"/>
                          </a:solidFill>
                          <a:effectLst/>
                          <a:latin typeface="Times New Roman" panose="02020603050405020304" pitchFamily="18" charset="0"/>
                          <a:ea typeface="+mn-ea"/>
                          <a:cs typeface="Times New Roman" panose="02020603050405020304" pitchFamily="18" charset="0"/>
                        </a:rPr>
                        <a:t> </a:t>
                      </a:r>
                      <a:endParaRPr lang="es-ES" sz="1050" b="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40000"/>
                        <a:lumOff val="60000"/>
                      </a:schemeClr>
                    </a:solidFill>
                  </a:tcPr>
                </a:tc>
                <a:extLst>
                  <a:ext uri="{0D108BD9-81ED-4DB2-BD59-A6C34878D82A}">
                    <a16:rowId xmlns:a16="http://schemas.microsoft.com/office/drawing/2014/main" val="2557969857"/>
                  </a:ext>
                </a:extLst>
              </a:tr>
              <a:tr h="255742">
                <a:tc>
                  <a:txBody>
                    <a:bodyPr/>
                    <a:lstStyle/>
                    <a:p>
                      <a:pPr algn="ctr"/>
                      <a:r>
                        <a:rPr lang="es-ES" sz="1200" b="1" dirty="0">
                          <a:solidFill>
                            <a:schemeClr val="tx1"/>
                          </a:solidFill>
                          <a:latin typeface="Times New Roman" panose="02020603050405020304" pitchFamily="18" charset="0"/>
                          <a:cs typeface="Times New Roman" panose="02020603050405020304" pitchFamily="18" charset="0"/>
                        </a:rPr>
                        <a:t>Edad media</a:t>
                      </a:r>
                    </a:p>
                  </a:txBody>
                  <a:tcPr>
                    <a:solidFill>
                      <a:schemeClr val="accent4">
                        <a:lumMod val="20000"/>
                        <a:lumOff val="80000"/>
                      </a:schemeClr>
                    </a:solidFill>
                  </a:tcPr>
                </a:tc>
                <a:tc>
                  <a:txBody>
                    <a:bodyPr/>
                    <a:lstStyle/>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58±12 años</a:t>
                      </a:r>
                      <a:endParaRPr lang="es-ES" sz="1050" b="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3274352496"/>
                  </a:ext>
                </a:extLst>
              </a:tr>
              <a:tr h="409888">
                <a:tc>
                  <a:txBody>
                    <a:bodyPr/>
                    <a:lstStyle/>
                    <a:p>
                      <a:pPr algn="ctr"/>
                      <a:endParaRPr lang="es-ES" sz="1050" b="1" dirty="0">
                        <a:solidFill>
                          <a:schemeClr val="tx1"/>
                        </a:solidFill>
                        <a:latin typeface="Times New Roman" panose="02020603050405020304" pitchFamily="18" charset="0"/>
                        <a:cs typeface="Times New Roman" panose="02020603050405020304" pitchFamily="18" charset="0"/>
                      </a:endParaRPr>
                    </a:p>
                    <a:p>
                      <a:pPr algn="ctr"/>
                      <a:r>
                        <a:rPr lang="es-ES" sz="1200" b="1" dirty="0">
                          <a:solidFill>
                            <a:schemeClr val="tx1"/>
                          </a:solidFill>
                          <a:latin typeface="Times New Roman" panose="02020603050405020304" pitchFamily="18" charset="0"/>
                          <a:cs typeface="Times New Roman" panose="02020603050405020304" pitchFamily="18" charset="0"/>
                        </a:rPr>
                        <a:t>Tabaquismo</a:t>
                      </a:r>
                      <a:endParaRPr lang="es-ES" sz="105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40000"/>
                        <a:lumOff val="60000"/>
                      </a:schemeClr>
                    </a:solidFill>
                  </a:tcPr>
                </a:tc>
                <a:tc>
                  <a:txBody>
                    <a:bodyPr/>
                    <a:lstStyle/>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3 (4%) fumador activo</a:t>
                      </a:r>
                    </a:p>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25 (34%) exfumadores</a:t>
                      </a:r>
                    </a:p>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45 (62%) nunca fumadores</a:t>
                      </a:r>
                      <a:endParaRPr lang="es-ES" sz="1050" b="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40000"/>
                        <a:lumOff val="60000"/>
                      </a:schemeClr>
                    </a:solidFill>
                  </a:tcPr>
                </a:tc>
                <a:extLst>
                  <a:ext uri="{0D108BD9-81ED-4DB2-BD59-A6C34878D82A}">
                    <a16:rowId xmlns:a16="http://schemas.microsoft.com/office/drawing/2014/main" val="1592831318"/>
                  </a:ext>
                </a:extLst>
              </a:tr>
              <a:tr h="987934">
                <a:tc>
                  <a:txBody>
                    <a:bodyPr/>
                    <a:lstStyle/>
                    <a:p>
                      <a:pPr algn="ctr"/>
                      <a:endParaRPr lang="es-ES" sz="1050" b="1" dirty="0">
                        <a:solidFill>
                          <a:schemeClr val="tx1"/>
                        </a:solidFill>
                        <a:latin typeface="Times New Roman" panose="02020603050405020304" pitchFamily="18" charset="0"/>
                        <a:cs typeface="Times New Roman" panose="02020603050405020304" pitchFamily="18" charset="0"/>
                      </a:endParaRPr>
                    </a:p>
                    <a:p>
                      <a:pPr algn="ctr"/>
                      <a:endParaRPr lang="es-ES" sz="1050" b="1" dirty="0">
                        <a:solidFill>
                          <a:schemeClr val="tx1"/>
                        </a:solidFill>
                        <a:latin typeface="Times New Roman" panose="02020603050405020304" pitchFamily="18" charset="0"/>
                        <a:cs typeface="Times New Roman" panose="02020603050405020304" pitchFamily="18" charset="0"/>
                      </a:endParaRPr>
                    </a:p>
                    <a:p>
                      <a:pPr algn="ctr"/>
                      <a:endParaRPr lang="es-ES" sz="1050" b="1" dirty="0">
                        <a:solidFill>
                          <a:schemeClr val="tx1"/>
                        </a:solidFill>
                        <a:latin typeface="Times New Roman" panose="02020603050405020304" pitchFamily="18" charset="0"/>
                        <a:cs typeface="Times New Roman" panose="02020603050405020304" pitchFamily="18" charset="0"/>
                      </a:endParaRPr>
                    </a:p>
                    <a:p>
                      <a:pPr algn="ctr"/>
                      <a:r>
                        <a:rPr lang="es-ES" sz="1200" b="1" dirty="0">
                          <a:solidFill>
                            <a:schemeClr val="tx1"/>
                          </a:solidFill>
                          <a:latin typeface="Times New Roman" panose="02020603050405020304" pitchFamily="18" charset="0"/>
                          <a:cs typeface="Times New Roman" panose="02020603050405020304" pitchFamily="18" charset="0"/>
                        </a:rPr>
                        <a:t>Comorbilidades</a:t>
                      </a:r>
                      <a:endParaRPr lang="es-ES" sz="105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30 (41%) rinitis alérgica</a:t>
                      </a:r>
                    </a:p>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24 (33%) poliposis nasal</a:t>
                      </a:r>
                    </a:p>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8 (11%) triada ASA</a:t>
                      </a:r>
                    </a:p>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13 (18%) BQT</a:t>
                      </a:r>
                    </a:p>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12 (16%) ERGE</a:t>
                      </a:r>
                    </a:p>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7 (10%) osteoporosis</a:t>
                      </a:r>
                    </a:p>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24 (33%) ansiedad y/o depresión</a:t>
                      </a:r>
                    </a:p>
                  </a:txBody>
                  <a:tcPr>
                    <a:solidFill>
                      <a:schemeClr val="accent4">
                        <a:lumMod val="20000"/>
                        <a:lumOff val="80000"/>
                      </a:schemeClr>
                    </a:solidFill>
                  </a:tcPr>
                </a:tc>
                <a:extLst>
                  <a:ext uri="{0D108BD9-81ED-4DB2-BD59-A6C34878D82A}">
                    <a16:rowId xmlns:a16="http://schemas.microsoft.com/office/drawing/2014/main" val="3171179928"/>
                  </a:ext>
                </a:extLst>
              </a:tr>
              <a:tr h="255742">
                <a:tc>
                  <a:txBody>
                    <a:bodyPr/>
                    <a:lstStyle/>
                    <a:p>
                      <a:pPr algn="ctr"/>
                      <a:r>
                        <a:rPr lang="es-ES" sz="1200" b="1" dirty="0" err="1">
                          <a:solidFill>
                            <a:schemeClr val="tx1"/>
                          </a:solidFill>
                          <a:latin typeface="Times New Roman" panose="02020603050405020304" pitchFamily="18" charset="0"/>
                          <a:cs typeface="Times New Roman" panose="02020603050405020304" pitchFamily="18" charset="0"/>
                        </a:rPr>
                        <a:t>Corticodependencia</a:t>
                      </a:r>
                      <a:endParaRPr lang="es-ES" sz="105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40000"/>
                        <a:lumOff val="60000"/>
                      </a:schemeClr>
                    </a:solidFill>
                  </a:tcPr>
                </a:tc>
                <a:tc>
                  <a:txBody>
                    <a:bodyPr/>
                    <a:lstStyle/>
                    <a:p>
                      <a:pPr algn="ctr"/>
                      <a:r>
                        <a:rPr lang="es-ES" sz="1050" b="0" kern="1200" dirty="0">
                          <a:solidFill>
                            <a:schemeClr val="tx1"/>
                          </a:solidFill>
                          <a:effectLst/>
                          <a:latin typeface="Times New Roman" panose="02020603050405020304" pitchFamily="18" charset="0"/>
                          <a:ea typeface="+mn-ea"/>
                          <a:cs typeface="Times New Roman" panose="02020603050405020304" pitchFamily="18" charset="0"/>
                        </a:rPr>
                        <a:t>9 (12%)</a:t>
                      </a:r>
                    </a:p>
                  </a:txBody>
                  <a:tcPr>
                    <a:solidFill>
                      <a:schemeClr val="accent4">
                        <a:lumMod val="40000"/>
                        <a:lumOff val="60000"/>
                      </a:schemeClr>
                    </a:solidFill>
                  </a:tcPr>
                </a:tc>
                <a:extLst>
                  <a:ext uri="{0D108BD9-81ED-4DB2-BD59-A6C34878D82A}">
                    <a16:rowId xmlns:a16="http://schemas.microsoft.com/office/drawing/2014/main" val="3131364280"/>
                  </a:ext>
                </a:extLst>
              </a:tr>
              <a:tr h="525497">
                <a:tc>
                  <a:txBody>
                    <a:bodyPr/>
                    <a:lstStyle/>
                    <a:p>
                      <a:pPr algn="ctr"/>
                      <a:endParaRPr lang="es-ES" sz="1050" b="1" dirty="0">
                        <a:solidFill>
                          <a:schemeClr val="tx1"/>
                        </a:solidFill>
                        <a:latin typeface="Times New Roman" panose="02020603050405020304" pitchFamily="18" charset="0"/>
                        <a:cs typeface="Times New Roman" panose="02020603050405020304" pitchFamily="18" charset="0"/>
                      </a:endParaRPr>
                    </a:p>
                    <a:p>
                      <a:pPr algn="ctr"/>
                      <a:r>
                        <a:rPr lang="es-ES" sz="1200" b="1" dirty="0">
                          <a:solidFill>
                            <a:schemeClr val="tx1"/>
                          </a:solidFill>
                          <a:latin typeface="Times New Roman" panose="02020603050405020304" pitchFamily="18" charset="0"/>
                          <a:cs typeface="Times New Roman" panose="02020603050405020304" pitchFamily="18" charset="0"/>
                        </a:rPr>
                        <a:t>Biológico previo</a:t>
                      </a:r>
                    </a:p>
                  </a:txBody>
                  <a:tcP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050" b="0" kern="1200" dirty="0">
                          <a:solidFill>
                            <a:schemeClr val="tx1"/>
                          </a:solidFill>
                          <a:effectLst/>
                          <a:latin typeface="Times New Roman" panose="02020603050405020304" pitchFamily="18" charset="0"/>
                          <a:ea typeface="+mn-ea"/>
                          <a:cs typeface="Times New Roman" panose="02020603050405020304" pitchFamily="18" charset="0"/>
                        </a:rPr>
                        <a:t>20 (27%) </a:t>
                      </a:r>
                      <a:r>
                        <a:rPr lang="es-ES" sz="1050" b="0" kern="1200" dirty="0" err="1">
                          <a:solidFill>
                            <a:schemeClr val="tx1"/>
                          </a:solidFill>
                          <a:effectLst/>
                          <a:latin typeface="Times New Roman" panose="02020603050405020304" pitchFamily="18" charset="0"/>
                          <a:ea typeface="+mn-ea"/>
                          <a:cs typeface="Times New Roman" panose="02020603050405020304" pitchFamily="18" charset="0"/>
                        </a:rPr>
                        <a:t>Mepolizumab</a:t>
                      </a:r>
                      <a:endParaRPr lang="es-ES" sz="1050" b="0" kern="1200" dirty="0">
                        <a:solidFill>
                          <a:schemeClr val="tx1"/>
                        </a:solidFill>
                        <a:effectLst/>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050" b="0" kern="1200" dirty="0">
                          <a:solidFill>
                            <a:schemeClr val="tx1"/>
                          </a:solidFill>
                          <a:effectLst/>
                          <a:latin typeface="Times New Roman" panose="02020603050405020304" pitchFamily="18" charset="0"/>
                          <a:ea typeface="+mn-ea"/>
                          <a:cs typeface="Times New Roman" panose="02020603050405020304" pitchFamily="18" charset="0"/>
                        </a:rPr>
                        <a:t>13 (18%) </a:t>
                      </a:r>
                      <a:r>
                        <a:rPr lang="es-ES" sz="1050" b="0" kern="1200" dirty="0" err="1">
                          <a:solidFill>
                            <a:schemeClr val="tx1"/>
                          </a:solidFill>
                          <a:effectLst/>
                          <a:latin typeface="Times New Roman" panose="02020603050405020304" pitchFamily="18" charset="0"/>
                          <a:ea typeface="+mn-ea"/>
                          <a:cs typeface="Times New Roman" panose="02020603050405020304" pitchFamily="18" charset="0"/>
                        </a:rPr>
                        <a:t>Omalizumab</a:t>
                      </a:r>
                      <a:endParaRPr lang="es-ES" sz="1050" b="0" kern="1200" dirty="0">
                        <a:solidFill>
                          <a:schemeClr val="tx1"/>
                        </a:solidFill>
                        <a:effectLst/>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050" b="0" kern="1200" dirty="0">
                          <a:solidFill>
                            <a:schemeClr val="tx1"/>
                          </a:solidFill>
                          <a:effectLst/>
                          <a:latin typeface="Times New Roman" panose="02020603050405020304" pitchFamily="18" charset="0"/>
                          <a:ea typeface="+mn-ea"/>
                          <a:cs typeface="Times New Roman" panose="02020603050405020304" pitchFamily="18" charset="0"/>
                        </a:rPr>
                        <a:t>1 (1%) </a:t>
                      </a:r>
                      <a:r>
                        <a:rPr lang="es-ES" sz="1050" b="0" kern="1200" dirty="0" err="1">
                          <a:solidFill>
                            <a:schemeClr val="tx1"/>
                          </a:solidFill>
                          <a:effectLst/>
                          <a:latin typeface="Times New Roman" panose="02020603050405020304" pitchFamily="18" charset="0"/>
                          <a:ea typeface="+mn-ea"/>
                          <a:cs typeface="Times New Roman" panose="02020603050405020304" pitchFamily="18" charset="0"/>
                        </a:rPr>
                        <a:t>Reslizumab</a:t>
                      </a:r>
                      <a:endParaRPr lang="es-ES" sz="700" b="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217173966"/>
                  </a:ext>
                </a:extLst>
              </a:tr>
            </a:tbl>
          </a:graphicData>
        </a:graphic>
      </p:graphicFrame>
      <p:graphicFrame>
        <p:nvGraphicFramePr>
          <p:cNvPr id="25" name="Gráfico 24">
            <a:extLst>
              <a:ext uri="{FF2B5EF4-FFF2-40B4-BE49-F238E27FC236}">
                <a16:creationId xmlns:a16="http://schemas.microsoft.com/office/drawing/2014/main" id="{1976BA94-D437-9997-8045-5C8CE040F81F}"/>
              </a:ext>
            </a:extLst>
          </p:cNvPr>
          <p:cNvGraphicFramePr>
            <a:graphicFrameLocks/>
          </p:cNvGraphicFramePr>
          <p:nvPr>
            <p:extLst>
              <p:ext uri="{D42A27DB-BD31-4B8C-83A1-F6EECF244321}">
                <p14:modId xmlns:p14="http://schemas.microsoft.com/office/powerpoint/2010/main" val="2042857275"/>
              </p:ext>
            </p:extLst>
          </p:nvPr>
        </p:nvGraphicFramePr>
        <p:xfrm>
          <a:off x="3563888" y="642605"/>
          <a:ext cx="4983480" cy="17564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Gráfico 26">
            <a:extLst>
              <a:ext uri="{FF2B5EF4-FFF2-40B4-BE49-F238E27FC236}">
                <a16:creationId xmlns:a16="http://schemas.microsoft.com/office/drawing/2014/main" id="{153DA55F-160D-283C-1D15-05AED6F26197}"/>
              </a:ext>
            </a:extLst>
          </p:cNvPr>
          <p:cNvGraphicFramePr>
            <a:graphicFrameLocks/>
          </p:cNvGraphicFramePr>
          <p:nvPr>
            <p:extLst>
              <p:ext uri="{D42A27DB-BD31-4B8C-83A1-F6EECF244321}">
                <p14:modId xmlns:p14="http://schemas.microsoft.com/office/powerpoint/2010/main" val="187258602"/>
              </p:ext>
            </p:extLst>
          </p:nvPr>
        </p:nvGraphicFramePr>
        <p:xfrm>
          <a:off x="3419872" y="2545693"/>
          <a:ext cx="2736304" cy="23364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Gráfico 27">
            <a:extLst>
              <a:ext uri="{FF2B5EF4-FFF2-40B4-BE49-F238E27FC236}">
                <a16:creationId xmlns:a16="http://schemas.microsoft.com/office/drawing/2014/main" id="{E3C67A36-1367-A058-DB90-84DFF9FB1BBF}"/>
              </a:ext>
            </a:extLst>
          </p:cNvPr>
          <p:cNvGraphicFramePr>
            <a:graphicFrameLocks/>
          </p:cNvGraphicFramePr>
          <p:nvPr>
            <p:extLst>
              <p:ext uri="{D42A27DB-BD31-4B8C-83A1-F6EECF244321}">
                <p14:modId xmlns:p14="http://schemas.microsoft.com/office/powerpoint/2010/main" val="1441077734"/>
              </p:ext>
            </p:extLst>
          </p:nvPr>
        </p:nvGraphicFramePr>
        <p:xfrm>
          <a:off x="6300192" y="2560275"/>
          <a:ext cx="2520280" cy="2321899"/>
        </p:xfrm>
        <a:graphic>
          <a:graphicData uri="http://schemas.openxmlformats.org/drawingml/2006/chart">
            <c:chart xmlns:c="http://schemas.openxmlformats.org/drawingml/2006/chart" xmlns:r="http://schemas.openxmlformats.org/officeDocument/2006/relationships" r:id="rId4"/>
          </a:graphicData>
        </a:graphic>
      </p:graphicFrame>
      <p:sp>
        <p:nvSpPr>
          <p:cNvPr id="29" name="Rectángulo 28">
            <a:extLst>
              <a:ext uri="{FF2B5EF4-FFF2-40B4-BE49-F238E27FC236}">
                <a16:creationId xmlns:a16="http://schemas.microsoft.com/office/drawing/2014/main" id="{3CC0D0ED-0C42-2370-E5D3-EA0733D1E174}"/>
              </a:ext>
            </a:extLst>
          </p:cNvPr>
          <p:cNvSpPr/>
          <p:nvPr/>
        </p:nvSpPr>
        <p:spPr>
          <a:xfrm>
            <a:off x="1691680" y="1122064"/>
            <a:ext cx="1510049" cy="377577"/>
          </a:xfrm>
          <a:prstGeom prst="rect">
            <a:avLst/>
          </a:prstGeom>
          <a:solidFill>
            <a:schemeClr val="accent4">
              <a:lumMod val="40000"/>
              <a:lumOff val="6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0" name="CuadroTexto 29">
            <a:extLst>
              <a:ext uri="{FF2B5EF4-FFF2-40B4-BE49-F238E27FC236}">
                <a16:creationId xmlns:a16="http://schemas.microsoft.com/office/drawing/2014/main" id="{2CD922EF-1004-04F7-5D10-120E7BDDF52B}"/>
              </a:ext>
            </a:extLst>
          </p:cNvPr>
          <p:cNvSpPr txBox="1"/>
          <p:nvPr/>
        </p:nvSpPr>
        <p:spPr>
          <a:xfrm>
            <a:off x="1903895" y="1141575"/>
            <a:ext cx="1439267" cy="338554"/>
          </a:xfrm>
          <a:prstGeom prst="rect">
            <a:avLst/>
          </a:prstGeom>
          <a:noFill/>
        </p:spPr>
        <p:txBody>
          <a:bodyPr wrap="square" rtlCol="0">
            <a:spAutoFit/>
          </a:bodyPr>
          <a:lstStyle/>
          <a:p>
            <a:r>
              <a:rPr lang="es-ES" sz="1600" b="1" dirty="0">
                <a:latin typeface="Times New Roman" panose="02020603050405020304" pitchFamily="18" charset="0"/>
                <a:cs typeface="Times New Roman" panose="02020603050405020304" pitchFamily="18" charset="0"/>
              </a:rPr>
              <a:t>Resultados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6D524E71-4CC1-89CC-9858-7946E2ECB018}"/>
              </a:ext>
            </a:extLst>
          </p:cNvPr>
          <p:cNvSpPr txBox="1">
            <a:spLocks/>
          </p:cNvSpPr>
          <p:nvPr/>
        </p:nvSpPr>
        <p:spPr>
          <a:xfrm>
            <a:off x="1907637" y="90677"/>
            <a:ext cx="6731632" cy="4698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2400" b="1" kern="100" dirty="0">
                <a:latin typeface="Times New Roman" panose="02020603050405020304" pitchFamily="18" charset="0"/>
                <a:ea typeface="Aptos" panose="020B0004020202020204" pitchFamily="34" charset="0"/>
                <a:cs typeface="Times New Roman" panose="02020603050405020304" pitchFamily="18" charset="0"/>
              </a:rPr>
              <a:t>Análisis anual del tratamiento con </a:t>
            </a:r>
            <a:r>
              <a:rPr lang="es-ES" sz="2400" b="1" kern="100" dirty="0" err="1">
                <a:latin typeface="Times New Roman" panose="02020603050405020304" pitchFamily="18" charset="0"/>
                <a:ea typeface="Aptos" panose="020B0004020202020204" pitchFamily="34" charset="0"/>
                <a:cs typeface="Times New Roman" panose="02020603050405020304" pitchFamily="18" charset="0"/>
              </a:rPr>
              <a:t>Benralizumab</a:t>
            </a:r>
            <a:endParaRPr lang="es-ES" sz="4800" dirty="0"/>
          </a:p>
        </p:txBody>
      </p:sp>
      <p:graphicFrame>
        <p:nvGraphicFramePr>
          <p:cNvPr id="6" name="Gráfico 5">
            <a:extLst>
              <a:ext uri="{FF2B5EF4-FFF2-40B4-BE49-F238E27FC236}">
                <a16:creationId xmlns:a16="http://schemas.microsoft.com/office/drawing/2014/main" id="{F61E5BF3-ED7C-FF10-5D87-09B3BE0855B4}"/>
              </a:ext>
            </a:extLst>
          </p:cNvPr>
          <p:cNvGraphicFramePr>
            <a:graphicFrameLocks/>
          </p:cNvGraphicFramePr>
          <p:nvPr>
            <p:extLst>
              <p:ext uri="{D42A27DB-BD31-4B8C-83A1-F6EECF244321}">
                <p14:modId xmlns:p14="http://schemas.microsoft.com/office/powerpoint/2010/main" val="3792004315"/>
              </p:ext>
            </p:extLst>
          </p:nvPr>
        </p:nvGraphicFramePr>
        <p:xfrm>
          <a:off x="107504" y="1491630"/>
          <a:ext cx="4824536" cy="32403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Gráfico 6">
            <a:extLst>
              <a:ext uri="{FF2B5EF4-FFF2-40B4-BE49-F238E27FC236}">
                <a16:creationId xmlns:a16="http://schemas.microsoft.com/office/drawing/2014/main" id="{5A38B36F-BDDA-2C0D-7D9B-ED095E7D0468}"/>
              </a:ext>
            </a:extLst>
          </p:cNvPr>
          <p:cNvGraphicFramePr>
            <a:graphicFrameLocks/>
          </p:cNvGraphicFramePr>
          <p:nvPr>
            <p:extLst>
              <p:ext uri="{D42A27DB-BD31-4B8C-83A1-F6EECF244321}">
                <p14:modId xmlns:p14="http://schemas.microsoft.com/office/powerpoint/2010/main" val="4141800166"/>
              </p:ext>
            </p:extLst>
          </p:nvPr>
        </p:nvGraphicFramePr>
        <p:xfrm>
          <a:off x="5202538" y="666051"/>
          <a:ext cx="3672408" cy="17951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áfico 8">
            <a:extLst>
              <a:ext uri="{FF2B5EF4-FFF2-40B4-BE49-F238E27FC236}">
                <a16:creationId xmlns:a16="http://schemas.microsoft.com/office/drawing/2014/main" id="{B3F240A3-5CEA-A972-2F11-D343FA92166A}"/>
              </a:ext>
            </a:extLst>
          </p:cNvPr>
          <p:cNvGraphicFramePr>
            <a:graphicFrameLocks/>
          </p:cNvGraphicFramePr>
          <p:nvPr>
            <p:extLst>
              <p:ext uri="{D42A27DB-BD31-4B8C-83A1-F6EECF244321}">
                <p14:modId xmlns:p14="http://schemas.microsoft.com/office/powerpoint/2010/main" val="1277129775"/>
              </p:ext>
            </p:extLst>
          </p:nvPr>
        </p:nvGraphicFramePr>
        <p:xfrm>
          <a:off x="5202538" y="2682276"/>
          <a:ext cx="3672408" cy="21937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00000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7AE6C9BF-D872-A1FB-722D-DD5D8C8C5DB5}"/>
              </a:ext>
            </a:extLst>
          </p:cNvPr>
          <p:cNvSpPr txBox="1">
            <a:spLocks/>
          </p:cNvSpPr>
          <p:nvPr/>
        </p:nvSpPr>
        <p:spPr>
          <a:xfrm>
            <a:off x="1907637" y="90677"/>
            <a:ext cx="6731632" cy="4698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2400" b="1" kern="100">
                <a:latin typeface="Times New Roman" panose="02020603050405020304" pitchFamily="18" charset="0"/>
                <a:ea typeface="Aptos" panose="020B0004020202020204" pitchFamily="34" charset="0"/>
                <a:cs typeface="Times New Roman" panose="02020603050405020304" pitchFamily="18" charset="0"/>
              </a:rPr>
              <a:t>Análisis anual del tratamiento con Benralizumab</a:t>
            </a:r>
            <a:endParaRPr lang="es-ES" sz="4800" dirty="0"/>
          </a:p>
        </p:txBody>
      </p:sp>
      <p:sp>
        <p:nvSpPr>
          <p:cNvPr id="5" name="2 Subtítulo">
            <a:extLst>
              <a:ext uri="{FF2B5EF4-FFF2-40B4-BE49-F238E27FC236}">
                <a16:creationId xmlns:a16="http://schemas.microsoft.com/office/drawing/2014/main" id="{FAB541FD-9CCF-AA26-F8E4-E311028F3FA4}"/>
              </a:ext>
            </a:extLst>
          </p:cNvPr>
          <p:cNvSpPr txBox="1">
            <a:spLocks/>
          </p:cNvSpPr>
          <p:nvPr/>
        </p:nvSpPr>
        <p:spPr>
          <a:xfrm>
            <a:off x="1907704" y="651065"/>
            <a:ext cx="7200800" cy="7897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07000"/>
              </a:lnSpc>
              <a:spcAft>
                <a:spcPts val="800"/>
              </a:spcAft>
              <a:buNone/>
            </a:pPr>
            <a:r>
              <a:rPr lang="es-ES" sz="8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Aureliano Aís Daza, Ángel Carmona González, Sofía Gutiérrez Hernández, Isabel Castillo Rivillas, Francisco Pérez Grimaldi, Sergio García Morales, Gregorio Soto Campos, María Morales González, Ana Badillo Melgar, Daniel del Castillo Otero, Álvaro Cabeza Serrano, Aurelio Arnedillo Muñoz.</a:t>
            </a:r>
            <a:endParaRPr lang="es-ES" sz="8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lgn="just">
              <a:lnSpc>
                <a:spcPct val="107000"/>
              </a:lnSpc>
              <a:spcAft>
                <a:spcPts val="800"/>
              </a:spcAft>
              <a:buNone/>
            </a:pPr>
            <a:r>
              <a:rPr lang="es-ES" sz="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Servicio de Neumología, Hospital Universitario Puerta del Mar, Hospital Universitario de Jerez, Hospital Punta de Europa, Hospital Universitario de Puerto Real (Cádiz)</a:t>
            </a:r>
            <a:endParaRPr lang="es-ES" sz="800" dirty="0">
              <a:latin typeface="Times New Roman" panose="02020603050405020304" pitchFamily="18" charset="0"/>
              <a:ea typeface="Calibri" panose="020F0502020204030204" pitchFamily="34" charset="0"/>
              <a:cs typeface="Times New Roman" panose="02020603050405020304" pitchFamily="18" charset="0"/>
            </a:endParaRPr>
          </a:p>
          <a:p>
            <a:endParaRPr lang="es-ES" dirty="0"/>
          </a:p>
        </p:txBody>
      </p:sp>
      <p:sp>
        <p:nvSpPr>
          <p:cNvPr id="6" name="Rectángulo 5">
            <a:extLst>
              <a:ext uri="{FF2B5EF4-FFF2-40B4-BE49-F238E27FC236}">
                <a16:creationId xmlns:a16="http://schemas.microsoft.com/office/drawing/2014/main" id="{FF5DEADA-401B-1BE5-467B-2F4E362B1297}"/>
              </a:ext>
            </a:extLst>
          </p:cNvPr>
          <p:cNvSpPr/>
          <p:nvPr/>
        </p:nvSpPr>
        <p:spPr>
          <a:xfrm>
            <a:off x="323528" y="1707654"/>
            <a:ext cx="1510049" cy="377577"/>
          </a:xfrm>
          <a:prstGeom prst="rect">
            <a:avLst/>
          </a:prstGeom>
          <a:solidFill>
            <a:schemeClr val="accent4">
              <a:lumMod val="40000"/>
              <a:lumOff val="6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0839A8D5-0CE5-387F-5FA3-8B4819C32844}"/>
              </a:ext>
            </a:extLst>
          </p:cNvPr>
          <p:cNvSpPr txBox="1"/>
          <p:nvPr/>
        </p:nvSpPr>
        <p:spPr>
          <a:xfrm>
            <a:off x="433977" y="1727165"/>
            <a:ext cx="1439267" cy="338554"/>
          </a:xfrm>
          <a:prstGeom prst="rect">
            <a:avLst/>
          </a:prstGeom>
          <a:noFill/>
        </p:spPr>
        <p:txBody>
          <a:bodyPr wrap="square" rtlCol="0">
            <a:spAutoFit/>
          </a:bodyPr>
          <a:lstStyle/>
          <a:p>
            <a:r>
              <a:rPr lang="es-ES" sz="1600" b="1" dirty="0">
                <a:latin typeface="Times New Roman" panose="02020603050405020304" pitchFamily="18" charset="0"/>
                <a:cs typeface="Times New Roman" panose="02020603050405020304" pitchFamily="18" charset="0"/>
              </a:rPr>
              <a:t>Conclusiones</a:t>
            </a:r>
          </a:p>
        </p:txBody>
      </p:sp>
      <p:sp>
        <p:nvSpPr>
          <p:cNvPr id="8" name="Rectángulo 7">
            <a:extLst>
              <a:ext uri="{FF2B5EF4-FFF2-40B4-BE49-F238E27FC236}">
                <a16:creationId xmlns:a16="http://schemas.microsoft.com/office/drawing/2014/main" id="{F5CB49FC-2A96-1182-AD35-D4E45E8F323B}"/>
              </a:ext>
            </a:extLst>
          </p:cNvPr>
          <p:cNvSpPr/>
          <p:nvPr/>
        </p:nvSpPr>
        <p:spPr>
          <a:xfrm>
            <a:off x="323527" y="2283718"/>
            <a:ext cx="5256585" cy="2016224"/>
          </a:xfrm>
          <a:prstGeom prst="rect">
            <a:avLst/>
          </a:prstGeom>
          <a:solidFill>
            <a:schemeClr val="accent4">
              <a:lumMod val="20000"/>
              <a:lumOff val="8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CuadroTexto 8">
            <a:extLst>
              <a:ext uri="{FF2B5EF4-FFF2-40B4-BE49-F238E27FC236}">
                <a16:creationId xmlns:a16="http://schemas.microsoft.com/office/drawing/2014/main" id="{47AF934F-F0A9-9E0F-5851-2D29A654C1B2}"/>
              </a:ext>
            </a:extLst>
          </p:cNvPr>
          <p:cNvSpPr txBox="1"/>
          <p:nvPr/>
        </p:nvSpPr>
        <p:spPr>
          <a:xfrm>
            <a:off x="419186" y="2427734"/>
            <a:ext cx="5016909" cy="1754326"/>
          </a:xfrm>
          <a:prstGeom prst="rect">
            <a:avLst/>
          </a:prstGeom>
          <a:noFill/>
        </p:spPr>
        <p:txBody>
          <a:bodyPr wrap="square" rtlCol="0">
            <a:spAutoFit/>
          </a:bodyPr>
          <a:lstStyle/>
          <a:p>
            <a:pPr algn="just"/>
            <a:r>
              <a:rPr lang="es-ES" dirty="0">
                <a:latin typeface="Aptos" panose="020B0004020202020204" pitchFamily="34" charset="0"/>
                <a:ea typeface="Aptos" panose="020B0004020202020204" pitchFamily="34" charset="0"/>
                <a:cs typeface="Times New Roman" panose="02020603050405020304" pitchFamily="18" charset="0"/>
              </a:rPr>
              <a:t>E</a:t>
            </a:r>
            <a:r>
              <a:rPr lang="es-ES" sz="1800" dirty="0">
                <a:effectLst/>
                <a:latin typeface="Aptos" panose="020B0004020202020204" pitchFamily="34" charset="0"/>
                <a:ea typeface="Aptos" panose="020B0004020202020204" pitchFamily="34" charset="0"/>
                <a:cs typeface="Times New Roman" panose="02020603050405020304" pitchFamily="18" charset="0"/>
              </a:rPr>
              <a:t>l tratamiento con </a:t>
            </a:r>
            <a:r>
              <a:rPr lang="es-ES" sz="1800" dirty="0" err="1">
                <a:effectLst/>
                <a:latin typeface="Aptos" panose="020B0004020202020204" pitchFamily="34" charset="0"/>
                <a:ea typeface="Aptos" panose="020B0004020202020204" pitchFamily="34" charset="0"/>
                <a:cs typeface="Times New Roman" panose="02020603050405020304" pitchFamily="18" charset="0"/>
              </a:rPr>
              <a:t>Benralizumab</a:t>
            </a:r>
            <a:r>
              <a:rPr lang="es-ES" sz="1800" dirty="0">
                <a:effectLst/>
                <a:latin typeface="Aptos" panose="020B0004020202020204" pitchFamily="34" charset="0"/>
                <a:ea typeface="Aptos" panose="020B0004020202020204" pitchFamily="34" charset="0"/>
                <a:cs typeface="Times New Roman" panose="02020603050405020304" pitchFamily="18" charset="0"/>
              </a:rPr>
              <a:t> proporcionó una mejora significativa en el control del asma según el ACT, función pulmonar, número de agudizaciones (con una reducción del 61%), ingresos hospitalarios y necesidad de corticoides orales. </a:t>
            </a:r>
            <a:endParaRPr lang="es-ES" dirty="0"/>
          </a:p>
        </p:txBody>
      </p:sp>
      <p:pic>
        <p:nvPicPr>
          <p:cNvPr id="2050" name="Picture 2" descr="El asma grave no controlada es responsable del 50% del gasto anual  destinado a esta enfermedad - El Globalfarma">
            <a:extLst>
              <a:ext uri="{FF2B5EF4-FFF2-40B4-BE49-F238E27FC236}">
                <a16:creationId xmlns:a16="http://schemas.microsoft.com/office/drawing/2014/main" id="{128DEC4D-DC42-D138-2240-06DAFC9D7C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6443" y="2065719"/>
            <a:ext cx="2780928" cy="2085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82133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TotalTime>
  <Words>520</Words>
  <Application>Microsoft Office PowerPoint</Application>
  <PresentationFormat>Presentación en pantalla (16:9)</PresentationFormat>
  <Paragraphs>57</Paragraphs>
  <Slides>4</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vt:i4>
      </vt:variant>
    </vt:vector>
  </HeadingPairs>
  <TitlesOfParts>
    <vt:vector size="9" baseType="lpstr">
      <vt:lpstr>Aptos</vt:lpstr>
      <vt:lpstr>Arial</vt:lpstr>
      <vt:lpstr>Calibri</vt:lpstr>
      <vt:lpstr>Times New Roman</vt:lpstr>
      <vt:lpstr>Tema de Office</vt:lpstr>
      <vt:lpstr>Análisis anual del tratamiento con Benralizumab</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Aureliano Aís Daza</cp:lastModifiedBy>
  <cp:revision>21</cp:revision>
  <dcterms:created xsi:type="dcterms:W3CDTF">2024-02-05T13:08:18Z</dcterms:created>
  <dcterms:modified xsi:type="dcterms:W3CDTF">2025-02-24T19:34:02Z</dcterms:modified>
</cp:coreProperties>
</file>