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5" r:id="rId9"/>
    <p:sldId id="266" r:id="rId10"/>
    <p:sldId id="263" r:id="rId11"/>
    <p:sldId id="264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44"/>
    <p:restoredTop sz="77705"/>
  </p:normalViewPr>
  <p:slideViewPr>
    <p:cSldViewPr>
      <p:cViewPr varScale="1">
        <p:scale>
          <a:sx n="96" d="100"/>
          <a:sy n="96" d="100"/>
        </p:scale>
        <p:origin x="1552" y="4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480CF-C821-734E-B132-7669B2D812BD}" type="datetimeFigureOut">
              <a:rPr lang="es-ES_tradnl" smtClean="0"/>
              <a:t>27/2/25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3F065-B2F2-8940-B562-119DC02318D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671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*"El trasplante pulmonar ha evolucionado significativamente en las últimas décadas, gracias a los avances tecnológicos, terapéuticos y quirúrgicos. Sin embargo, aún hay desafíos en la selección de pacientes, indicaciones y optimización de recursos.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El objetivo de este estudio es analizar la evolución del trasplante pulmonar en un hospital de referencia durante los últimos 31 años, evaluando los avances en técnicas, indicaciones clínicas y tendencias demográficas de los pacientes trasplantados. Para ello, realizamos un estudio observacional retrospectivo basado en 989 trasplantes realizados desde 1993 hasta noviembre de 2024."*</a:t>
            </a:r>
            <a:br>
              <a:rPr lang="es-ES" b="0" i="0" u="none" strike="noStrike" dirty="0">
                <a:solidFill>
                  <a:srgbClr val="000000"/>
                </a:solidFill>
                <a:effectLst/>
              </a:rPr>
            </a:br>
            <a:br>
              <a:rPr lang="es-ES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*"El trasplante pulmonar ha cambiado sustancialmente en las últimas tres décadas. Gracias a mejoras en el soporte ventilatorio, avances quirúrgicos y nuevas estrategias terapéuticas, hemos visto un incremento en la sobrevida de los pacientes y una ampliación en las indicaciones del trasplante.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Este estudio retrospectivo analiza nuestra experiencia en un hospital de referencia, con 989 trasplantes pulmonares realizados en los últimos 31 años. Evaluamos la evolución en las indicaciones, la edad y características de los pacientes, el impacto del soporte con ECMO y los efectos de nuevos tratamientos en enfermedades específicas.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Nuestro objetivo es describir estas tendencias y reflexionar sobre cómo estos avances han cambiado la práctica clínica, optimizando los resultados a lo largo del tiempo."*</a:t>
            </a:r>
          </a:p>
          <a:p>
            <a:pPr algn="l"/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3F065-B2F2-8940-B562-119DC02318D5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0346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"Este estudio se diseñó como un análisis observacional retrospectivo 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989 trasplantes pulmonares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realizados en nuestro centro entre 1993 y noviembre de 2024.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Para evaluar la evolución del trasplante, dividimos los casos en intervalos 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cinco años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analizando cambios en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edad, indicaciones y técnicas quirúrgicas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 También estudiamos el impacto de innovaciones como 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ECMO y los moduladores CFTR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en la reducción de trasplantes por fibrosis quística.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Se utilizaron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métodos estadísticos descriptivos y test de Chi-cuadrado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para identificar diferencias significativas. Solo se incluyeron pacientes con datos completos, garantizando la 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anonimización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 de la información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y el cumplimiento de principios éticos."*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3F065-B2F2-8940-B562-119DC02318D5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1511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*"En los últimos 31 años, nuestro hospital ha llevado a cabo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989 trasplantes pulmonares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reflejando una evolución significativa en la práctica del trasplante.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Características de los pacientes y procedimientos (Tabla 1)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Analizando las características generales de los trasplantes en nuestro centro, observamos que: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68.14% de los pacientes trasplantados fueron hombres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mientras que el 31.85% fueron mujeres.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tipo de trasplante más frecuente fue el bipulmonar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representando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54.19%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del total de procedimientos.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Otras modalidades incluyen el 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unipulmonar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 derecho (28.61%)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unipulmonar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izquierdo (15.67%), y en menor medida, trasplantes 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hepato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-bipulmonares (0.50%)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cardiopulmonares (0.10%) y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bilobulares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(0.91%).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Otro hallazgo clave es 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aumento en la edad promedio de los pacientes trasplantados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pasando 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48 años a 55.9 años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en los últimos años, lo que indica una tendencia a realizar trasplantes en pacientes de mayor edad, posiblemente debido a mejoras en los criterios de selección y el manejo perioperatorio.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Evolución de la lista de espera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El tiempo medio en lista de espera ha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variado considerablemente a lo largo de los años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con fluctuaciones que han alcanzado un máximo en el período 2010-2014 con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325 días de espera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y una reducción posterior 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134 días entre 2020-2024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 Aunque esta reducción en la espera parece positiva, el análisis estadístico indica que esta diferencia no fue significativa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 = 0.30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aunque la tendencia sugiere una mejora en la optimización del proceso de selección y asignación de órganos.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Impacto del uso de ECMO en el trasplante pulmonar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Otro aspecto relevante es el uso 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oxigenación por membrana extracorpórea (ECMO)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como soporte en pacientes en situación crítica.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la última década, el uso de ECMO ha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aumentado un 58.74% anual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permitiendo la viabilidad del trasplante en pacientes con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patologías pulmonares más complejas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comparación con décadas anteriores, el uso de ECMO ha crecido exponencialmente: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1066.67% entre 2010-2019 respecto a la década previa y 57.14% entre 2020-2024.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Este incremento ha sido estadísticamente significativo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 &lt; 0.0001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reflejando su papel fundamental en la estabilización preoperatoria de los pacientes más críticos.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Cambio en las indicaciones del trasplante pulmonar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Uno de los hallazgos más llamativos de nuestro estudio es la evolución en las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indicaciones del trasplante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La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enfermedad pulmonar obstructiva crónica (EPOC)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sigue siendo la indicación más frecuente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37% del total de trasplantes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Sin embargo, hemos observado una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disminución significativa en los trasplantes por fibrosis quística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especialmente después de la introducción de los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moduladores del gen CFTR en 2012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Este descenso ha sido estadísticamente significativo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 &lt; 0.0001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lo que sugiere que estos tratamientos han mejorado la función pulmonar en estos pacientes, reduciendo la necesidad de trasplante.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Evolución del número de trasplantes (Figura 1)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El gráfico muestra 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crecimiento progresivo del número de trasplantes pulmonares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realizados en nuestro centro.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los primeros años (1993-2000), el número de trasplantes era bajo, pero desde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2000 en adelante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la actividad trasplantadora aumentó notablemente.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La mayor expansión se produjo en la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última década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con un incremento medio anual del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12.49% en el número de trasplantes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Aunque en el período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2020-2024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se observa un crecimiento más moderado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3.90% respecto a la década anterior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sigue reflejando un aumento sostenido.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Estos resultados nos muestran que el trasplante pulmonar sigue siendo una estrategia fundamental en el tratamiento de enfermedades pulmonares avanzadas, con cambios en el perfil de los pacientes y en las indicaciones.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la siguiente diapositiva abordaremos las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conclusiones generales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y su impacto en la práctica clínica."*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3F065-B2F2-8940-B562-119DC02318D5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3560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79EED-9219-E96B-ABEF-AD1DB8957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618E760-1522-0E20-5B90-F247A09A8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DC4C63D-F700-7790-545E-48AF96861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*"En los últimos 31 años, nuestro hospital ha llevado a cabo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989 trasplantes pulmonares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reflejando una evolución significativa en la práctica del trasplante.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Características de los pacientes y procedimientos (Tabla 1)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Analizando las características generales de los trasplantes en nuestro centro, observamos que: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68.14% de los pacientes trasplantados fueron hombres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mientras que el 31.85% fueron mujeres.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tipo de trasplante más frecuente fue el bipulmonar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representando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54.19%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del total de procedimientos.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Otras modalidades incluyen el 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unipulmonar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 derecho (28.61%)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unipulmonar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izquierdo (15.67%), y en menor medida, trasplantes 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hepato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-bipulmonares (0.50%)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cardiopulmonares (0.10%) y </a:t>
            </a:r>
            <a:r>
              <a:rPr lang="es-ES" b="0" i="0" u="none" strike="noStrike" dirty="0" err="1">
                <a:solidFill>
                  <a:srgbClr val="000000"/>
                </a:solidFill>
                <a:effectLst/>
              </a:rPr>
              <a:t>bilobulares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 (0.91%).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Otro hallazgo clave es 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aumento en la edad promedio de los pacientes trasplantados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pasando 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48 años a 55.9 años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en los últimos años, lo que indica una tendencia a realizar trasplantes en pacientes de mayor edad, posiblemente debido a mejoras en los criterios de selección y el manejo perioperatorio.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Evolución de la lista de espera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El tiempo medio en lista de espera ha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variado considerablemente a lo largo de los años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con fluctuaciones que han alcanzado un máximo en el período 2010-2014 con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325 días de espera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y una reducción posterior 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134 días entre 2020-2024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 Aunque esta reducción en la espera parece positiva, el análisis estadístico indica que esta diferencia no fue significativa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 = 0.30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aunque la tendencia sugiere una mejora en la optimización del proceso de selección y asignación de órganos.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Impacto del uso de ECMO en el trasplante pulmonar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Otro aspecto relevante es el uso 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oxigenación por membrana extracorpórea (ECMO)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como soporte en pacientes en situación crítica.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la última década, el uso de ECMO ha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aumentado un 58.74% anual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permitiendo la viabilidad del trasplante en pacientes con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patologías pulmonares más complejas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comparación con décadas anteriores, el uso de ECMO ha crecido exponencialmente: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1066.67% entre 2010-2019 respecto a la década previa y 57.14% entre 2020-2024.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Este incremento ha sido estadísticamente significativo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 &lt; 0.0001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reflejando su papel fundamental en la estabilización preoperatoria de los pacientes más críticos.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Cambio en las indicaciones del trasplante pulmonar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Uno de los hallazgos más llamativos de nuestro estudio es la evolución en las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indicaciones del trasplante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La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enfermedad pulmonar obstructiva crónica (EPOC)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sigue siendo la indicación más frecuente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37% del total de trasplantes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Sin embargo, hemos observado una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disminución significativa en los trasplantes por fibrosis quística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especialmente después de la introducción de los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moduladores del gen CFTR en 2012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Este descenso ha sido estadísticamente significativo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 &lt; 0.0001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lo que sugiere que estos tratamientos han mejorado la función pulmonar en estos pacientes, reduciendo la necesidad de trasplante.</a:t>
            </a:r>
          </a:p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Evolución del número de trasplantes (Figura 1)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El gráfico muestra 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crecimiento progresivo del número de trasplantes pulmonares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realizados en nuestro centro.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los primeros años (1993-2000), el número de trasplantes era bajo, pero desde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2000 en adelante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la actividad trasplantadora aumentó notablemente.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La mayor expansión se produjo en la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última década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con un incremento medio anual del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12.49% en el número de trasplantes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Aunque en el período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2020-2024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se observa un crecimiento más moderado (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3.90% respecto a la década anterior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), sigue reflejando un aumento sostenido.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Estos resultados nos muestran que el trasplante pulmonar sigue siendo una estrategia fundamental en el tratamiento de enfermedades pulmonares avanzadas, con cambios en el perfil de los pacientes y en las indicaciones.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En la siguiente diapositiva abordaremos las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conclusiones generales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y su impacto en la práctica clínica."*</a:t>
            </a:r>
          </a:p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7F78E9-D8A1-1B67-8FF6-00B3169A6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3F065-B2F2-8940-B562-119DC02318D5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21724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📌 Avances en la Preservación de Órganos y su Impacto en el Trasplante Pulmonar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1️⃣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Preservación de órganos a 10°C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Se ha demostrado que la preservación pulmonar a 10°C prolonga la viabilidad del órgano antes del trasplante.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A diferencia de la preservación tradicional a 4°C, esta técnica ralentiza el metabolismo celular sin inducir tanto daño por frío.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Mejora la calidad del injerto y permite una mayor flexibilidad en la programación del trasplante.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2️⃣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Perfusión pulmonar ex vivo (EVLP, Ex Vivo 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Lung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Perfusion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)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Permite evaluar y mejorar pulmones antes del trasplante, aumentando el número de órganos utilizables.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Mediante la perfusión a temperatura fisiológica, se pueden reparar lesiones leves y optimizar la función pulmonar.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Ha permitido el uso de donantes de criterios extendidos, aumentando significativamente el pool de donantes.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3️⃣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Impacto en la logística del trasplante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Antes, los trasplantes se realizaban mayormente de madrugada debido a la urgencia de los tiempos de isquemia.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Gracias a estos avances en preservación, los procedimientos pueden planificarse durante el día, mejorando la eficiencia y reduciendo el agotamiento del equipo quirúrgico.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Disminuye el riesgo de complicaciones asociadas a intervenciones nocturnas, optimizando los resultados postoperatorios.</a:t>
            </a: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4️⃣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Aumento del pool de donantes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La combinación de preservación a 10°C y EVLP ha permitido aceptar órganos que antes se descartaban.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Se ha observado un incremento en la disponibilidad de pulmones para trasplante, beneficiando a pacientes en lista de espera.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Esto es especialmente relevante en el uso de donantes en asistolia controlada y no controlada, cuya viabilidad mejora con estas técnicas.</a:t>
            </a: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3F065-B2F2-8940-B562-119DC02318D5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90215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Perfusión pulmonar ex vivo (EVLP, Ex Vivo 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Lung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s-ES" b="1" i="0" u="none" strike="noStrike" dirty="0" err="1">
                <a:solidFill>
                  <a:srgbClr val="000000"/>
                </a:solidFill>
                <a:effectLst/>
              </a:rPr>
              <a:t>Perfusion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)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3F065-B2F2-8940-B562-119DC02318D5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79071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CAA4374-695F-AD8E-2FFF-1C0D5F008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26" y="1472435"/>
            <a:ext cx="3960440" cy="1152144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_tradnl" sz="2000" dirty="0">
                <a:latin typeface="Comic Sans MS" panose="030F0902030302020204" pitchFamily="66" charset="0"/>
              </a:rPr>
              <a:t>Evolución del Trasplante Pulmonar en Hospital de Referencia</a:t>
            </a:r>
            <a:br>
              <a:rPr lang="es-ES_tradnl" sz="2000" dirty="0">
                <a:latin typeface="Comic Sans MS" panose="030F0902030302020204" pitchFamily="66" charset="0"/>
              </a:rPr>
            </a:br>
            <a:br>
              <a:rPr lang="es-ES_tradnl" sz="1800" dirty="0">
                <a:latin typeface="Comic Sans MS" panose="030F0902030302020204" pitchFamily="66" charset="0"/>
              </a:rPr>
            </a:br>
            <a:r>
              <a:rPr lang="es-ES_tradnl" sz="1800" dirty="0">
                <a:latin typeface="Comic Sans MS" panose="030F0902030302020204" pitchFamily="66" charset="0"/>
              </a:rPr>
              <a:t>Impacto de Avances Terapéuticos y Tecnológicos en 31 Años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3533264"/>
            <a:ext cx="3528392" cy="1179576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S" sz="1300" dirty="0"/>
              <a:t>Francisco Navarro Muñoz</a:t>
            </a:r>
          </a:p>
          <a:p>
            <a:pPr algn="l">
              <a:lnSpc>
                <a:spcPct val="90000"/>
              </a:lnSpc>
            </a:pPr>
            <a:r>
              <a:rPr lang="es-ES" sz="1300" dirty="0"/>
              <a:t>Residente de 4º Año de Neumología </a:t>
            </a:r>
          </a:p>
          <a:p>
            <a:pPr algn="l">
              <a:lnSpc>
                <a:spcPct val="90000"/>
              </a:lnSpc>
            </a:pPr>
            <a:r>
              <a:rPr lang="es-ES" sz="1300" dirty="0"/>
              <a:t>Hospital universitario Reina Sofía de Córdoba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3306950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grande, tabla, tatuaje, café&#10;&#10;El contenido generado por IA puede ser incorrecto.">
            <a:extLst>
              <a:ext uri="{FF2B5EF4-FFF2-40B4-BE49-F238E27FC236}">
                <a16:creationId xmlns:a16="http://schemas.microsoft.com/office/drawing/2014/main" id="{2DFEEA9A-429D-30ED-5DD8-A9F102836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 r="2" b="2"/>
          <a:stretch/>
        </p:blipFill>
        <p:spPr>
          <a:xfrm>
            <a:off x="3983766" y="0"/>
            <a:ext cx="5159091" cy="514350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9" name="Imagen 8" descr="Texto&#10;&#10;El contenido generado por IA puede ser incorrecto.">
            <a:extLst>
              <a:ext uri="{FF2B5EF4-FFF2-40B4-BE49-F238E27FC236}">
                <a16:creationId xmlns:a16="http://schemas.microsoft.com/office/drawing/2014/main" id="{870506FA-B1FB-2817-3A0F-62F089C65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1" y="0"/>
            <a:ext cx="1963059" cy="13356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interior, tabla, diferente, grupo&#10;&#10;El contenido generado por IA puede ser incorrecto.">
            <a:extLst>
              <a:ext uri="{FF2B5EF4-FFF2-40B4-BE49-F238E27FC236}">
                <a16:creationId xmlns:a16="http://schemas.microsoft.com/office/drawing/2014/main" id="{DDCF7A64-4E6F-4638-8E4F-FA693061A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627534"/>
            <a:ext cx="3723878" cy="372387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CA41E5B-D970-469F-8AF3-2EDAD2CE223A}"/>
              </a:ext>
            </a:extLst>
          </p:cNvPr>
          <p:cNvSpPr txBox="1"/>
          <p:nvPr/>
        </p:nvSpPr>
        <p:spPr>
          <a:xfrm>
            <a:off x="220548" y="1347614"/>
            <a:ext cx="4751512" cy="217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chemeClr val="accent6"/>
                </a:solidFill>
              </a:rPr>
              <a:t>Objetivo</a:t>
            </a:r>
            <a:endParaRPr lang="es-ES_tradnl" b="1" dirty="0">
              <a:solidFill>
                <a:schemeClr val="accent6"/>
              </a:solidFill>
            </a:endParaRPr>
          </a:p>
          <a:p>
            <a:pPr algn="ctr"/>
            <a:endParaRPr lang="es-ES_tradnl" b="1" dirty="0">
              <a:solidFill>
                <a:schemeClr val="accent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s-ES_tradnl" sz="1600" i="1" dirty="0"/>
              <a:t>Evaluar la evolución del trasplante pulmonar en nuestro centro, identificando tendencias en indicaciones, avances tecnológicos y características demográficas de los pacientes trasplantados.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02037FDE-0DF5-AEFC-04E4-1B7006F13610}"/>
              </a:ext>
            </a:extLst>
          </p:cNvPr>
          <p:cNvCxnSpPr>
            <a:cxnSpLocks/>
          </p:cNvCxnSpPr>
          <p:nvPr/>
        </p:nvCxnSpPr>
        <p:spPr>
          <a:xfrm>
            <a:off x="1960916" y="1779662"/>
            <a:ext cx="1270775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5686C81-B1F9-9E29-0571-42C7AF67B1E1}"/>
              </a:ext>
            </a:extLst>
          </p:cNvPr>
          <p:cNvSpPr txBox="1"/>
          <p:nvPr/>
        </p:nvSpPr>
        <p:spPr>
          <a:xfrm>
            <a:off x="2286000" y="9404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accent6"/>
                </a:solidFill>
              </a:rPr>
              <a:t>Metodología</a:t>
            </a:r>
            <a:endParaRPr lang="es-ES_tradnl" sz="2800" dirty="0"/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B48A9251-F1E2-56D9-2AC1-CD5CEB25118A}"/>
              </a:ext>
            </a:extLst>
          </p:cNvPr>
          <p:cNvGrpSpPr/>
          <p:nvPr/>
        </p:nvGrpSpPr>
        <p:grpSpPr>
          <a:xfrm>
            <a:off x="1251501" y="1094642"/>
            <a:ext cx="6640997" cy="923330"/>
            <a:chOff x="1113058" y="1339729"/>
            <a:chExt cx="6640997" cy="923330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215BDA2-1905-FD9E-A470-0ECB82271F3E}"/>
                </a:ext>
              </a:extLst>
            </p:cNvPr>
            <p:cNvSpPr txBox="1"/>
            <p:nvPr/>
          </p:nvSpPr>
          <p:spPr>
            <a:xfrm>
              <a:off x="4083642" y="1623921"/>
              <a:ext cx="23042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_tradnl" dirty="0"/>
                <a:t>1993--------</a:t>
              </a:r>
              <a:r>
                <a:rPr lang="es-ES_tradnl" dirty="0">
                  <a:solidFill>
                    <a:srgbClr val="92D050"/>
                  </a:solidFill>
                </a:rPr>
                <a:t>Nov. 2024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815692B-32A9-89DF-730F-AA7FA2319109}"/>
                </a:ext>
              </a:extLst>
            </p:cNvPr>
            <p:cNvSpPr txBox="1"/>
            <p:nvPr/>
          </p:nvSpPr>
          <p:spPr>
            <a:xfrm>
              <a:off x="1113058" y="1623921"/>
              <a:ext cx="28620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b="0" i="0" u="none" strike="noStrike" dirty="0">
                  <a:solidFill>
                    <a:schemeClr val="accent5"/>
                  </a:solidFill>
                  <a:effectLst/>
                </a:rPr>
                <a:t>Observacional retrospectivo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5BEE698-8743-C17A-B9D5-7904821973C8}"/>
                </a:ext>
              </a:extLst>
            </p:cNvPr>
            <p:cNvSpPr/>
            <p:nvPr/>
          </p:nvSpPr>
          <p:spPr>
            <a:xfrm>
              <a:off x="6516216" y="1339729"/>
              <a:ext cx="123783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989</a:t>
              </a:r>
            </a:p>
          </p:txBody>
        </p:sp>
        <p:cxnSp>
          <p:nvCxnSpPr>
            <p:cNvPr id="13" name="Conector curvado 12">
              <a:extLst>
                <a:ext uri="{FF2B5EF4-FFF2-40B4-BE49-F238E27FC236}">
                  <a16:creationId xmlns:a16="http://schemas.microsoft.com/office/drawing/2014/main" id="{0CE90749-587B-2629-887D-6553620131D4}"/>
                </a:ext>
              </a:extLst>
            </p:cNvPr>
            <p:cNvCxnSpPr>
              <a:stCxn id="10" idx="2"/>
              <a:endCxn id="8" idx="2"/>
            </p:cNvCxnSpPr>
            <p:nvPr/>
          </p:nvCxnSpPr>
          <p:spPr>
            <a:xfrm rot="16200000" flipH="1">
              <a:off x="3889930" y="647413"/>
              <a:ext cx="12700" cy="2691680"/>
            </a:xfrm>
            <a:prstGeom prst="curvedConnector3">
              <a:avLst>
                <a:gd name="adj1" fmla="val 1800000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curvado 13">
              <a:extLst>
                <a:ext uri="{FF2B5EF4-FFF2-40B4-BE49-F238E27FC236}">
                  <a16:creationId xmlns:a16="http://schemas.microsoft.com/office/drawing/2014/main" id="{556AD7ED-5D7B-BDDA-90F3-99DABCBB5023}"/>
                </a:ext>
              </a:extLst>
            </p:cNvPr>
            <p:cNvCxnSpPr>
              <a:cxnSpLocks/>
              <a:stCxn id="8" idx="0"/>
              <a:endCxn id="11" idx="3"/>
            </p:cNvCxnSpPr>
            <p:nvPr/>
          </p:nvCxnSpPr>
          <p:spPr>
            <a:xfrm rot="16200000" flipH="1">
              <a:off x="6406175" y="453515"/>
              <a:ext cx="177473" cy="2518285"/>
            </a:xfrm>
            <a:prstGeom prst="curvedConnector4">
              <a:avLst>
                <a:gd name="adj1" fmla="val -288941"/>
                <a:gd name="adj2" fmla="val 109078"/>
              </a:avLst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09BB3FB-F4FE-1A56-2C7B-A7B849389F6A}"/>
              </a:ext>
            </a:extLst>
          </p:cNvPr>
          <p:cNvSpPr txBox="1"/>
          <p:nvPr/>
        </p:nvSpPr>
        <p:spPr>
          <a:xfrm>
            <a:off x="171675" y="2239593"/>
            <a:ext cx="9001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rgbClr val="00B050"/>
                </a:solidFill>
              </a:rPr>
              <a:t>Variables analizadas: </a:t>
            </a:r>
            <a:r>
              <a:rPr lang="es-ES_tradnl" sz="1600" dirty="0"/>
              <a:t>Demográficas, Motivo de Trasplante, Tipos de Procedimiento Quirúrgico</a:t>
            </a:r>
          </a:p>
          <a:p>
            <a:r>
              <a:rPr lang="es-ES_tradnl" sz="1600" dirty="0"/>
              <a:t>Uso de ECM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7D1DD52-E9F4-F291-A44D-A86F59ABD80E}"/>
              </a:ext>
            </a:extLst>
          </p:cNvPr>
          <p:cNvSpPr txBox="1"/>
          <p:nvPr/>
        </p:nvSpPr>
        <p:spPr>
          <a:xfrm>
            <a:off x="171167" y="2879262"/>
            <a:ext cx="9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rgbClr val="00B050"/>
                </a:solidFill>
              </a:rPr>
              <a:t>Clasificación Temporal: </a:t>
            </a:r>
            <a:r>
              <a:rPr lang="es-ES_tradnl" sz="1600" dirty="0"/>
              <a:t>Intervalos de 5 años.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A02490D-40AF-3DE1-0234-CA5B7E3BB9A3}"/>
              </a:ext>
            </a:extLst>
          </p:cNvPr>
          <p:cNvSpPr txBox="1"/>
          <p:nvPr/>
        </p:nvSpPr>
        <p:spPr>
          <a:xfrm>
            <a:off x="171167" y="3353766"/>
            <a:ext cx="9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rgbClr val="00B050"/>
                </a:solidFill>
              </a:rPr>
              <a:t>Análisis estadístico: </a:t>
            </a:r>
            <a:r>
              <a:rPr lang="es-ES_tradnl" sz="1600" dirty="0"/>
              <a:t>Test Chi-Cuadrado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7F1AA19-6366-997C-09AD-1F3EE3AF72E2}"/>
              </a:ext>
            </a:extLst>
          </p:cNvPr>
          <p:cNvSpPr txBox="1"/>
          <p:nvPr/>
        </p:nvSpPr>
        <p:spPr>
          <a:xfrm>
            <a:off x="171167" y="3864192"/>
            <a:ext cx="9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rgbClr val="00B050"/>
                </a:solidFill>
              </a:rPr>
              <a:t>Criterios de Inclusión / Exclusión: </a:t>
            </a:r>
            <a:r>
              <a:rPr lang="es-ES_tradnl" sz="1600" dirty="0"/>
              <a:t>Datos completos en los registros</a:t>
            </a:r>
          </a:p>
        </p:txBody>
      </p:sp>
      <p:pic>
        <p:nvPicPr>
          <p:cNvPr id="35" name="Imagen 34" descr="Un grupo de personas posando para la cámara con un texto en blanco&#10;&#10;El contenido generado por IA puede ser incorrecto.">
            <a:extLst>
              <a:ext uri="{FF2B5EF4-FFF2-40B4-BE49-F238E27FC236}">
                <a16:creationId xmlns:a16="http://schemas.microsoft.com/office/drawing/2014/main" id="{FB99C87D-0208-3FD0-4FB2-E90A4B798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341" y="2701258"/>
            <a:ext cx="1926803" cy="1926803"/>
          </a:xfrm>
          <a:prstGeom prst="rect">
            <a:avLst/>
          </a:prstGeom>
        </p:spPr>
      </p:pic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B18929CA-B82A-FB18-DB0B-DB24FE81181C}"/>
              </a:ext>
            </a:extLst>
          </p:cNvPr>
          <p:cNvCxnSpPr>
            <a:cxnSpLocks/>
          </p:cNvCxnSpPr>
          <p:nvPr/>
        </p:nvCxnSpPr>
        <p:spPr>
          <a:xfrm>
            <a:off x="3599381" y="555526"/>
            <a:ext cx="2052739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921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1F0CE44-EB81-2630-F0CC-C6924CF13B0F}"/>
              </a:ext>
            </a:extLst>
          </p:cNvPr>
          <p:cNvSpPr txBox="1"/>
          <p:nvPr/>
        </p:nvSpPr>
        <p:spPr>
          <a:xfrm>
            <a:off x="-122062" y="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accent6"/>
                </a:solidFill>
              </a:rPr>
              <a:t>Resultados</a:t>
            </a:r>
            <a:endParaRPr lang="es-ES_tradnl" sz="2800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87A0B09-8D26-FC34-A6EA-5F2B5ACF43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57305"/>
              </p:ext>
            </p:extLst>
          </p:nvPr>
        </p:nvGraphicFramePr>
        <p:xfrm>
          <a:off x="2472791" y="506351"/>
          <a:ext cx="4198418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341">
                  <a:extLst>
                    <a:ext uri="{9D8B030D-6E8A-4147-A177-3AD203B41FA5}">
                      <a16:colId xmlns:a16="http://schemas.microsoft.com/office/drawing/2014/main" val="482186781"/>
                    </a:ext>
                  </a:extLst>
                </a:gridCol>
                <a:gridCol w="2449077">
                  <a:extLst>
                    <a:ext uri="{9D8B030D-6E8A-4147-A177-3AD203B41FA5}">
                      <a16:colId xmlns:a16="http://schemas.microsoft.com/office/drawing/2014/main" val="4190637824"/>
                    </a:ext>
                  </a:extLst>
                </a:gridCol>
              </a:tblGrid>
              <a:tr h="154138"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>
                          <a:solidFill>
                            <a:schemeClr val="bg1"/>
                          </a:solidFill>
                        </a:rPr>
                        <a:t>Total de Txp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>
                          <a:solidFill>
                            <a:schemeClr val="tx1"/>
                          </a:solidFill>
                        </a:rPr>
                        <a:t>989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85435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11F42B3-CE49-6733-E3DD-242732ADC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13316"/>
              </p:ext>
            </p:extLst>
          </p:nvPr>
        </p:nvGraphicFramePr>
        <p:xfrm>
          <a:off x="2002679" y="992384"/>
          <a:ext cx="4198418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341">
                  <a:extLst>
                    <a:ext uri="{9D8B030D-6E8A-4147-A177-3AD203B41FA5}">
                      <a16:colId xmlns:a16="http://schemas.microsoft.com/office/drawing/2014/main" val="3319496511"/>
                    </a:ext>
                  </a:extLst>
                </a:gridCol>
                <a:gridCol w="2449077">
                  <a:extLst>
                    <a:ext uri="{9D8B030D-6E8A-4147-A177-3AD203B41FA5}">
                      <a16:colId xmlns:a16="http://schemas.microsoft.com/office/drawing/2014/main" val="3394683836"/>
                    </a:ext>
                  </a:extLst>
                </a:gridCol>
              </a:tblGrid>
              <a:tr h="154138"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>
                          <a:solidFill>
                            <a:schemeClr val="bg1"/>
                          </a:solidFill>
                        </a:rPr>
                        <a:t>Edad Promedio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49,53 ± 15,62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endParaRPr lang="es-ES_tradnl" sz="9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967066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9829A60-6BCF-1AEB-8743-5EBBEBBB3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096765"/>
              </p:ext>
            </p:extLst>
          </p:nvPr>
        </p:nvGraphicFramePr>
        <p:xfrm>
          <a:off x="251520" y="1870105"/>
          <a:ext cx="419841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341">
                  <a:extLst>
                    <a:ext uri="{9D8B030D-6E8A-4147-A177-3AD203B41FA5}">
                      <a16:colId xmlns:a16="http://schemas.microsoft.com/office/drawing/2014/main" val="3833209655"/>
                    </a:ext>
                  </a:extLst>
                </a:gridCol>
                <a:gridCol w="2449077">
                  <a:extLst>
                    <a:ext uri="{9D8B030D-6E8A-4147-A177-3AD203B41FA5}">
                      <a16:colId xmlns:a16="http://schemas.microsoft.com/office/drawing/2014/main" val="1632161673"/>
                    </a:ext>
                  </a:extLst>
                </a:gridCol>
              </a:tblGrid>
              <a:tr h="237135">
                <a:tc>
                  <a:txBody>
                    <a:bodyPr/>
                    <a:lstStyle/>
                    <a:p>
                      <a:pPr algn="ctr"/>
                      <a:r>
                        <a:rPr lang="es-ES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Sexo</a:t>
                      </a: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s-ES_tradnl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itchFamily="2" charset="2"/>
                        <a:buChar char="v"/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Hombres: 674 (</a:t>
                      </a:r>
                      <a:r>
                        <a:rPr lang="es-ES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68.14%</a:t>
                      </a: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</a:t>
                      </a:r>
                    </a:p>
                    <a:p>
                      <a:pPr marL="171450" indent="-171450">
                        <a:buFont typeface="Wingdings" pitchFamily="2" charset="2"/>
                        <a:buChar char="v"/>
                      </a:pP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Mujeres: 315 (</a:t>
                      </a:r>
                      <a:r>
                        <a:rPr lang="es-ES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31,85%</a:t>
                      </a: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)</a:t>
                      </a:r>
                      <a:r>
                        <a:rPr lang="es-ES" sz="900" dirty="0">
                          <a:effectLst/>
                        </a:rPr>
                        <a:t> </a:t>
                      </a:r>
                      <a:endParaRPr lang="es-ES_tradnl" sz="9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769102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F0D4F815-141C-0698-70EC-95D868C37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949279"/>
              </p:ext>
            </p:extLst>
          </p:nvPr>
        </p:nvGraphicFramePr>
        <p:xfrm>
          <a:off x="769118" y="1413566"/>
          <a:ext cx="4198418" cy="2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341">
                  <a:extLst>
                    <a:ext uri="{9D8B030D-6E8A-4147-A177-3AD203B41FA5}">
                      <a16:colId xmlns:a16="http://schemas.microsoft.com/office/drawing/2014/main" val="2285778383"/>
                    </a:ext>
                  </a:extLst>
                </a:gridCol>
                <a:gridCol w="2449077">
                  <a:extLst>
                    <a:ext uri="{9D8B030D-6E8A-4147-A177-3AD203B41FA5}">
                      <a16:colId xmlns:a16="http://schemas.microsoft.com/office/drawing/2014/main" val="864575691"/>
                    </a:ext>
                  </a:extLst>
                </a:gridCol>
              </a:tblGrid>
              <a:tr h="154138">
                <a:tc>
                  <a:txBody>
                    <a:bodyPr/>
                    <a:lstStyle/>
                    <a:p>
                      <a:pPr algn="ctr"/>
                      <a:r>
                        <a:rPr lang="es-ES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Días promedio en lista de espera</a:t>
                      </a:r>
                      <a:r>
                        <a:rPr lang="es-ES" sz="9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s-ES_tradnl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kern="150" dirty="0"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Arial Unicode MS" panose="020B0604020202020204" pitchFamily="34" charset="-128"/>
                        </a:rPr>
                        <a:t>136 Días (Mediana)</a:t>
                      </a:r>
                      <a:endParaRPr lang="es-ES" sz="900" kern="150" dirty="0">
                        <a:effectLst/>
                        <a:latin typeface="Liberation Serif"/>
                        <a:ea typeface="NSimSun" panose="02010609030101010101" pitchFamily="49" charset="-122"/>
                        <a:cs typeface="Arial Unicode MS" panose="020B0604020202020204" pitchFamily="34" charset="-128"/>
                      </a:endParaRPr>
                    </a:p>
                  </a:txBody>
                  <a:tcPr marL="34925" marR="34925" marT="34925" marB="34925">
                    <a:solidFill>
                      <a:srgbClr val="92D050">
                        <a:alpha val="9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701154"/>
                  </a:ext>
                </a:extLst>
              </a:tr>
            </a:tbl>
          </a:graphicData>
        </a:graphic>
      </p:graphicFrame>
      <p:pic>
        <p:nvPicPr>
          <p:cNvPr id="11" name="Imagen 10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6FA4F5A4-7197-60F9-7A3E-EECAA1470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02503"/>
            <a:ext cx="3400503" cy="2713757"/>
          </a:xfrm>
          <a:prstGeom prst="rect">
            <a:avLst/>
          </a:prstGeom>
        </p:spPr>
      </p:pic>
      <p:pic>
        <p:nvPicPr>
          <p:cNvPr id="16" name="Imagen 15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7C00DB9C-9ACE-1F76-AAB3-63E0D6109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29260"/>
            <a:ext cx="4427354" cy="282581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A0D4511-07D4-BB91-FA23-7763515DA961}"/>
              </a:ext>
            </a:extLst>
          </p:cNvPr>
          <p:cNvSpPr txBox="1"/>
          <p:nvPr/>
        </p:nvSpPr>
        <p:spPr>
          <a:xfrm>
            <a:off x="4067944" y="4567580"/>
            <a:ext cx="5742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200" b="0" i="0" u="none" strike="noStrike" dirty="0">
                <a:solidFill>
                  <a:srgbClr val="000000"/>
                </a:solidFill>
                <a:effectLst/>
              </a:rPr>
              <a:t>Incremento medio anual de trasplantes por año: 12,49%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FA132DF-B7A7-E0F7-9DFC-1E95B8C40905}"/>
              </a:ext>
            </a:extLst>
          </p:cNvPr>
          <p:cNvSpPr txBox="1"/>
          <p:nvPr/>
        </p:nvSpPr>
        <p:spPr>
          <a:xfrm>
            <a:off x="4067944" y="4792584"/>
            <a:ext cx="6318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Incremento medio anual de uso de ECMO por año: 58.74%</a:t>
            </a:r>
            <a:endParaRPr lang="es-ES_tradnl" sz="1200" dirty="0"/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A920E00B-9F9C-AF02-E201-A5A1EE95AEAB}"/>
              </a:ext>
            </a:extLst>
          </p:cNvPr>
          <p:cNvCxnSpPr/>
          <p:nvPr/>
        </p:nvCxnSpPr>
        <p:spPr>
          <a:xfrm>
            <a:off x="1259632" y="411510"/>
            <a:ext cx="1774831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638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D66C4-3216-0E5A-235E-FFEE5B3B9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C07770A5-D6ED-F3D3-0221-C682CEE05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5377"/>
            <a:ext cx="4382291" cy="2071154"/>
          </a:xfrm>
          <a:prstGeom prst="rect">
            <a:avLst/>
          </a:prstGeom>
        </p:spPr>
      </p:pic>
      <p:pic>
        <p:nvPicPr>
          <p:cNvPr id="8" name="Imagen 7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2701E178-CC09-4BCD-FF8A-CEDD592E0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205893"/>
            <a:ext cx="4860032" cy="310883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77849A9-8835-7746-2E07-4DC648BF91EE}"/>
              </a:ext>
            </a:extLst>
          </p:cNvPr>
          <p:cNvSpPr txBox="1"/>
          <p:nvPr/>
        </p:nvSpPr>
        <p:spPr>
          <a:xfrm>
            <a:off x="3563888" y="10632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accent6"/>
                </a:solidFill>
              </a:rPr>
              <a:t>Resultados</a:t>
            </a:r>
            <a:endParaRPr lang="es-ES_tradnl" sz="2800" dirty="0"/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4D3548B0-A54D-9DD0-347E-FDFD765C980D}"/>
              </a:ext>
            </a:extLst>
          </p:cNvPr>
          <p:cNvCxnSpPr/>
          <p:nvPr/>
        </p:nvCxnSpPr>
        <p:spPr>
          <a:xfrm>
            <a:off x="3563888" y="555526"/>
            <a:ext cx="1774831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83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6662B45-2292-5627-1CD9-C1BDA3A017A9}"/>
              </a:ext>
            </a:extLst>
          </p:cNvPr>
          <p:cNvSpPr txBox="1"/>
          <p:nvPr/>
        </p:nvSpPr>
        <p:spPr>
          <a:xfrm>
            <a:off x="1547664" y="9211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accent6"/>
                </a:solidFill>
              </a:rPr>
              <a:t>Resultados</a:t>
            </a:r>
            <a:endParaRPr lang="es-ES_tradnl" sz="28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34AD59D-12F6-6DB0-1F96-C830B4C15C73}"/>
              </a:ext>
            </a:extLst>
          </p:cNvPr>
          <p:cNvSpPr txBox="1"/>
          <p:nvPr/>
        </p:nvSpPr>
        <p:spPr>
          <a:xfrm>
            <a:off x="179512" y="1419622"/>
            <a:ext cx="378613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✅ </a:t>
            </a:r>
            <a:r>
              <a:rPr lang="es-ES" sz="1400" i="0" u="none" strike="noStrike" dirty="0">
                <a:solidFill>
                  <a:srgbClr val="000000"/>
                </a:solidFill>
                <a:effectLst/>
              </a:rPr>
              <a:t>989 trasplantes pulmonares realizados</a:t>
            </a:r>
          </a:p>
          <a:p>
            <a:br>
              <a:rPr lang="es-ES" sz="1400" dirty="0"/>
            </a:b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🔵 </a:t>
            </a:r>
            <a:r>
              <a:rPr lang="es-ES" sz="1400" i="0" u="none" strike="noStrike" dirty="0">
                <a:solidFill>
                  <a:srgbClr val="000000"/>
                </a:solidFill>
                <a:effectLst/>
              </a:rPr>
              <a:t>54.19% bipulmonares</a:t>
            </a:r>
          </a:p>
          <a:p>
            <a:br>
              <a:rPr lang="es-ES" sz="1400" dirty="0"/>
            </a:b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📈 </a:t>
            </a:r>
            <a:r>
              <a:rPr lang="es-ES" sz="1400" i="0" u="none" strike="noStrike" dirty="0">
                <a:solidFill>
                  <a:srgbClr val="000000"/>
                </a:solidFill>
                <a:effectLst/>
              </a:rPr>
              <a:t>Edad media aumentó de 48 → 55.9 años</a:t>
            </a:r>
          </a:p>
          <a:p>
            <a:br>
              <a:rPr lang="es-ES" sz="1400" dirty="0"/>
            </a:b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💊 </a:t>
            </a:r>
            <a:r>
              <a:rPr lang="es-ES" sz="1400" i="0" u="none" strike="noStrike" dirty="0">
                <a:solidFill>
                  <a:srgbClr val="000000"/>
                </a:solidFill>
                <a:effectLst/>
              </a:rPr>
              <a:t>Módulos CFTR reducen trasplantes por FQ (p &lt; 0.0001)</a:t>
            </a:r>
          </a:p>
          <a:p>
            <a:br>
              <a:rPr lang="es-ES" sz="1400" dirty="0"/>
            </a:b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🫁 </a:t>
            </a:r>
            <a:r>
              <a:rPr lang="es-ES" sz="1400" i="0" u="none" strike="noStrike" dirty="0">
                <a:solidFill>
                  <a:srgbClr val="000000"/>
                </a:solidFill>
                <a:effectLst/>
              </a:rPr>
              <a:t>ECMO aumentó trasplantes en patologías complejas (p &lt; 0.0001)</a:t>
            </a:r>
          </a:p>
          <a:p>
            <a:br>
              <a:rPr lang="es-ES" sz="1400" dirty="0"/>
            </a:b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⏳ </a:t>
            </a:r>
            <a:r>
              <a:rPr lang="es-ES" sz="1400" i="0" u="none" strike="noStrike" dirty="0">
                <a:solidFill>
                  <a:srgbClr val="000000"/>
                </a:solidFill>
                <a:effectLst/>
              </a:rPr>
              <a:t>Lista de espera reducida, pero no significativa (p = 0.30)</a:t>
            </a:r>
            <a:endParaRPr lang="es-ES_tradnl" sz="1400" dirty="0"/>
          </a:p>
        </p:txBody>
      </p:sp>
      <p:pic>
        <p:nvPicPr>
          <p:cNvPr id="18" name="Imagen 17" descr="Gráfico&#10;&#10;El contenido generado por IA puede ser incorrecto.">
            <a:extLst>
              <a:ext uri="{FF2B5EF4-FFF2-40B4-BE49-F238E27FC236}">
                <a16:creationId xmlns:a16="http://schemas.microsoft.com/office/drawing/2014/main" id="{CDE4C044-1909-F4AF-C034-442405217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765" y="371522"/>
            <a:ext cx="5051451" cy="4216452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089F6073-5B41-DC21-11D0-97EFDF6391EC}"/>
              </a:ext>
            </a:extLst>
          </p:cNvPr>
          <p:cNvCxnSpPr/>
          <p:nvPr/>
        </p:nvCxnSpPr>
        <p:spPr>
          <a:xfrm>
            <a:off x="1547664" y="555526"/>
            <a:ext cx="1774831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82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22FB523-1644-F707-C188-2BCA873704A8}"/>
              </a:ext>
            </a:extLst>
          </p:cNvPr>
          <p:cNvGrpSpPr/>
          <p:nvPr/>
        </p:nvGrpSpPr>
        <p:grpSpPr>
          <a:xfrm>
            <a:off x="2123728" y="485641"/>
            <a:ext cx="6192688" cy="4657859"/>
            <a:chOff x="17453" y="1275605"/>
            <a:chExt cx="4194507" cy="3611461"/>
          </a:xfrm>
        </p:grpSpPr>
        <p:pic>
          <p:nvPicPr>
            <p:cNvPr id="8" name="Imagen1">
              <a:extLst>
                <a:ext uri="{FF2B5EF4-FFF2-40B4-BE49-F238E27FC236}">
                  <a16:creationId xmlns:a16="http://schemas.microsoft.com/office/drawing/2014/main" id="{7E0D46E4-00B2-7181-8B3C-136F3BB4504C}"/>
                </a:ext>
              </a:extLst>
            </p:cNvPr>
            <p:cNvPicPr/>
            <p:nvPr/>
          </p:nvPicPr>
          <p:blipFill>
            <a:blip r:embed="rId2">
              <a:lum/>
              <a:alphaModFix/>
            </a:blip>
            <a:srcRect t="794" r="23849"/>
            <a:stretch/>
          </p:blipFill>
          <p:spPr>
            <a:xfrm>
              <a:off x="17453" y="1275605"/>
              <a:ext cx="4194507" cy="3611461"/>
            </a:xfrm>
            <a:prstGeom prst="rect">
              <a:avLst/>
            </a:prstGeom>
            <a:noFill/>
            <a:ln>
              <a:noFill/>
              <a:prstDash/>
            </a:ln>
          </p:spPr>
        </p:pic>
        <p:pic>
          <p:nvPicPr>
            <p:cNvPr id="9" name="Imagen 8" descr="Texto&#10;&#10;El contenido generado por IA puede ser incorrecto.">
              <a:extLst>
                <a:ext uri="{FF2B5EF4-FFF2-40B4-BE49-F238E27FC236}">
                  <a16:creationId xmlns:a16="http://schemas.microsoft.com/office/drawing/2014/main" id="{4BAA0AEB-F239-36BA-0A43-9B33578F4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1419622"/>
              <a:ext cx="1397000" cy="1193800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186D4ED7-3ED0-C95F-5FA2-2F39A818BA2F}"/>
              </a:ext>
            </a:extLst>
          </p:cNvPr>
          <p:cNvSpPr txBox="1"/>
          <p:nvPr/>
        </p:nvSpPr>
        <p:spPr>
          <a:xfrm>
            <a:off x="204881" y="146967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accent6"/>
                </a:solidFill>
              </a:rPr>
              <a:t>Resultados</a:t>
            </a:r>
            <a:endParaRPr lang="es-ES_tradnl" sz="2800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AA32A75-99AB-FB54-5B11-54B68651BB08}"/>
              </a:ext>
            </a:extLst>
          </p:cNvPr>
          <p:cNvCxnSpPr/>
          <p:nvPr/>
        </p:nvCxnSpPr>
        <p:spPr>
          <a:xfrm>
            <a:off x="204881" y="1923678"/>
            <a:ext cx="1774831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300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interior, microondas, pequeño, monitor&#10;&#10;El contenido generado por IA puede ser incorrecto.">
            <a:extLst>
              <a:ext uri="{FF2B5EF4-FFF2-40B4-BE49-F238E27FC236}">
                <a16:creationId xmlns:a16="http://schemas.microsoft.com/office/drawing/2014/main" id="{00844621-51E7-C0E1-3B0D-4E351AEB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11510"/>
            <a:ext cx="3384376" cy="45124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47D630C-AEDC-D775-79B7-CC0394E5A3FF}"/>
              </a:ext>
            </a:extLst>
          </p:cNvPr>
          <p:cNvSpPr txBox="1"/>
          <p:nvPr/>
        </p:nvSpPr>
        <p:spPr>
          <a:xfrm>
            <a:off x="432048" y="134761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6"/>
                </a:solidFill>
              </a:rPr>
              <a:t>Preservación pulmonar a 10º</a:t>
            </a:r>
            <a:endParaRPr lang="es-ES_tradnl" sz="2400" dirty="0"/>
          </a:p>
        </p:txBody>
      </p:sp>
      <p:pic>
        <p:nvPicPr>
          <p:cNvPr id="13" name="Imagen 12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96C0993C-EC51-D5E8-1D35-0FF1EB4B1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1710"/>
            <a:ext cx="4817058" cy="24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94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32FFB0FB-381E-A0DE-5F91-02B630A89289}"/>
              </a:ext>
            </a:extLst>
          </p:cNvPr>
          <p:cNvSpPr txBox="1"/>
          <p:nvPr/>
        </p:nvSpPr>
        <p:spPr>
          <a:xfrm>
            <a:off x="1259632" y="8234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chemeClr val="accent6"/>
                </a:solidFill>
              </a:rPr>
              <a:t>Perfusión pulmonar ex vivo</a:t>
            </a:r>
            <a:endParaRPr lang="es-ES_tradnl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2CBA26-9E2A-4734-1A0F-E79FC5FF42B4}"/>
              </a:ext>
            </a:extLst>
          </p:cNvPr>
          <p:cNvSpPr txBox="1"/>
          <p:nvPr/>
        </p:nvSpPr>
        <p:spPr>
          <a:xfrm>
            <a:off x="66182" y="1387863"/>
            <a:ext cx="512613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600" b="0" i="0" u="none" strike="noStrike" dirty="0">
                <a:solidFill>
                  <a:srgbClr val="000000"/>
                </a:solidFill>
                <a:effectLst/>
              </a:rPr>
              <a:t>🔍 </a:t>
            </a:r>
            <a:r>
              <a:rPr lang="es-ES" sz="1600" b="1" i="0" u="none" strike="noStrike" dirty="0">
                <a:solidFill>
                  <a:srgbClr val="000000"/>
                </a:solidFill>
                <a:effectLst/>
              </a:rPr>
              <a:t>Evaluación y mejora de pulmones</a:t>
            </a:r>
            <a:br>
              <a:rPr lang="es-ES" sz="1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600" b="0" i="0" u="none" strike="noStrike" dirty="0">
                <a:solidFill>
                  <a:srgbClr val="000000"/>
                </a:solidFill>
                <a:effectLst/>
              </a:rPr>
              <a:t>🫁 Permite analizar y optimizar la calidad de los órganos antes del trasplante, aumentando su viabilidad.</a:t>
            </a:r>
          </a:p>
          <a:p>
            <a:pPr algn="l"/>
            <a:endParaRPr lang="es-ES" sz="16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s-ES" sz="1600" b="0" i="0" u="none" strike="noStrike" dirty="0">
                <a:solidFill>
                  <a:srgbClr val="000000"/>
                </a:solidFill>
                <a:effectLst/>
              </a:rPr>
              <a:t>🌡️ </a:t>
            </a:r>
            <a:r>
              <a:rPr lang="es-ES" sz="1600" b="1" i="0" u="none" strike="noStrike" dirty="0">
                <a:solidFill>
                  <a:srgbClr val="000000"/>
                </a:solidFill>
                <a:effectLst/>
              </a:rPr>
              <a:t>Perfusión a temperatura fisiológica</a:t>
            </a:r>
            <a:br>
              <a:rPr lang="es-ES" sz="1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600" b="0" i="0" u="none" strike="noStrike" dirty="0">
                <a:solidFill>
                  <a:srgbClr val="000000"/>
                </a:solidFill>
                <a:effectLst/>
              </a:rPr>
              <a:t>💨 Mantiene la circulación de fluidos dentro del pulmón, ayudando a reparar lesiones leves y mejorar la función pulmonar.</a:t>
            </a:r>
          </a:p>
          <a:p>
            <a:pPr algn="l"/>
            <a:endParaRPr lang="es-ES" sz="1600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s-ES" sz="1600" b="0" i="0" u="none" strike="noStrike" dirty="0">
                <a:solidFill>
                  <a:srgbClr val="000000"/>
                </a:solidFill>
                <a:effectLst/>
              </a:rPr>
              <a:t>🫁 </a:t>
            </a:r>
            <a:r>
              <a:rPr lang="es-ES" sz="1600" b="1" i="0" u="none" strike="noStrike" dirty="0">
                <a:solidFill>
                  <a:srgbClr val="000000"/>
                </a:solidFill>
                <a:effectLst/>
              </a:rPr>
              <a:t>Uso de donantes de criterios extendidos</a:t>
            </a:r>
            <a:br>
              <a:rPr lang="es-ES" sz="16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600" b="0" i="0" u="none" strike="noStrike" dirty="0">
                <a:solidFill>
                  <a:srgbClr val="000000"/>
                </a:solidFill>
                <a:effectLst/>
              </a:rPr>
              <a:t>🔄 Permite aprovechar pulmones de donantes con condiciones antes no aceptadas, aumentando la disponibilidad de órganos.</a:t>
            </a:r>
          </a:p>
        </p:txBody>
      </p:sp>
      <p:pic>
        <p:nvPicPr>
          <p:cNvPr id="3" name="Imagen 2" descr="Una bandeja con comida&#10;&#10;El contenido generado por IA puede ser incorrecto.">
            <a:extLst>
              <a:ext uri="{FF2B5EF4-FFF2-40B4-BE49-F238E27FC236}">
                <a16:creationId xmlns:a16="http://schemas.microsoft.com/office/drawing/2014/main" id="{21C1CEEB-50A6-39F8-F906-B8FE51AD1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91" y="486718"/>
            <a:ext cx="3319729" cy="446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BDF3F6E-D360-BAA7-B176-8F3F2739BC43}"/>
              </a:ext>
            </a:extLst>
          </p:cNvPr>
          <p:cNvSpPr txBox="1"/>
          <p:nvPr/>
        </p:nvSpPr>
        <p:spPr>
          <a:xfrm>
            <a:off x="3419872" y="33950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accent6"/>
                </a:solidFill>
              </a:rPr>
              <a:t>Conclusiones</a:t>
            </a:r>
            <a:endParaRPr lang="es-ES_tradnl" sz="2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D7DDA50-0963-C931-FD60-476C6AAC2F3B}"/>
              </a:ext>
            </a:extLst>
          </p:cNvPr>
          <p:cNvSpPr txBox="1"/>
          <p:nvPr/>
        </p:nvSpPr>
        <p:spPr>
          <a:xfrm>
            <a:off x="611560" y="1387678"/>
            <a:ext cx="80648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✅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Crecimiento constante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en los últimos 31 años, con un aumento exponencial en los últimos 3 años.</a:t>
            </a:r>
          </a:p>
          <a:p>
            <a:pPr algn="l"/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📊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Cambio en el perfil de pacientes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con mayor edad media y nuevas indicaciones.</a:t>
            </a:r>
          </a:p>
          <a:p>
            <a:pPr algn="l"/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🫁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Mayor uso de ECMO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, permitiendo trasplantes en patologías más complejas y con comorbilidades severas.</a:t>
            </a:r>
          </a:p>
          <a:p>
            <a:pPr algn="l"/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💊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Reducción de trasplantes por fibrosis quística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 gracias a los moduladores CFTR.</a:t>
            </a:r>
          </a:p>
          <a:p>
            <a:pPr algn="l"/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🔬 </a:t>
            </a:r>
            <a:r>
              <a:rPr lang="es-ES" b="1" i="0" u="none" strike="noStrike" dirty="0">
                <a:solidFill>
                  <a:srgbClr val="000000"/>
                </a:solidFill>
                <a:effectLst/>
              </a:rPr>
              <a:t>El trasplante pulmonar sigue evolucionando</a:t>
            </a:r>
            <a:r>
              <a:rPr lang="es-ES" dirty="0">
                <a:solidFill>
                  <a:srgbClr val="000000"/>
                </a:solidFill>
              </a:rPr>
              <a:t> (Preservación 10º y Exvivo) </a:t>
            </a:r>
            <a:r>
              <a:rPr lang="es-ES" b="0" i="0" u="none" strike="noStrike" dirty="0">
                <a:solidFill>
                  <a:srgbClr val="000000"/>
                </a:solidFill>
                <a:effectLst/>
              </a:rPr>
              <a:t>y se consolida como un tratamiento clave para enfermedades pulmonares graves. 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720FE6A-BDEA-4009-BB81-727D0F050826}"/>
              </a:ext>
            </a:extLst>
          </p:cNvPr>
          <p:cNvCxnSpPr>
            <a:cxnSpLocks/>
          </p:cNvCxnSpPr>
          <p:nvPr/>
        </p:nvCxnSpPr>
        <p:spPr>
          <a:xfrm>
            <a:off x="3347864" y="771550"/>
            <a:ext cx="2232248" cy="0"/>
          </a:xfrm>
          <a:prstGeom prst="line">
            <a:avLst/>
          </a:prstGeom>
          <a:ln w="41275" cap="flat" cmpd="thickThin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258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03119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7214</TotalTime>
  <Words>2324</Words>
  <Application>Microsoft Macintosh PowerPoint</Application>
  <PresentationFormat>Presentación en pantalla (16:9)</PresentationFormat>
  <Paragraphs>137</Paragraphs>
  <Slides>11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-webkit-standard</vt:lpstr>
      <vt:lpstr>Aptos</vt:lpstr>
      <vt:lpstr>Arial</vt:lpstr>
      <vt:lpstr>Calibri</vt:lpstr>
      <vt:lpstr>Comic Sans MS</vt:lpstr>
      <vt:lpstr>Liberation Serif</vt:lpstr>
      <vt:lpstr>Times New Roman</vt:lpstr>
      <vt:lpstr>Wingdings</vt:lpstr>
      <vt:lpstr>Tema de Office</vt:lpstr>
      <vt:lpstr>Evolución del Trasplante Pulmonar en Hospital de Referencia  Impacto de Avances Terapéuticos y Tecnológicos en 31 Años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Francisco Navarro</cp:lastModifiedBy>
  <cp:revision>8</cp:revision>
  <dcterms:created xsi:type="dcterms:W3CDTF">2024-02-05T13:08:18Z</dcterms:created>
  <dcterms:modified xsi:type="dcterms:W3CDTF">2025-02-27T17:06:55Z</dcterms:modified>
</cp:coreProperties>
</file>