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61" r:id="rId3"/>
    <p:sldId id="257" r:id="rId4"/>
    <p:sldId id="258" r:id="rId5"/>
    <p:sldId id="259" r:id="rId6"/>
    <p:sldId id="263" r:id="rId7"/>
    <p:sldId id="264" r:id="rId8"/>
    <p:sldId id="265" r:id="rId9"/>
    <p:sldId id="260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175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Pulse para desplazar la diapositiva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s-ES" sz="2000" b="0" strike="noStrike" spc="-1">
                <a:latin typeface="Arial"/>
              </a:rPr>
              <a:t>Pulse para editar el formato de las notas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&lt;cabecera&gt;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s-E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s-ES" sz="1400" b="0" strike="noStrike" spc="-1">
                <a:latin typeface="Times New Roman"/>
              </a:rPr>
              <a:t>&lt;fecha/hora&gt;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s-ES" sz="1400" b="0" strike="noStrike" spc="-1">
                <a:latin typeface="Times New Roman"/>
              </a:defRPr>
            </a:lvl1pPr>
          </a:lstStyle>
          <a:p>
            <a:r>
              <a:rPr lang="es-ES" sz="1400" b="0" strike="noStrike" spc="-1">
                <a:latin typeface="Times New Roman"/>
              </a:rPr>
              <a:t>&lt;pie de página&gt;</a:t>
            </a: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s-E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77E0AF4C-334B-43B7-B151-6566AD7F05DA}" type="slidenum">
              <a:rPr lang="es-ES" sz="1400" b="0" strike="noStrike" spc="-1">
                <a:latin typeface="Times New Roman"/>
              </a:rPr>
              <a:t>‹Nº›</a:t>
            </a:fld>
            <a:endParaRPr lang="es-E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Chronic obstructive pulmonary disease (COPD) is a multifaceted and heterogeneous</a:t>
            </a:r>
          </a:p>
          <a:p>
            <a:r>
              <a:rPr lang="en-US" dirty="0"/>
              <a:t>respiratory condition that impacts millions globally. Recent years have witnessed a</a:t>
            </a:r>
          </a:p>
          <a:p>
            <a:r>
              <a:rPr lang="en-US" dirty="0"/>
              <a:t>burgeoning interest in the investigation of microparticles (MPs), which are extracellular</a:t>
            </a:r>
          </a:p>
          <a:p>
            <a:r>
              <a:rPr lang="en-US" dirty="0"/>
              <a:t>vesicles released by various cells, including granulocytes, due to their potential as</a:t>
            </a:r>
          </a:p>
          <a:p>
            <a:r>
              <a:rPr lang="en-US" dirty="0"/>
              <a:t>biomarkers and their role in the pathophysiology of COPD.</a:t>
            </a:r>
          </a:p>
          <a:p>
            <a:r>
              <a:rPr lang="en-US" dirty="0"/>
              <a:t>Granulocyte-derived MPs have been identified as particularly significant in the</a:t>
            </a:r>
          </a:p>
          <a:p>
            <a:r>
              <a:rPr lang="en-US" dirty="0"/>
              <a:t>characterization of specific COPD endotypes, potentially enabling more personalized</a:t>
            </a:r>
          </a:p>
          <a:p>
            <a:r>
              <a:rPr lang="en-US" dirty="0"/>
              <a:t>treatment approaches. However, the relationship between MPs present in the airway</a:t>
            </a:r>
          </a:p>
          <a:p>
            <a:r>
              <a:rPr lang="en-US" dirty="0"/>
              <a:t>and those circulating in the bloodstream has not been sufficiently explored to date.</a:t>
            </a:r>
          </a:p>
          <a:p>
            <a:r>
              <a:rPr lang="en-US" dirty="0"/>
              <a:t>This study aims to analyze MPs in bronchoalveolar lavage and blood samples from</a:t>
            </a:r>
          </a:p>
          <a:p>
            <a:r>
              <a:rPr lang="en-US" dirty="0"/>
              <a:t>COPD patients to evaluate whether blood MPs can serve as surrogate biomarkers for</a:t>
            </a:r>
          </a:p>
          <a:p>
            <a:r>
              <a:rPr lang="en-US" dirty="0"/>
              <a:t>airway MPs. This approach could facilitate the identification of COPD endotypes and</a:t>
            </a:r>
          </a:p>
          <a:p>
            <a:r>
              <a:rPr lang="en-US" dirty="0"/>
              <a:t>enhance the precision of COPD diagnosis and treatment.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8FEC8-B3DD-454B-AFF5-65B4103C4C16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45014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</a:pPr>
            <a:endParaRPr lang="es-ES" sz="2000" b="0" strike="noStrike" spc="-1" dirty="0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es-ES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255299D-B144-43F0-A83C-8943AFC03BFB}" type="slidenum">
              <a:rPr lang="es-ES" sz="1200" b="0" strike="noStrike" spc="-1">
                <a:latin typeface="Times New Roman"/>
              </a:rPr>
              <a:t>3</a:t>
            </a:fld>
            <a:endParaRPr lang="es-E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</a:pPr>
            <a:r>
              <a:rPr lang="en-US" sz="2000" b="0" strike="noStrike" spc="-1" dirty="0">
                <a:latin typeface="Arial"/>
              </a:rPr>
              <a:t>This cross-sectional observational study evaluated consecutive patients who required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lang="en-US" sz="2000" b="0" strike="noStrike" spc="-1" dirty="0">
                <a:latin typeface="Arial"/>
              </a:rPr>
              <a:t>diagnostic bronchoscopy for various reasons. The objective was to include patients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lang="en-US" sz="2000" b="0" strike="noStrike" spc="-1" dirty="0">
                <a:latin typeface="Arial"/>
              </a:rPr>
              <a:t>with inflammatory conditions, thereby increasing the likelihood of studying the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lang="en-US" sz="2000" b="0" strike="noStrike" spc="-1" dirty="0">
                <a:latin typeface="Arial"/>
              </a:rPr>
              <a:t>concentration of microparticles (MPs) in both bronchial and blood compartments.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lang="en-US" sz="2000" b="0" strike="noStrike" spc="-1" dirty="0">
                <a:latin typeface="Arial"/>
              </a:rPr>
              <a:t>Following the signing of informed consent, peripheral blood samples and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lang="en-US" sz="2000" b="0" strike="noStrike" spc="-1" dirty="0">
                <a:latin typeface="Arial"/>
              </a:rPr>
              <a:t>bronchoalveolar lavage were obtained from each patient. Granulocyte-derived MPs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lang="en-US" sz="2000" b="0" strike="noStrike" spc="-1" dirty="0">
                <a:latin typeface="Arial"/>
              </a:rPr>
              <a:t>were isolated from citrated plasma via flow cytometry using the </a:t>
            </a:r>
            <a:r>
              <a:rPr lang="en-US" sz="2000" b="0" strike="noStrike" spc="-1" dirty="0" err="1">
                <a:latin typeface="Arial"/>
              </a:rPr>
              <a:t>CytoFlex</a:t>
            </a:r>
            <a:r>
              <a:rPr lang="en-US" sz="2000" b="0" strike="noStrike" spc="-1" dirty="0">
                <a:latin typeface="Arial"/>
              </a:rPr>
              <a:t> S cytometer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lang="en-US" sz="2000" b="0" strike="noStrike" spc="-1" dirty="0">
                <a:latin typeface="Arial"/>
              </a:rPr>
              <a:t>(Beckman Coulter, Inc., USA). The results were expressed as the total number of MPs,</a:t>
            </a:r>
          </a:p>
          <a:p>
            <a:pPr marL="216000" indent="-216000">
              <a:lnSpc>
                <a:spcPct val="100000"/>
              </a:lnSpc>
              <a:buNone/>
            </a:pPr>
            <a:r>
              <a:rPr lang="en-US" sz="2000" b="0" strike="noStrike" spc="-1" dirty="0">
                <a:latin typeface="Arial"/>
              </a:rPr>
              <a:t>the percentage of each type of MP, and the concentration per microliter.</a:t>
            </a:r>
            <a:endParaRPr lang="es-ES" sz="2000" b="0" strike="noStrike" spc="-1" dirty="0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es-ES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9E96C61-110B-43A2-BACD-D46B791B389A}" type="slidenum">
              <a:rPr lang="es-ES" sz="1200" b="0" strike="noStrike" spc="-1">
                <a:latin typeface="Times New Roman"/>
              </a:rPr>
              <a:t>4</a:t>
            </a:fld>
            <a:endParaRPr lang="es-E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</a:pPr>
            <a:endParaRPr lang="es-ES" sz="2000" b="0" strike="noStrike" spc="-1" dirty="0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es-ES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06582A8-19CB-4A54-BD82-8EAE458ECAE5}" type="slidenum">
              <a:rPr lang="es-ES" sz="1200" b="0" strike="noStrike" spc="-1">
                <a:latin typeface="Times New Roman"/>
              </a:rPr>
              <a:t>5</a:t>
            </a:fld>
            <a:endParaRPr lang="es-E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</a:pPr>
            <a:r>
              <a:rPr lang="es-ES" sz="2000" b="0" strike="noStrike" spc="-1">
                <a:latin typeface="Arial"/>
              </a:rPr>
              <a:t>Qué significa aquí la triptasa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es-ES" sz="1200" b="0" strike="noStrike" spc="-1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586F332-924D-4EE6-B03A-5F17E60B3C40}" type="slidenum">
              <a:rPr lang="es-ES" sz="1200" b="0" strike="noStrike" spc="-1">
                <a:latin typeface="Times New Roman"/>
              </a:rPr>
              <a:t>9</a:t>
            </a:fld>
            <a:endParaRPr lang="es-E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4F4A8F4-95E5-4563-8BB6-0E1BDA63354B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7D7C207-782F-4CF9-9023-AAD86340BAC7}" type="slidenum"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1C481BB-2853-4D6D-87A6-0D1B3A0D8E68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496F4DE-CE72-4AE2-90C6-2FB3F715E1A2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F292EC4-6557-4A2A-A247-5BF0C885712B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1597680"/>
            <a:ext cx="7772040" cy="511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s-ES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03040EB-3257-4430-86A9-CDFD34E13F22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7679CCC-4AB8-449A-9F53-C0358E52E56E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D417671-BC41-43A7-AB9C-59442764198E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997C249-6AF3-4069-86F8-6C9FE7DBF0BB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F2EA810-4BB0-457A-A9EA-9332DEF211BA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58EA42B-3621-457E-9D29-F7B6B0AC3C24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9192441-DA88-4F5F-BD0A-4D2BA760D169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6324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5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es-ES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es-ES" sz="1200" b="0" strike="noStrike" spc="-1">
                <a:solidFill>
                  <a:srgbClr val="8B8B8B"/>
                </a:solidFill>
                <a:latin typeface="Calibri"/>
              </a:rPr>
              <a:t>&lt;fecha/hora&gt;</a:t>
            </a:r>
            <a:endParaRPr lang="es-ES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es-ES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es-ES" sz="1400" b="0" strike="noStrike" spc="-1">
                <a:latin typeface="Times New Roman"/>
              </a:rPr>
              <a:t>&lt;pie de página&gt;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es-ES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521DB5D-78EB-46A2-AA68-457AA132C9FD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2800" b="1" strike="noStrike" spc="-1" dirty="0">
                <a:solidFill>
                  <a:srgbClr val="000000"/>
                </a:solidFill>
                <a:latin typeface="Calibri"/>
              </a:rPr>
              <a:t>ANÁLISIS DEL POTENCIAL PAPEL DEL PERFIL GRANULOCÍTICO Y SUS MICROVESÍCULAS EN SANGRE Y LAVADO BRONCOALVEOLAR EN PACIENTES CON DISFUNCIÓN PULMONAR</a:t>
            </a:r>
            <a:endParaRPr lang="es-ES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1371600" y="3507840"/>
            <a:ext cx="6512400" cy="117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241"/>
              </a:spcBef>
              <a:buNone/>
              <a:tabLst>
                <a:tab pos="0" algn="l"/>
              </a:tabLst>
            </a:pPr>
            <a:r>
              <a:rPr lang="es-ES" sz="1200" b="1" strike="noStrike" spc="-1" dirty="0">
                <a:solidFill>
                  <a:srgbClr val="0D0D0D"/>
                </a:solidFill>
                <a:latin typeface="Calibri"/>
              </a:rPr>
              <a:t>A. Fernández Boza (1), B. Muñoz Sánchez (1), R. Reinoso Arija (1), E. Márquez Martín (1), B. Romero </a:t>
            </a:r>
            <a:r>
              <a:rPr lang="es-ES" sz="1200" b="1" strike="noStrike" spc="-1" dirty="0" err="1">
                <a:solidFill>
                  <a:srgbClr val="0D0D0D"/>
                </a:solidFill>
                <a:latin typeface="Calibri"/>
              </a:rPr>
              <a:t>Romero</a:t>
            </a:r>
            <a:r>
              <a:rPr lang="es-ES" sz="1200" b="1" strike="noStrike" spc="-1" dirty="0">
                <a:solidFill>
                  <a:srgbClr val="0D0D0D"/>
                </a:solidFill>
                <a:latin typeface="Calibri"/>
              </a:rPr>
              <a:t> (1), E. Juan </a:t>
            </a:r>
            <a:r>
              <a:rPr lang="es-ES" sz="1200" b="1" strike="noStrike" spc="-1" dirty="0" err="1">
                <a:solidFill>
                  <a:srgbClr val="0D0D0D"/>
                </a:solidFill>
                <a:latin typeface="Calibri"/>
              </a:rPr>
              <a:t>Saborido</a:t>
            </a:r>
            <a:r>
              <a:rPr lang="es-ES" sz="1200" b="1" strike="noStrike" spc="-1" dirty="0">
                <a:solidFill>
                  <a:srgbClr val="0D0D0D"/>
                </a:solidFill>
                <a:latin typeface="Calibri"/>
              </a:rPr>
              <a:t> (1), N. Sola</a:t>
            </a:r>
            <a:endParaRPr lang="es-ES" sz="1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41"/>
              </a:spcBef>
              <a:buNone/>
              <a:tabLst>
                <a:tab pos="0" algn="l"/>
              </a:tabLst>
            </a:pPr>
            <a:r>
              <a:rPr lang="es-ES" sz="1200" b="1" strike="noStrike" spc="-1" dirty="0" err="1">
                <a:solidFill>
                  <a:srgbClr val="0D0D0D"/>
                </a:solidFill>
                <a:latin typeface="Calibri"/>
              </a:rPr>
              <a:t>Idigora</a:t>
            </a:r>
            <a:r>
              <a:rPr lang="es-ES" sz="1200" b="1" strike="noStrike" spc="-1" dirty="0">
                <a:solidFill>
                  <a:srgbClr val="0D0D0D"/>
                </a:solidFill>
                <a:latin typeface="Calibri"/>
              </a:rPr>
              <a:t> (1), C. Marín Hinojosa (1), J.L. López Campos (1).</a:t>
            </a:r>
            <a:endParaRPr lang="es-ES" sz="1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41"/>
              </a:spcBef>
              <a:buNone/>
              <a:tabLst>
                <a:tab pos="0" algn="l"/>
              </a:tabLst>
            </a:pPr>
            <a:endParaRPr lang="es-ES" sz="1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41"/>
              </a:spcBef>
              <a:buNone/>
              <a:tabLst>
                <a:tab pos="0" algn="l"/>
              </a:tabLst>
            </a:pPr>
            <a:r>
              <a:rPr lang="es-ES" sz="1200" b="0" strike="noStrike" spc="-1" dirty="0">
                <a:solidFill>
                  <a:srgbClr val="0D0D0D"/>
                </a:solidFill>
                <a:latin typeface="Calibri"/>
              </a:rPr>
              <a:t>(1)    Hospital Universitario Virgen del Rocío</a:t>
            </a:r>
            <a:endParaRPr lang="es-ES" sz="1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5232BAB-469C-62A8-8BEF-069AFF69134A}"/>
              </a:ext>
            </a:extLst>
          </p:cNvPr>
          <p:cNvSpPr txBox="1">
            <a:spLocks/>
          </p:cNvSpPr>
          <p:nvPr/>
        </p:nvSpPr>
        <p:spPr>
          <a:xfrm>
            <a:off x="3080212" y="273297"/>
            <a:ext cx="2983576" cy="7234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softEdge rad="31750"/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es-ES" sz="2800" b="1" dirty="0"/>
              <a:t>INTRODUCCIÓN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11DAE19-D683-4184-4EC5-3EF279156828}"/>
              </a:ext>
            </a:extLst>
          </p:cNvPr>
          <p:cNvSpPr txBox="1"/>
          <p:nvPr/>
        </p:nvSpPr>
        <p:spPr>
          <a:xfrm>
            <a:off x="359665" y="1491630"/>
            <a:ext cx="4104456" cy="1200329"/>
          </a:xfrm>
          <a:custGeom>
            <a:avLst/>
            <a:gdLst>
              <a:gd name="connsiteX0" fmla="*/ 0 w 4104456"/>
              <a:gd name="connsiteY0" fmla="*/ 0 h 1200329"/>
              <a:gd name="connsiteX1" fmla="*/ 560942 w 4104456"/>
              <a:gd name="connsiteY1" fmla="*/ 0 h 1200329"/>
              <a:gd name="connsiteX2" fmla="*/ 1121885 w 4104456"/>
              <a:gd name="connsiteY2" fmla="*/ 0 h 1200329"/>
              <a:gd name="connsiteX3" fmla="*/ 1888050 w 4104456"/>
              <a:gd name="connsiteY3" fmla="*/ 0 h 1200329"/>
              <a:gd name="connsiteX4" fmla="*/ 2531081 w 4104456"/>
              <a:gd name="connsiteY4" fmla="*/ 0 h 1200329"/>
              <a:gd name="connsiteX5" fmla="*/ 3215157 w 4104456"/>
              <a:gd name="connsiteY5" fmla="*/ 0 h 1200329"/>
              <a:gd name="connsiteX6" fmla="*/ 4104456 w 4104456"/>
              <a:gd name="connsiteY6" fmla="*/ 0 h 1200329"/>
              <a:gd name="connsiteX7" fmla="*/ 4104456 w 4104456"/>
              <a:gd name="connsiteY7" fmla="*/ 576158 h 1200329"/>
              <a:gd name="connsiteX8" fmla="*/ 4104456 w 4104456"/>
              <a:gd name="connsiteY8" fmla="*/ 1200329 h 1200329"/>
              <a:gd name="connsiteX9" fmla="*/ 3379335 w 4104456"/>
              <a:gd name="connsiteY9" fmla="*/ 1200329 h 1200329"/>
              <a:gd name="connsiteX10" fmla="*/ 2613170 w 4104456"/>
              <a:gd name="connsiteY10" fmla="*/ 1200329 h 1200329"/>
              <a:gd name="connsiteX11" fmla="*/ 1888050 w 4104456"/>
              <a:gd name="connsiteY11" fmla="*/ 1200329 h 1200329"/>
              <a:gd name="connsiteX12" fmla="*/ 1162929 w 4104456"/>
              <a:gd name="connsiteY12" fmla="*/ 1200329 h 1200329"/>
              <a:gd name="connsiteX13" fmla="*/ 601987 w 4104456"/>
              <a:gd name="connsiteY13" fmla="*/ 1200329 h 1200329"/>
              <a:gd name="connsiteX14" fmla="*/ 0 w 4104456"/>
              <a:gd name="connsiteY14" fmla="*/ 1200329 h 1200329"/>
              <a:gd name="connsiteX15" fmla="*/ 0 w 4104456"/>
              <a:gd name="connsiteY15" fmla="*/ 588161 h 1200329"/>
              <a:gd name="connsiteX16" fmla="*/ 0 w 4104456"/>
              <a:gd name="connsiteY16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04456" h="1200329" fill="none" extrusionOk="0">
                <a:moveTo>
                  <a:pt x="0" y="0"/>
                </a:moveTo>
                <a:cubicBezTo>
                  <a:pt x="118398" y="8757"/>
                  <a:pt x="319364" y="-8405"/>
                  <a:pt x="560942" y="0"/>
                </a:cubicBezTo>
                <a:cubicBezTo>
                  <a:pt x="802520" y="8405"/>
                  <a:pt x="894573" y="10270"/>
                  <a:pt x="1121885" y="0"/>
                </a:cubicBezTo>
                <a:cubicBezTo>
                  <a:pt x="1349197" y="-10270"/>
                  <a:pt x="1608737" y="-16197"/>
                  <a:pt x="1888050" y="0"/>
                </a:cubicBezTo>
                <a:cubicBezTo>
                  <a:pt x="2167364" y="16197"/>
                  <a:pt x="2385595" y="-25128"/>
                  <a:pt x="2531081" y="0"/>
                </a:cubicBezTo>
                <a:cubicBezTo>
                  <a:pt x="2676567" y="25128"/>
                  <a:pt x="2930703" y="-7289"/>
                  <a:pt x="3215157" y="0"/>
                </a:cubicBezTo>
                <a:cubicBezTo>
                  <a:pt x="3499611" y="7289"/>
                  <a:pt x="3799220" y="-9042"/>
                  <a:pt x="4104456" y="0"/>
                </a:cubicBezTo>
                <a:cubicBezTo>
                  <a:pt x="4099844" y="194032"/>
                  <a:pt x="4088281" y="334065"/>
                  <a:pt x="4104456" y="576158"/>
                </a:cubicBezTo>
                <a:cubicBezTo>
                  <a:pt x="4120631" y="818251"/>
                  <a:pt x="4073531" y="932208"/>
                  <a:pt x="4104456" y="1200329"/>
                </a:cubicBezTo>
                <a:cubicBezTo>
                  <a:pt x="3751256" y="1200376"/>
                  <a:pt x="3616645" y="1173099"/>
                  <a:pt x="3379335" y="1200329"/>
                </a:cubicBezTo>
                <a:cubicBezTo>
                  <a:pt x="3142025" y="1227559"/>
                  <a:pt x="2769631" y="1186184"/>
                  <a:pt x="2613170" y="1200329"/>
                </a:cubicBezTo>
                <a:cubicBezTo>
                  <a:pt x="2456710" y="1214474"/>
                  <a:pt x="2170675" y="1184056"/>
                  <a:pt x="1888050" y="1200329"/>
                </a:cubicBezTo>
                <a:cubicBezTo>
                  <a:pt x="1605425" y="1216602"/>
                  <a:pt x="1468992" y="1228491"/>
                  <a:pt x="1162929" y="1200329"/>
                </a:cubicBezTo>
                <a:cubicBezTo>
                  <a:pt x="856866" y="1172167"/>
                  <a:pt x="761482" y="1187036"/>
                  <a:pt x="601987" y="1200329"/>
                </a:cubicBezTo>
                <a:cubicBezTo>
                  <a:pt x="442492" y="1213622"/>
                  <a:pt x="175631" y="1189393"/>
                  <a:pt x="0" y="1200329"/>
                </a:cubicBezTo>
                <a:cubicBezTo>
                  <a:pt x="-546" y="1008992"/>
                  <a:pt x="-8736" y="801123"/>
                  <a:pt x="0" y="588161"/>
                </a:cubicBezTo>
                <a:cubicBezTo>
                  <a:pt x="8736" y="375199"/>
                  <a:pt x="-20364" y="250526"/>
                  <a:pt x="0" y="0"/>
                </a:cubicBezTo>
                <a:close/>
              </a:path>
              <a:path w="4104456" h="1200329" stroke="0" extrusionOk="0">
                <a:moveTo>
                  <a:pt x="0" y="0"/>
                </a:moveTo>
                <a:cubicBezTo>
                  <a:pt x="258282" y="25561"/>
                  <a:pt x="498137" y="-19513"/>
                  <a:pt x="725121" y="0"/>
                </a:cubicBezTo>
                <a:cubicBezTo>
                  <a:pt x="952105" y="19513"/>
                  <a:pt x="1049439" y="29772"/>
                  <a:pt x="1368152" y="0"/>
                </a:cubicBezTo>
                <a:cubicBezTo>
                  <a:pt x="1686865" y="-29772"/>
                  <a:pt x="1720713" y="-26495"/>
                  <a:pt x="2052228" y="0"/>
                </a:cubicBezTo>
                <a:cubicBezTo>
                  <a:pt x="2383743" y="26495"/>
                  <a:pt x="2429197" y="-15478"/>
                  <a:pt x="2654215" y="0"/>
                </a:cubicBezTo>
                <a:cubicBezTo>
                  <a:pt x="2879233" y="15478"/>
                  <a:pt x="3190518" y="-26150"/>
                  <a:pt x="3338291" y="0"/>
                </a:cubicBezTo>
                <a:cubicBezTo>
                  <a:pt x="3486064" y="26150"/>
                  <a:pt x="3906702" y="-38224"/>
                  <a:pt x="4104456" y="0"/>
                </a:cubicBezTo>
                <a:cubicBezTo>
                  <a:pt x="4092682" y="194810"/>
                  <a:pt x="4100898" y="360952"/>
                  <a:pt x="4104456" y="600165"/>
                </a:cubicBezTo>
                <a:cubicBezTo>
                  <a:pt x="4108014" y="839379"/>
                  <a:pt x="4132990" y="928636"/>
                  <a:pt x="4104456" y="1200329"/>
                </a:cubicBezTo>
                <a:cubicBezTo>
                  <a:pt x="3925374" y="1211044"/>
                  <a:pt x="3655609" y="1178465"/>
                  <a:pt x="3461425" y="1200329"/>
                </a:cubicBezTo>
                <a:cubicBezTo>
                  <a:pt x="3267241" y="1222193"/>
                  <a:pt x="3028412" y="1205610"/>
                  <a:pt x="2859438" y="1200329"/>
                </a:cubicBezTo>
                <a:cubicBezTo>
                  <a:pt x="2690464" y="1195048"/>
                  <a:pt x="2486021" y="1202787"/>
                  <a:pt x="2257451" y="1200329"/>
                </a:cubicBezTo>
                <a:cubicBezTo>
                  <a:pt x="2028881" y="1197871"/>
                  <a:pt x="1857885" y="1222888"/>
                  <a:pt x="1614419" y="1200329"/>
                </a:cubicBezTo>
                <a:cubicBezTo>
                  <a:pt x="1370953" y="1177770"/>
                  <a:pt x="1160402" y="1173390"/>
                  <a:pt x="848254" y="1200329"/>
                </a:cubicBezTo>
                <a:cubicBezTo>
                  <a:pt x="536107" y="1227268"/>
                  <a:pt x="358013" y="1219210"/>
                  <a:pt x="0" y="1200329"/>
                </a:cubicBezTo>
                <a:cubicBezTo>
                  <a:pt x="-28337" y="1010017"/>
                  <a:pt x="-28701" y="760606"/>
                  <a:pt x="0" y="612168"/>
                </a:cubicBezTo>
                <a:cubicBezTo>
                  <a:pt x="28701" y="463730"/>
                  <a:pt x="618" y="142815"/>
                  <a:pt x="0" y="0"/>
                </a:cubicBezTo>
                <a:close/>
              </a:path>
            </a:pathLst>
          </a:custGeom>
          <a:ln>
            <a:solidFill>
              <a:schemeClr val="accent4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La enfermedad pulmonar obstructiva crónica (EPOC) </a:t>
            </a:r>
            <a:r>
              <a:rPr lang="es-ES" dirty="0"/>
              <a:t>es una afección respiratoria polifacética y heterogénea.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41BFCB9-9ADD-74F4-F4BC-E651081DDA43}"/>
              </a:ext>
            </a:extLst>
          </p:cNvPr>
          <p:cNvSpPr txBox="1"/>
          <p:nvPr/>
        </p:nvSpPr>
        <p:spPr>
          <a:xfrm>
            <a:off x="4679880" y="1491630"/>
            <a:ext cx="4104456" cy="1200329"/>
          </a:xfrm>
          <a:custGeom>
            <a:avLst/>
            <a:gdLst>
              <a:gd name="connsiteX0" fmla="*/ 0 w 4104456"/>
              <a:gd name="connsiteY0" fmla="*/ 0 h 1200329"/>
              <a:gd name="connsiteX1" fmla="*/ 560942 w 4104456"/>
              <a:gd name="connsiteY1" fmla="*/ 0 h 1200329"/>
              <a:gd name="connsiteX2" fmla="*/ 1121885 w 4104456"/>
              <a:gd name="connsiteY2" fmla="*/ 0 h 1200329"/>
              <a:gd name="connsiteX3" fmla="*/ 1888050 w 4104456"/>
              <a:gd name="connsiteY3" fmla="*/ 0 h 1200329"/>
              <a:gd name="connsiteX4" fmla="*/ 2531081 w 4104456"/>
              <a:gd name="connsiteY4" fmla="*/ 0 h 1200329"/>
              <a:gd name="connsiteX5" fmla="*/ 3215157 w 4104456"/>
              <a:gd name="connsiteY5" fmla="*/ 0 h 1200329"/>
              <a:gd name="connsiteX6" fmla="*/ 4104456 w 4104456"/>
              <a:gd name="connsiteY6" fmla="*/ 0 h 1200329"/>
              <a:gd name="connsiteX7" fmla="*/ 4104456 w 4104456"/>
              <a:gd name="connsiteY7" fmla="*/ 576158 h 1200329"/>
              <a:gd name="connsiteX8" fmla="*/ 4104456 w 4104456"/>
              <a:gd name="connsiteY8" fmla="*/ 1200329 h 1200329"/>
              <a:gd name="connsiteX9" fmla="*/ 3379335 w 4104456"/>
              <a:gd name="connsiteY9" fmla="*/ 1200329 h 1200329"/>
              <a:gd name="connsiteX10" fmla="*/ 2613170 w 4104456"/>
              <a:gd name="connsiteY10" fmla="*/ 1200329 h 1200329"/>
              <a:gd name="connsiteX11" fmla="*/ 1888050 w 4104456"/>
              <a:gd name="connsiteY11" fmla="*/ 1200329 h 1200329"/>
              <a:gd name="connsiteX12" fmla="*/ 1162929 w 4104456"/>
              <a:gd name="connsiteY12" fmla="*/ 1200329 h 1200329"/>
              <a:gd name="connsiteX13" fmla="*/ 601987 w 4104456"/>
              <a:gd name="connsiteY13" fmla="*/ 1200329 h 1200329"/>
              <a:gd name="connsiteX14" fmla="*/ 0 w 4104456"/>
              <a:gd name="connsiteY14" fmla="*/ 1200329 h 1200329"/>
              <a:gd name="connsiteX15" fmla="*/ 0 w 4104456"/>
              <a:gd name="connsiteY15" fmla="*/ 588161 h 1200329"/>
              <a:gd name="connsiteX16" fmla="*/ 0 w 4104456"/>
              <a:gd name="connsiteY16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04456" h="1200329" fill="none" extrusionOk="0">
                <a:moveTo>
                  <a:pt x="0" y="0"/>
                </a:moveTo>
                <a:cubicBezTo>
                  <a:pt x="118398" y="8757"/>
                  <a:pt x="319364" y="-8405"/>
                  <a:pt x="560942" y="0"/>
                </a:cubicBezTo>
                <a:cubicBezTo>
                  <a:pt x="802520" y="8405"/>
                  <a:pt x="894573" y="10270"/>
                  <a:pt x="1121885" y="0"/>
                </a:cubicBezTo>
                <a:cubicBezTo>
                  <a:pt x="1349197" y="-10270"/>
                  <a:pt x="1608737" y="-16197"/>
                  <a:pt x="1888050" y="0"/>
                </a:cubicBezTo>
                <a:cubicBezTo>
                  <a:pt x="2167364" y="16197"/>
                  <a:pt x="2385595" y="-25128"/>
                  <a:pt x="2531081" y="0"/>
                </a:cubicBezTo>
                <a:cubicBezTo>
                  <a:pt x="2676567" y="25128"/>
                  <a:pt x="2930703" y="-7289"/>
                  <a:pt x="3215157" y="0"/>
                </a:cubicBezTo>
                <a:cubicBezTo>
                  <a:pt x="3499611" y="7289"/>
                  <a:pt x="3799220" y="-9042"/>
                  <a:pt x="4104456" y="0"/>
                </a:cubicBezTo>
                <a:cubicBezTo>
                  <a:pt x="4099844" y="194032"/>
                  <a:pt x="4088281" y="334065"/>
                  <a:pt x="4104456" y="576158"/>
                </a:cubicBezTo>
                <a:cubicBezTo>
                  <a:pt x="4120631" y="818251"/>
                  <a:pt x="4073531" y="932208"/>
                  <a:pt x="4104456" y="1200329"/>
                </a:cubicBezTo>
                <a:cubicBezTo>
                  <a:pt x="3751256" y="1200376"/>
                  <a:pt x="3616645" y="1173099"/>
                  <a:pt x="3379335" y="1200329"/>
                </a:cubicBezTo>
                <a:cubicBezTo>
                  <a:pt x="3142025" y="1227559"/>
                  <a:pt x="2769631" y="1186184"/>
                  <a:pt x="2613170" y="1200329"/>
                </a:cubicBezTo>
                <a:cubicBezTo>
                  <a:pt x="2456710" y="1214474"/>
                  <a:pt x="2170675" y="1184056"/>
                  <a:pt x="1888050" y="1200329"/>
                </a:cubicBezTo>
                <a:cubicBezTo>
                  <a:pt x="1605425" y="1216602"/>
                  <a:pt x="1468992" y="1228491"/>
                  <a:pt x="1162929" y="1200329"/>
                </a:cubicBezTo>
                <a:cubicBezTo>
                  <a:pt x="856866" y="1172167"/>
                  <a:pt x="761482" y="1187036"/>
                  <a:pt x="601987" y="1200329"/>
                </a:cubicBezTo>
                <a:cubicBezTo>
                  <a:pt x="442492" y="1213622"/>
                  <a:pt x="175631" y="1189393"/>
                  <a:pt x="0" y="1200329"/>
                </a:cubicBezTo>
                <a:cubicBezTo>
                  <a:pt x="-546" y="1008992"/>
                  <a:pt x="-8736" y="801123"/>
                  <a:pt x="0" y="588161"/>
                </a:cubicBezTo>
                <a:cubicBezTo>
                  <a:pt x="8736" y="375199"/>
                  <a:pt x="-20364" y="250526"/>
                  <a:pt x="0" y="0"/>
                </a:cubicBezTo>
                <a:close/>
              </a:path>
              <a:path w="4104456" h="1200329" stroke="0" extrusionOk="0">
                <a:moveTo>
                  <a:pt x="0" y="0"/>
                </a:moveTo>
                <a:cubicBezTo>
                  <a:pt x="258282" y="25561"/>
                  <a:pt x="498137" y="-19513"/>
                  <a:pt x="725121" y="0"/>
                </a:cubicBezTo>
                <a:cubicBezTo>
                  <a:pt x="952105" y="19513"/>
                  <a:pt x="1049439" y="29772"/>
                  <a:pt x="1368152" y="0"/>
                </a:cubicBezTo>
                <a:cubicBezTo>
                  <a:pt x="1686865" y="-29772"/>
                  <a:pt x="1720713" y="-26495"/>
                  <a:pt x="2052228" y="0"/>
                </a:cubicBezTo>
                <a:cubicBezTo>
                  <a:pt x="2383743" y="26495"/>
                  <a:pt x="2429197" y="-15478"/>
                  <a:pt x="2654215" y="0"/>
                </a:cubicBezTo>
                <a:cubicBezTo>
                  <a:pt x="2879233" y="15478"/>
                  <a:pt x="3190518" y="-26150"/>
                  <a:pt x="3338291" y="0"/>
                </a:cubicBezTo>
                <a:cubicBezTo>
                  <a:pt x="3486064" y="26150"/>
                  <a:pt x="3906702" y="-38224"/>
                  <a:pt x="4104456" y="0"/>
                </a:cubicBezTo>
                <a:cubicBezTo>
                  <a:pt x="4092682" y="194810"/>
                  <a:pt x="4100898" y="360952"/>
                  <a:pt x="4104456" y="600165"/>
                </a:cubicBezTo>
                <a:cubicBezTo>
                  <a:pt x="4108014" y="839379"/>
                  <a:pt x="4132990" y="928636"/>
                  <a:pt x="4104456" y="1200329"/>
                </a:cubicBezTo>
                <a:cubicBezTo>
                  <a:pt x="3925374" y="1211044"/>
                  <a:pt x="3655609" y="1178465"/>
                  <a:pt x="3461425" y="1200329"/>
                </a:cubicBezTo>
                <a:cubicBezTo>
                  <a:pt x="3267241" y="1222193"/>
                  <a:pt x="3028412" y="1205610"/>
                  <a:pt x="2859438" y="1200329"/>
                </a:cubicBezTo>
                <a:cubicBezTo>
                  <a:pt x="2690464" y="1195048"/>
                  <a:pt x="2486021" y="1202787"/>
                  <a:pt x="2257451" y="1200329"/>
                </a:cubicBezTo>
                <a:cubicBezTo>
                  <a:pt x="2028881" y="1197871"/>
                  <a:pt x="1857885" y="1222888"/>
                  <a:pt x="1614419" y="1200329"/>
                </a:cubicBezTo>
                <a:cubicBezTo>
                  <a:pt x="1370953" y="1177770"/>
                  <a:pt x="1160402" y="1173390"/>
                  <a:pt x="848254" y="1200329"/>
                </a:cubicBezTo>
                <a:cubicBezTo>
                  <a:pt x="536107" y="1227268"/>
                  <a:pt x="358013" y="1219210"/>
                  <a:pt x="0" y="1200329"/>
                </a:cubicBezTo>
                <a:cubicBezTo>
                  <a:pt x="-28337" y="1010017"/>
                  <a:pt x="-28701" y="760606"/>
                  <a:pt x="0" y="612168"/>
                </a:cubicBezTo>
                <a:cubicBezTo>
                  <a:pt x="28701" y="463730"/>
                  <a:pt x="618" y="142815"/>
                  <a:pt x="0" y="0"/>
                </a:cubicBezTo>
                <a:close/>
              </a:path>
            </a:pathLst>
          </a:custGeom>
          <a:ln>
            <a:solidFill>
              <a:schemeClr val="accent4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 Las micropartículas (MP) </a:t>
            </a:r>
            <a:r>
              <a:rPr lang="es-ES" dirty="0"/>
              <a:t>son vesículas extracelulares liberadas por diversas células, incluidos los granulocitos.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F170470-D6F3-C8EB-3FB7-0348F608BD58}"/>
              </a:ext>
            </a:extLst>
          </p:cNvPr>
          <p:cNvSpPr txBox="1"/>
          <p:nvPr/>
        </p:nvSpPr>
        <p:spPr>
          <a:xfrm>
            <a:off x="4679879" y="2928836"/>
            <a:ext cx="4104456" cy="1200329"/>
          </a:xfrm>
          <a:custGeom>
            <a:avLst/>
            <a:gdLst>
              <a:gd name="connsiteX0" fmla="*/ 0 w 4104456"/>
              <a:gd name="connsiteY0" fmla="*/ 0 h 1200329"/>
              <a:gd name="connsiteX1" fmla="*/ 560942 w 4104456"/>
              <a:gd name="connsiteY1" fmla="*/ 0 h 1200329"/>
              <a:gd name="connsiteX2" fmla="*/ 1121885 w 4104456"/>
              <a:gd name="connsiteY2" fmla="*/ 0 h 1200329"/>
              <a:gd name="connsiteX3" fmla="*/ 1888050 w 4104456"/>
              <a:gd name="connsiteY3" fmla="*/ 0 h 1200329"/>
              <a:gd name="connsiteX4" fmla="*/ 2531081 w 4104456"/>
              <a:gd name="connsiteY4" fmla="*/ 0 h 1200329"/>
              <a:gd name="connsiteX5" fmla="*/ 3215157 w 4104456"/>
              <a:gd name="connsiteY5" fmla="*/ 0 h 1200329"/>
              <a:gd name="connsiteX6" fmla="*/ 4104456 w 4104456"/>
              <a:gd name="connsiteY6" fmla="*/ 0 h 1200329"/>
              <a:gd name="connsiteX7" fmla="*/ 4104456 w 4104456"/>
              <a:gd name="connsiteY7" fmla="*/ 576158 h 1200329"/>
              <a:gd name="connsiteX8" fmla="*/ 4104456 w 4104456"/>
              <a:gd name="connsiteY8" fmla="*/ 1200329 h 1200329"/>
              <a:gd name="connsiteX9" fmla="*/ 3379335 w 4104456"/>
              <a:gd name="connsiteY9" fmla="*/ 1200329 h 1200329"/>
              <a:gd name="connsiteX10" fmla="*/ 2613170 w 4104456"/>
              <a:gd name="connsiteY10" fmla="*/ 1200329 h 1200329"/>
              <a:gd name="connsiteX11" fmla="*/ 1888050 w 4104456"/>
              <a:gd name="connsiteY11" fmla="*/ 1200329 h 1200329"/>
              <a:gd name="connsiteX12" fmla="*/ 1162929 w 4104456"/>
              <a:gd name="connsiteY12" fmla="*/ 1200329 h 1200329"/>
              <a:gd name="connsiteX13" fmla="*/ 601987 w 4104456"/>
              <a:gd name="connsiteY13" fmla="*/ 1200329 h 1200329"/>
              <a:gd name="connsiteX14" fmla="*/ 0 w 4104456"/>
              <a:gd name="connsiteY14" fmla="*/ 1200329 h 1200329"/>
              <a:gd name="connsiteX15" fmla="*/ 0 w 4104456"/>
              <a:gd name="connsiteY15" fmla="*/ 588161 h 1200329"/>
              <a:gd name="connsiteX16" fmla="*/ 0 w 4104456"/>
              <a:gd name="connsiteY16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04456" h="1200329" fill="none" extrusionOk="0">
                <a:moveTo>
                  <a:pt x="0" y="0"/>
                </a:moveTo>
                <a:cubicBezTo>
                  <a:pt x="118398" y="8757"/>
                  <a:pt x="319364" y="-8405"/>
                  <a:pt x="560942" y="0"/>
                </a:cubicBezTo>
                <a:cubicBezTo>
                  <a:pt x="802520" y="8405"/>
                  <a:pt x="894573" y="10270"/>
                  <a:pt x="1121885" y="0"/>
                </a:cubicBezTo>
                <a:cubicBezTo>
                  <a:pt x="1349197" y="-10270"/>
                  <a:pt x="1608737" y="-16197"/>
                  <a:pt x="1888050" y="0"/>
                </a:cubicBezTo>
                <a:cubicBezTo>
                  <a:pt x="2167364" y="16197"/>
                  <a:pt x="2385595" y="-25128"/>
                  <a:pt x="2531081" y="0"/>
                </a:cubicBezTo>
                <a:cubicBezTo>
                  <a:pt x="2676567" y="25128"/>
                  <a:pt x="2930703" y="-7289"/>
                  <a:pt x="3215157" y="0"/>
                </a:cubicBezTo>
                <a:cubicBezTo>
                  <a:pt x="3499611" y="7289"/>
                  <a:pt x="3799220" y="-9042"/>
                  <a:pt x="4104456" y="0"/>
                </a:cubicBezTo>
                <a:cubicBezTo>
                  <a:pt x="4099844" y="194032"/>
                  <a:pt x="4088281" y="334065"/>
                  <a:pt x="4104456" y="576158"/>
                </a:cubicBezTo>
                <a:cubicBezTo>
                  <a:pt x="4120631" y="818251"/>
                  <a:pt x="4073531" y="932208"/>
                  <a:pt x="4104456" y="1200329"/>
                </a:cubicBezTo>
                <a:cubicBezTo>
                  <a:pt x="3751256" y="1200376"/>
                  <a:pt x="3616645" y="1173099"/>
                  <a:pt x="3379335" y="1200329"/>
                </a:cubicBezTo>
                <a:cubicBezTo>
                  <a:pt x="3142025" y="1227559"/>
                  <a:pt x="2769631" y="1186184"/>
                  <a:pt x="2613170" y="1200329"/>
                </a:cubicBezTo>
                <a:cubicBezTo>
                  <a:pt x="2456710" y="1214474"/>
                  <a:pt x="2170675" y="1184056"/>
                  <a:pt x="1888050" y="1200329"/>
                </a:cubicBezTo>
                <a:cubicBezTo>
                  <a:pt x="1605425" y="1216602"/>
                  <a:pt x="1468992" y="1228491"/>
                  <a:pt x="1162929" y="1200329"/>
                </a:cubicBezTo>
                <a:cubicBezTo>
                  <a:pt x="856866" y="1172167"/>
                  <a:pt x="761482" y="1187036"/>
                  <a:pt x="601987" y="1200329"/>
                </a:cubicBezTo>
                <a:cubicBezTo>
                  <a:pt x="442492" y="1213622"/>
                  <a:pt x="175631" y="1189393"/>
                  <a:pt x="0" y="1200329"/>
                </a:cubicBezTo>
                <a:cubicBezTo>
                  <a:pt x="-546" y="1008992"/>
                  <a:pt x="-8736" y="801123"/>
                  <a:pt x="0" y="588161"/>
                </a:cubicBezTo>
                <a:cubicBezTo>
                  <a:pt x="8736" y="375199"/>
                  <a:pt x="-20364" y="250526"/>
                  <a:pt x="0" y="0"/>
                </a:cubicBezTo>
                <a:close/>
              </a:path>
              <a:path w="4104456" h="1200329" stroke="0" extrusionOk="0">
                <a:moveTo>
                  <a:pt x="0" y="0"/>
                </a:moveTo>
                <a:cubicBezTo>
                  <a:pt x="258282" y="25561"/>
                  <a:pt x="498137" y="-19513"/>
                  <a:pt x="725121" y="0"/>
                </a:cubicBezTo>
                <a:cubicBezTo>
                  <a:pt x="952105" y="19513"/>
                  <a:pt x="1049439" y="29772"/>
                  <a:pt x="1368152" y="0"/>
                </a:cubicBezTo>
                <a:cubicBezTo>
                  <a:pt x="1686865" y="-29772"/>
                  <a:pt x="1720713" y="-26495"/>
                  <a:pt x="2052228" y="0"/>
                </a:cubicBezTo>
                <a:cubicBezTo>
                  <a:pt x="2383743" y="26495"/>
                  <a:pt x="2429197" y="-15478"/>
                  <a:pt x="2654215" y="0"/>
                </a:cubicBezTo>
                <a:cubicBezTo>
                  <a:pt x="2879233" y="15478"/>
                  <a:pt x="3190518" y="-26150"/>
                  <a:pt x="3338291" y="0"/>
                </a:cubicBezTo>
                <a:cubicBezTo>
                  <a:pt x="3486064" y="26150"/>
                  <a:pt x="3906702" y="-38224"/>
                  <a:pt x="4104456" y="0"/>
                </a:cubicBezTo>
                <a:cubicBezTo>
                  <a:pt x="4092682" y="194810"/>
                  <a:pt x="4100898" y="360952"/>
                  <a:pt x="4104456" y="600165"/>
                </a:cubicBezTo>
                <a:cubicBezTo>
                  <a:pt x="4108014" y="839379"/>
                  <a:pt x="4132990" y="928636"/>
                  <a:pt x="4104456" y="1200329"/>
                </a:cubicBezTo>
                <a:cubicBezTo>
                  <a:pt x="3925374" y="1211044"/>
                  <a:pt x="3655609" y="1178465"/>
                  <a:pt x="3461425" y="1200329"/>
                </a:cubicBezTo>
                <a:cubicBezTo>
                  <a:pt x="3267241" y="1222193"/>
                  <a:pt x="3028412" y="1205610"/>
                  <a:pt x="2859438" y="1200329"/>
                </a:cubicBezTo>
                <a:cubicBezTo>
                  <a:pt x="2690464" y="1195048"/>
                  <a:pt x="2486021" y="1202787"/>
                  <a:pt x="2257451" y="1200329"/>
                </a:cubicBezTo>
                <a:cubicBezTo>
                  <a:pt x="2028881" y="1197871"/>
                  <a:pt x="1857885" y="1222888"/>
                  <a:pt x="1614419" y="1200329"/>
                </a:cubicBezTo>
                <a:cubicBezTo>
                  <a:pt x="1370953" y="1177770"/>
                  <a:pt x="1160402" y="1173390"/>
                  <a:pt x="848254" y="1200329"/>
                </a:cubicBezTo>
                <a:cubicBezTo>
                  <a:pt x="536107" y="1227268"/>
                  <a:pt x="358013" y="1219210"/>
                  <a:pt x="0" y="1200329"/>
                </a:cubicBezTo>
                <a:cubicBezTo>
                  <a:pt x="-28337" y="1010017"/>
                  <a:pt x="-28701" y="760606"/>
                  <a:pt x="0" y="612168"/>
                </a:cubicBezTo>
                <a:cubicBezTo>
                  <a:pt x="28701" y="463730"/>
                  <a:pt x="618" y="142815"/>
                  <a:pt x="0" y="0"/>
                </a:cubicBezTo>
                <a:close/>
              </a:path>
            </a:pathLst>
          </a:custGeom>
          <a:ln>
            <a:solidFill>
              <a:schemeClr val="accent4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 Las MP derivadas de granulocitos se han identificado como significativas en la caracterización de </a:t>
            </a:r>
            <a:r>
              <a:rPr lang="es-ES" b="1" dirty="0" err="1"/>
              <a:t>endotipos</a:t>
            </a:r>
            <a:r>
              <a:rPr lang="es-ES" b="1" dirty="0"/>
              <a:t> específicos de EPOC.</a:t>
            </a:r>
          </a:p>
        </p:txBody>
      </p:sp>
      <p:sp>
        <p:nvSpPr>
          <p:cNvPr id="10" name="Flecha: a la derecha 9">
            <a:extLst>
              <a:ext uri="{FF2B5EF4-FFF2-40B4-BE49-F238E27FC236}">
                <a16:creationId xmlns:a16="http://schemas.microsoft.com/office/drawing/2014/main" id="{B368C063-7B89-70B4-B8D1-6C04B0F6A012}"/>
              </a:ext>
            </a:extLst>
          </p:cNvPr>
          <p:cNvSpPr/>
          <p:nvPr/>
        </p:nvSpPr>
        <p:spPr>
          <a:xfrm>
            <a:off x="4464121" y="2091794"/>
            <a:ext cx="215759" cy="236878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B5DFCF8D-9CCE-633E-7EB4-92D76450D5E6}"/>
              </a:ext>
            </a:extLst>
          </p:cNvPr>
          <p:cNvSpPr/>
          <p:nvPr/>
        </p:nvSpPr>
        <p:spPr>
          <a:xfrm rot="5400000">
            <a:off x="6624228" y="2681400"/>
            <a:ext cx="215759" cy="236878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: a la derecha 11">
            <a:extLst>
              <a:ext uri="{FF2B5EF4-FFF2-40B4-BE49-F238E27FC236}">
                <a16:creationId xmlns:a16="http://schemas.microsoft.com/office/drawing/2014/main" id="{E0E8BEBF-16F4-C5DA-A55E-D613819C2910}"/>
              </a:ext>
            </a:extLst>
          </p:cNvPr>
          <p:cNvSpPr/>
          <p:nvPr/>
        </p:nvSpPr>
        <p:spPr>
          <a:xfrm rot="10614418">
            <a:off x="4474680" y="3549061"/>
            <a:ext cx="215759" cy="236878"/>
          </a:xfrm>
          <a:prstGeom prst="right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A05D43-967E-8090-5ECC-E3ECF823BDA9}"/>
              </a:ext>
            </a:extLst>
          </p:cNvPr>
          <p:cNvSpPr txBox="1"/>
          <p:nvPr/>
        </p:nvSpPr>
        <p:spPr>
          <a:xfrm>
            <a:off x="359665" y="2907719"/>
            <a:ext cx="4104456" cy="1200329"/>
          </a:xfrm>
          <a:custGeom>
            <a:avLst/>
            <a:gdLst>
              <a:gd name="connsiteX0" fmla="*/ 0 w 4104456"/>
              <a:gd name="connsiteY0" fmla="*/ 0 h 1200329"/>
              <a:gd name="connsiteX1" fmla="*/ 560942 w 4104456"/>
              <a:gd name="connsiteY1" fmla="*/ 0 h 1200329"/>
              <a:gd name="connsiteX2" fmla="*/ 1121885 w 4104456"/>
              <a:gd name="connsiteY2" fmla="*/ 0 h 1200329"/>
              <a:gd name="connsiteX3" fmla="*/ 1888050 w 4104456"/>
              <a:gd name="connsiteY3" fmla="*/ 0 h 1200329"/>
              <a:gd name="connsiteX4" fmla="*/ 2531081 w 4104456"/>
              <a:gd name="connsiteY4" fmla="*/ 0 h 1200329"/>
              <a:gd name="connsiteX5" fmla="*/ 3215157 w 4104456"/>
              <a:gd name="connsiteY5" fmla="*/ 0 h 1200329"/>
              <a:gd name="connsiteX6" fmla="*/ 4104456 w 4104456"/>
              <a:gd name="connsiteY6" fmla="*/ 0 h 1200329"/>
              <a:gd name="connsiteX7" fmla="*/ 4104456 w 4104456"/>
              <a:gd name="connsiteY7" fmla="*/ 576158 h 1200329"/>
              <a:gd name="connsiteX8" fmla="*/ 4104456 w 4104456"/>
              <a:gd name="connsiteY8" fmla="*/ 1200329 h 1200329"/>
              <a:gd name="connsiteX9" fmla="*/ 3379335 w 4104456"/>
              <a:gd name="connsiteY9" fmla="*/ 1200329 h 1200329"/>
              <a:gd name="connsiteX10" fmla="*/ 2613170 w 4104456"/>
              <a:gd name="connsiteY10" fmla="*/ 1200329 h 1200329"/>
              <a:gd name="connsiteX11" fmla="*/ 1888050 w 4104456"/>
              <a:gd name="connsiteY11" fmla="*/ 1200329 h 1200329"/>
              <a:gd name="connsiteX12" fmla="*/ 1162929 w 4104456"/>
              <a:gd name="connsiteY12" fmla="*/ 1200329 h 1200329"/>
              <a:gd name="connsiteX13" fmla="*/ 601987 w 4104456"/>
              <a:gd name="connsiteY13" fmla="*/ 1200329 h 1200329"/>
              <a:gd name="connsiteX14" fmla="*/ 0 w 4104456"/>
              <a:gd name="connsiteY14" fmla="*/ 1200329 h 1200329"/>
              <a:gd name="connsiteX15" fmla="*/ 0 w 4104456"/>
              <a:gd name="connsiteY15" fmla="*/ 588161 h 1200329"/>
              <a:gd name="connsiteX16" fmla="*/ 0 w 4104456"/>
              <a:gd name="connsiteY16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04456" h="1200329" fill="none" extrusionOk="0">
                <a:moveTo>
                  <a:pt x="0" y="0"/>
                </a:moveTo>
                <a:cubicBezTo>
                  <a:pt x="118398" y="8757"/>
                  <a:pt x="319364" y="-8405"/>
                  <a:pt x="560942" y="0"/>
                </a:cubicBezTo>
                <a:cubicBezTo>
                  <a:pt x="802520" y="8405"/>
                  <a:pt x="894573" y="10270"/>
                  <a:pt x="1121885" y="0"/>
                </a:cubicBezTo>
                <a:cubicBezTo>
                  <a:pt x="1349197" y="-10270"/>
                  <a:pt x="1608737" y="-16197"/>
                  <a:pt x="1888050" y="0"/>
                </a:cubicBezTo>
                <a:cubicBezTo>
                  <a:pt x="2167364" y="16197"/>
                  <a:pt x="2385595" y="-25128"/>
                  <a:pt x="2531081" y="0"/>
                </a:cubicBezTo>
                <a:cubicBezTo>
                  <a:pt x="2676567" y="25128"/>
                  <a:pt x="2930703" y="-7289"/>
                  <a:pt x="3215157" y="0"/>
                </a:cubicBezTo>
                <a:cubicBezTo>
                  <a:pt x="3499611" y="7289"/>
                  <a:pt x="3799220" y="-9042"/>
                  <a:pt x="4104456" y="0"/>
                </a:cubicBezTo>
                <a:cubicBezTo>
                  <a:pt x="4099844" y="194032"/>
                  <a:pt x="4088281" y="334065"/>
                  <a:pt x="4104456" y="576158"/>
                </a:cubicBezTo>
                <a:cubicBezTo>
                  <a:pt x="4120631" y="818251"/>
                  <a:pt x="4073531" y="932208"/>
                  <a:pt x="4104456" y="1200329"/>
                </a:cubicBezTo>
                <a:cubicBezTo>
                  <a:pt x="3751256" y="1200376"/>
                  <a:pt x="3616645" y="1173099"/>
                  <a:pt x="3379335" y="1200329"/>
                </a:cubicBezTo>
                <a:cubicBezTo>
                  <a:pt x="3142025" y="1227559"/>
                  <a:pt x="2769631" y="1186184"/>
                  <a:pt x="2613170" y="1200329"/>
                </a:cubicBezTo>
                <a:cubicBezTo>
                  <a:pt x="2456710" y="1214474"/>
                  <a:pt x="2170675" y="1184056"/>
                  <a:pt x="1888050" y="1200329"/>
                </a:cubicBezTo>
                <a:cubicBezTo>
                  <a:pt x="1605425" y="1216602"/>
                  <a:pt x="1468992" y="1228491"/>
                  <a:pt x="1162929" y="1200329"/>
                </a:cubicBezTo>
                <a:cubicBezTo>
                  <a:pt x="856866" y="1172167"/>
                  <a:pt x="761482" y="1187036"/>
                  <a:pt x="601987" y="1200329"/>
                </a:cubicBezTo>
                <a:cubicBezTo>
                  <a:pt x="442492" y="1213622"/>
                  <a:pt x="175631" y="1189393"/>
                  <a:pt x="0" y="1200329"/>
                </a:cubicBezTo>
                <a:cubicBezTo>
                  <a:pt x="-546" y="1008992"/>
                  <a:pt x="-8736" y="801123"/>
                  <a:pt x="0" y="588161"/>
                </a:cubicBezTo>
                <a:cubicBezTo>
                  <a:pt x="8736" y="375199"/>
                  <a:pt x="-20364" y="250526"/>
                  <a:pt x="0" y="0"/>
                </a:cubicBezTo>
                <a:close/>
              </a:path>
              <a:path w="4104456" h="1200329" stroke="0" extrusionOk="0">
                <a:moveTo>
                  <a:pt x="0" y="0"/>
                </a:moveTo>
                <a:cubicBezTo>
                  <a:pt x="258282" y="25561"/>
                  <a:pt x="498137" y="-19513"/>
                  <a:pt x="725121" y="0"/>
                </a:cubicBezTo>
                <a:cubicBezTo>
                  <a:pt x="952105" y="19513"/>
                  <a:pt x="1049439" y="29772"/>
                  <a:pt x="1368152" y="0"/>
                </a:cubicBezTo>
                <a:cubicBezTo>
                  <a:pt x="1686865" y="-29772"/>
                  <a:pt x="1720713" y="-26495"/>
                  <a:pt x="2052228" y="0"/>
                </a:cubicBezTo>
                <a:cubicBezTo>
                  <a:pt x="2383743" y="26495"/>
                  <a:pt x="2429197" y="-15478"/>
                  <a:pt x="2654215" y="0"/>
                </a:cubicBezTo>
                <a:cubicBezTo>
                  <a:pt x="2879233" y="15478"/>
                  <a:pt x="3190518" y="-26150"/>
                  <a:pt x="3338291" y="0"/>
                </a:cubicBezTo>
                <a:cubicBezTo>
                  <a:pt x="3486064" y="26150"/>
                  <a:pt x="3906702" y="-38224"/>
                  <a:pt x="4104456" y="0"/>
                </a:cubicBezTo>
                <a:cubicBezTo>
                  <a:pt x="4092682" y="194810"/>
                  <a:pt x="4100898" y="360952"/>
                  <a:pt x="4104456" y="600165"/>
                </a:cubicBezTo>
                <a:cubicBezTo>
                  <a:pt x="4108014" y="839379"/>
                  <a:pt x="4132990" y="928636"/>
                  <a:pt x="4104456" y="1200329"/>
                </a:cubicBezTo>
                <a:cubicBezTo>
                  <a:pt x="3925374" y="1211044"/>
                  <a:pt x="3655609" y="1178465"/>
                  <a:pt x="3461425" y="1200329"/>
                </a:cubicBezTo>
                <a:cubicBezTo>
                  <a:pt x="3267241" y="1222193"/>
                  <a:pt x="3028412" y="1205610"/>
                  <a:pt x="2859438" y="1200329"/>
                </a:cubicBezTo>
                <a:cubicBezTo>
                  <a:pt x="2690464" y="1195048"/>
                  <a:pt x="2486021" y="1202787"/>
                  <a:pt x="2257451" y="1200329"/>
                </a:cubicBezTo>
                <a:cubicBezTo>
                  <a:pt x="2028881" y="1197871"/>
                  <a:pt x="1857885" y="1222888"/>
                  <a:pt x="1614419" y="1200329"/>
                </a:cubicBezTo>
                <a:cubicBezTo>
                  <a:pt x="1370953" y="1177770"/>
                  <a:pt x="1160402" y="1173390"/>
                  <a:pt x="848254" y="1200329"/>
                </a:cubicBezTo>
                <a:cubicBezTo>
                  <a:pt x="536107" y="1227268"/>
                  <a:pt x="358013" y="1219210"/>
                  <a:pt x="0" y="1200329"/>
                </a:cubicBezTo>
                <a:cubicBezTo>
                  <a:pt x="-28337" y="1010017"/>
                  <a:pt x="-28701" y="760606"/>
                  <a:pt x="0" y="612168"/>
                </a:cubicBezTo>
                <a:cubicBezTo>
                  <a:pt x="28701" y="463730"/>
                  <a:pt x="618" y="142815"/>
                  <a:pt x="0" y="0"/>
                </a:cubicBezTo>
                <a:close/>
              </a:path>
            </a:pathLst>
          </a:custGeom>
          <a:ln>
            <a:solidFill>
              <a:schemeClr val="accent4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/>
              <a:t>Correlación entre las MP presentes en las vías respiratorias y torrente sanguíneo.</a:t>
            </a:r>
          </a:p>
          <a:p>
            <a:pPr algn="ctr"/>
            <a:endParaRPr lang="es-ES" b="1" dirty="0"/>
          </a:p>
        </p:txBody>
      </p:sp>
      <p:pic>
        <p:nvPicPr>
          <p:cNvPr id="16" name="Gráfico 15" descr="Ayuda con relleno sólido">
            <a:extLst>
              <a:ext uri="{FF2B5EF4-FFF2-40B4-BE49-F238E27FC236}">
                <a16:creationId xmlns:a16="http://schemas.microsoft.com/office/drawing/2014/main" id="{C5637775-83AC-5676-3F84-ACFC7A38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907" y="3507883"/>
            <a:ext cx="1231392" cy="1231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8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cador de contenido 4" descr="Objetivo con relleno sólido">
            <a:extLst>
              <a:ext uri="{FF2B5EF4-FFF2-40B4-BE49-F238E27FC236}">
                <a16:creationId xmlns:a16="http://schemas.microsoft.com/office/drawing/2014/main" id="{4A555B3B-E533-ACFD-6B86-8FBB27297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80528" y="843558"/>
            <a:ext cx="3960440" cy="396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1104282" y="1914750"/>
            <a:ext cx="6935436" cy="1852578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  <a:softEdge rad="635000"/>
          </a:effectLst>
        </p:spPr>
        <p:txBody>
          <a:bodyPr anchor="t">
            <a:normAutofit fontScale="99500"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es-ES" sz="2400" b="1" strike="noStrike" spc="-1" dirty="0">
                <a:solidFill>
                  <a:srgbClr val="0D0D0D"/>
                </a:solidFill>
                <a:latin typeface="Calibri"/>
              </a:rPr>
              <a:t>Estudiar la relación entre los valores en sangre periférica y en lavado </a:t>
            </a:r>
            <a:r>
              <a:rPr lang="es-ES" sz="2400" b="1" strike="noStrike" spc="-1" dirty="0" err="1">
                <a:solidFill>
                  <a:srgbClr val="0D0D0D"/>
                </a:solidFill>
                <a:latin typeface="Calibri"/>
              </a:rPr>
              <a:t>broncoalveolar</a:t>
            </a:r>
            <a:r>
              <a:rPr lang="es-ES" sz="2400" b="1" strike="noStrike" spc="-1" dirty="0">
                <a:solidFill>
                  <a:srgbClr val="0D0D0D"/>
                </a:solidFill>
                <a:latin typeface="Calibri"/>
              </a:rPr>
              <a:t> (BAL) del perfil granulocítico y sus micropar</a:t>
            </a:r>
            <a:r>
              <a:rPr lang="es-ES" sz="2400" b="1" spc="-1" dirty="0">
                <a:solidFill>
                  <a:srgbClr val="0D0D0D"/>
                </a:solidFill>
                <a:latin typeface="Calibri"/>
              </a:rPr>
              <a:t>tículas</a:t>
            </a:r>
            <a:r>
              <a:rPr lang="es-ES" sz="2400" b="1" strike="noStrike" spc="-1" dirty="0">
                <a:solidFill>
                  <a:srgbClr val="0D0D0D"/>
                </a:solidFill>
                <a:latin typeface="Calibri"/>
              </a:rPr>
              <a:t> (MP), en pacientes con alteración de la función pulmonar.</a:t>
            </a:r>
            <a:endParaRPr lang="es-ES" sz="2400" b="1" strike="noStrike" spc="-1" dirty="0">
              <a:latin typeface="Arial"/>
            </a:endParaRPr>
          </a:p>
        </p:txBody>
      </p: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35176" y="14814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400" b="1" strike="noStrike" spc="-1" dirty="0">
                <a:solidFill>
                  <a:srgbClr val="000000"/>
                </a:solidFill>
                <a:latin typeface="Calibri"/>
              </a:rPr>
              <a:t>OBJETIVO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685980" y="200688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b="1" spc="-1" dirty="0">
                <a:solidFill>
                  <a:srgbClr val="000000"/>
                </a:solidFill>
                <a:latin typeface="Calibri"/>
              </a:rPr>
              <a:t>METODOLOGÍA</a:t>
            </a:r>
          </a:p>
        </p:txBody>
      </p:sp>
      <p:sp>
        <p:nvSpPr>
          <p:cNvPr id="54" name="CuadroTexto 5"/>
          <p:cNvSpPr/>
          <p:nvPr/>
        </p:nvSpPr>
        <p:spPr>
          <a:xfrm>
            <a:off x="158495" y="1374873"/>
            <a:ext cx="5411031" cy="3414866"/>
          </a:xfrm>
          <a:custGeom>
            <a:avLst/>
            <a:gdLst/>
            <a:ahLst/>
            <a:cxnLst/>
            <a:rect l="l" t="t" r="r" b="b"/>
            <a:pathLst>
              <a:path w="6984776" h="1846659">
                <a:moveTo>
                  <a:pt x="0" y="0"/>
                </a:moveTo>
                <a:cubicBezTo>
                  <a:pt x="258417" y="-30623"/>
                  <a:pt x="499227" y="19960"/>
                  <a:pt x="628630" y="0"/>
                </a:cubicBezTo>
                <a:cubicBezTo>
                  <a:pt x="758033" y="-19960"/>
                  <a:pt x="1052276" y="-18206"/>
                  <a:pt x="1187412" y="0"/>
                </a:cubicBezTo>
                <a:cubicBezTo>
                  <a:pt x="1322548" y="18206"/>
                  <a:pt x="1777372" y="-36717"/>
                  <a:pt x="1955737" y="0"/>
                </a:cubicBezTo>
                <a:cubicBezTo>
                  <a:pt x="2134102" y="36717"/>
                  <a:pt x="2343134" y="10628"/>
                  <a:pt x="2514519" y="0"/>
                </a:cubicBezTo>
                <a:cubicBezTo>
                  <a:pt x="2685904" y="-10628"/>
                  <a:pt x="2951660" y="6225"/>
                  <a:pt x="3352692" y="0"/>
                </a:cubicBezTo>
                <a:cubicBezTo>
                  <a:pt x="3753724" y="-6225"/>
                  <a:pt x="3732986" y="-15"/>
                  <a:pt x="3911475" y="0"/>
                </a:cubicBezTo>
                <a:cubicBezTo>
                  <a:pt x="4089964" y="15"/>
                  <a:pt x="4541147" y="-29666"/>
                  <a:pt x="4749648" y="0"/>
                </a:cubicBezTo>
                <a:cubicBezTo>
                  <a:pt x="4958149" y="29666"/>
                  <a:pt x="5089991" y="21174"/>
                  <a:pt x="5378278" y="0"/>
                </a:cubicBezTo>
                <a:cubicBezTo>
                  <a:pt x="5666565" y="-21174"/>
                  <a:pt x="5664695" y="5477"/>
                  <a:pt x="5867212" y="0"/>
                </a:cubicBezTo>
                <a:cubicBezTo>
                  <a:pt x="6069729" y="-5477"/>
                  <a:pt x="6686140" y="19896"/>
                  <a:pt x="6984776" y="0"/>
                </a:cubicBezTo>
                <a:cubicBezTo>
                  <a:pt x="6989544" y="217112"/>
                  <a:pt x="6978831" y="426234"/>
                  <a:pt x="6984776" y="634020"/>
                </a:cubicBezTo>
                <a:cubicBezTo>
                  <a:pt x="6990721" y="841806"/>
                  <a:pt x="7013804" y="1115996"/>
                  <a:pt x="6984776" y="1286506"/>
                </a:cubicBezTo>
                <a:cubicBezTo>
                  <a:pt x="6955748" y="1457016"/>
                  <a:pt x="6992082" y="1733867"/>
                  <a:pt x="6984776" y="1846659"/>
                </a:cubicBezTo>
                <a:cubicBezTo>
                  <a:pt x="6635859" y="1872356"/>
                  <a:pt x="6484837" y="1878203"/>
                  <a:pt x="6216451" y="1846659"/>
                </a:cubicBezTo>
                <a:cubicBezTo>
                  <a:pt x="5948065" y="1815115"/>
                  <a:pt x="5965164" y="1868761"/>
                  <a:pt x="5727516" y="1846659"/>
                </a:cubicBezTo>
                <a:cubicBezTo>
                  <a:pt x="5489868" y="1824557"/>
                  <a:pt x="5422575" y="1860691"/>
                  <a:pt x="5238582" y="1846659"/>
                </a:cubicBezTo>
                <a:cubicBezTo>
                  <a:pt x="5054589" y="1832627"/>
                  <a:pt x="4817956" y="1867876"/>
                  <a:pt x="4470257" y="1846659"/>
                </a:cubicBezTo>
                <a:cubicBezTo>
                  <a:pt x="4122558" y="1825442"/>
                  <a:pt x="4092698" y="1869784"/>
                  <a:pt x="3841627" y="1846659"/>
                </a:cubicBezTo>
                <a:cubicBezTo>
                  <a:pt x="3590556" y="1823535"/>
                  <a:pt x="3501838" y="1865961"/>
                  <a:pt x="3282845" y="1846659"/>
                </a:cubicBezTo>
                <a:cubicBezTo>
                  <a:pt x="3063852" y="1827357"/>
                  <a:pt x="2947442" y="1855261"/>
                  <a:pt x="2654215" y="1846659"/>
                </a:cubicBezTo>
                <a:cubicBezTo>
                  <a:pt x="2360988" y="1838058"/>
                  <a:pt x="2131357" y="1881756"/>
                  <a:pt x="1816042" y="1846659"/>
                </a:cubicBezTo>
                <a:cubicBezTo>
                  <a:pt x="1500727" y="1811562"/>
                  <a:pt x="1423094" y="1860773"/>
                  <a:pt x="1257260" y="1846659"/>
                </a:cubicBezTo>
                <a:cubicBezTo>
                  <a:pt x="1091426" y="1832545"/>
                  <a:pt x="267060" y="1836642"/>
                  <a:pt x="0" y="1846659"/>
                </a:cubicBezTo>
                <a:cubicBezTo>
                  <a:pt x="-15519" y="1644927"/>
                  <a:pt x="-23390" y="1528080"/>
                  <a:pt x="0" y="1268039"/>
                </a:cubicBezTo>
                <a:cubicBezTo>
                  <a:pt x="23390" y="1007998"/>
                  <a:pt x="-25527" y="932891"/>
                  <a:pt x="0" y="652486"/>
                </a:cubicBezTo>
                <a:cubicBezTo>
                  <a:pt x="25527" y="372081"/>
                  <a:pt x="2805" y="241993"/>
                  <a:pt x="0" y="0"/>
                </a:cubicBezTo>
                <a:close/>
              </a:path>
            </a:pathLst>
          </a:custGeom>
          <a:noFill/>
          <a:ln w="0">
            <a:solidFill>
              <a:srgbClr val="D0E4CB"/>
            </a:solidFill>
          </a:ln>
          <a:effectLst>
            <a:softEdge rad="12708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b="1" strike="noStrike" spc="-1" dirty="0">
                <a:solidFill>
                  <a:srgbClr val="000000"/>
                </a:solidFill>
                <a:latin typeface="Calibri"/>
              </a:rPr>
              <a:t>Estudio transversal </a:t>
            </a:r>
            <a:r>
              <a:rPr lang="es-ES" b="0" strike="noStrike" spc="-1" dirty="0">
                <a:solidFill>
                  <a:srgbClr val="000000"/>
                </a:solidFill>
                <a:latin typeface="Wingdings"/>
              </a:rPr>
              <a:t></a:t>
            </a:r>
            <a:r>
              <a:rPr lang="es-ES" b="0" strike="noStrike" spc="-1" dirty="0">
                <a:solidFill>
                  <a:srgbClr val="000000"/>
                </a:solidFill>
                <a:latin typeface="Calibri"/>
              </a:rPr>
              <a:t> 55 pacientes consecutivos  con función pulmonar alterada e indicación de FBC  entre 30 y 85 años.</a:t>
            </a:r>
            <a:endParaRPr lang="es-ES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es-ES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endParaRPr lang="es-ES" b="0" strike="noStrike" spc="-1" dirty="0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b="1" strike="noStrike" spc="-1" dirty="0">
                <a:solidFill>
                  <a:srgbClr val="000000"/>
                </a:solidFill>
                <a:latin typeface="Calibri"/>
              </a:rPr>
              <a:t>Extracción sanguínea y BAL</a:t>
            </a:r>
            <a:r>
              <a:rPr lang="es-ES" b="0" strike="noStrike" spc="-1" dirty="0">
                <a:solidFill>
                  <a:srgbClr val="000000"/>
                </a:solidFill>
                <a:latin typeface="Wingdings"/>
              </a:rPr>
              <a:t></a:t>
            </a:r>
            <a:r>
              <a:rPr lang="es-ES" b="0" strike="noStrike" spc="-1" dirty="0">
                <a:solidFill>
                  <a:srgbClr val="000000"/>
                </a:solidFill>
                <a:latin typeface="Calibri"/>
              </a:rPr>
              <a:t> análisis de neutrófilos, eosinófilos y mastocitos (junto con sus respectivas MV)</a:t>
            </a:r>
            <a:r>
              <a:rPr lang="es-ES" spc="-1" dirty="0">
                <a:solidFill>
                  <a:srgbClr val="000000"/>
                </a:solidFill>
                <a:latin typeface="Calibri"/>
              </a:rPr>
              <a:t> mediante c</a:t>
            </a:r>
            <a:r>
              <a:rPr lang="es-ES" b="0" strike="noStrike" spc="-1" dirty="0">
                <a:solidFill>
                  <a:srgbClr val="000000"/>
                </a:solidFill>
                <a:latin typeface="Calibri"/>
              </a:rPr>
              <a:t>itometría de flujo.</a:t>
            </a:r>
          </a:p>
          <a:p>
            <a:pPr marL="28575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s-ES" b="0" strike="noStrike" spc="-1" dirty="0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b="1" strike="noStrike" spc="-1" dirty="0">
                <a:solidFill>
                  <a:srgbClr val="000000"/>
                </a:solidFill>
                <a:latin typeface="Calibri"/>
              </a:rPr>
              <a:t>Análisis de la concentración de </a:t>
            </a:r>
            <a:r>
              <a:rPr lang="es-ES" b="1" strike="noStrike" spc="-1" dirty="0" err="1">
                <a:solidFill>
                  <a:srgbClr val="000000"/>
                </a:solidFill>
                <a:latin typeface="Calibri"/>
              </a:rPr>
              <a:t>triptasa</a:t>
            </a:r>
            <a:r>
              <a:rPr lang="es-ES" b="1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b="1" spc="-1" dirty="0">
                <a:solidFill>
                  <a:srgbClr val="000000"/>
                </a:solidFill>
                <a:latin typeface="Calibri"/>
              </a:rPr>
              <a:t>(marcador indirecto </a:t>
            </a:r>
            <a:r>
              <a:rPr lang="es-ES" b="1" spc="-1" dirty="0" err="1">
                <a:solidFill>
                  <a:srgbClr val="000000"/>
                </a:solidFill>
                <a:latin typeface="Calibri"/>
              </a:rPr>
              <a:t>degranulación</a:t>
            </a:r>
            <a:r>
              <a:rPr lang="es-ES" b="1" spc="-1" dirty="0">
                <a:solidFill>
                  <a:srgbClr val="000000"/>
                </a:solidFill>
                <a:latin typeface="Calibri"/>
              </a:rPr>
              <a:t> mastocito) </a:t>
            </a:r>
            <a:r>
              <a:rPr lang="es-ES" b="1" spc="-1" dirty="0">
                <a:solidFill>
                  <a:srgbClr val="000000"/>
                </a:solidFill>
                <a:latin typeface="Calibri"/>
                <a:sym typeface="Wingdings" panose="05000000000000000000" pitchFamily="2" charset="2"/>
              </a:rPr>
              <a:t></a:t>
            </a:r>
            <a:r>
              <a:rPr lang="es-ES" b="0" strike="noStrike" spc="-1" dirty="0">
                <a:solidFill>
                  <a:srgbClr val="000000"/>
                </a:solidFill>
                <a:latin typeface="Calibri"/>
              </a:rPr>
              <a:t> ELISA.</a:t>
            </a:r>
          </a:p>
          <a:p>
            <a:pPr marL="285750" indent="-28575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s-ES" b="0" strike="noStrike" spc="-1" dirty="0">
              <a:solidFill>
                <a:srgbClr val="000000"/>
              </a:solidFill>
              <a:latin typeface="Calibri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s-ES" b="1" spc="-1" dirty="0">
                <a:solidFill>
                  <a:srgbClr val="000000"/>
                </a:solidFill>
                <a:latin typeface="Calibri"/>
              </a:rPr>
              <a:t>Análisis estadístico</a:t>
            </a:r>
            <a:r>
              <a:rPr lang="es-ES" spc="-1" dirty="0">
                <a:solidFill>
                  <a:srgbClr val="000000"/>
                </a:solidFill>
                <a:latin typeface="Calibri"/>
              </a:rPr>
              <a:t>: correlación de Spearman.</a:t>
            </a:r>
            <a:endParaRPr lang="es-ES" b="0" strike="noStrike" spc="-1" dirty="0">
              <a:latin typeface="Arial"/>
            </a:endParaRPr>
          </a:p>
        </p:txBody>
      </p:sp>
      <p:pic>
        <p:nvPicPr>
          <p:cNvPr id="55" name="Imagen 54"/>
          <p:cNvPicPr/>
          <p:nvPr/>
        </p:nvPicPr>
        <p:blipFill>
          <a:blip r:embed="rId3"/>
          <a:stretch/>
        </p:blipFill>
        <p:spPr>
          <a:xfrm>
            <a:off x="5777344" y="1658644"/>
            <a:ext cx="2883487" cy="2947332"/>
          </a:xfrm>
          <a:prstGeom prst="rect">
            <a:avLst/>
          </a:prstGeom>
          <a:ln w="0">
            <a:noFill/>
          </a:ln>
        </p:spPr>
      </p:pic>
      <p:pic>
        <p:nvPicPr>
          <p:cNvPr id="3" name="Gráfico 2" descr="Cuentagotas con relleno sólido">
            <a:extLst>
              <a:ext uri="{FF2B5EF4-FFF2-40B4-BE49-F238E27FC236}">
                <a16:creationId xmlns:a16="http://schemas.microsoft.com/office/drawing/2014/main" id="{D1F1A41F-B85C-A350-39FF-6E35E843EC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75" y="2743436"/>
            <a:ext cx="365178" cy="365178"/>
          </a:xfrm>
          <a:prstGeom prst="rect">
            <a:avLst/>
          </a:prstGeom>
        </p:spPr>
      </p:pic>
      <p:pic>
        <p:nvPicPr>
          <p:cNvPr id="5" name="Gráfico 4" descr="Probetas con relleno sólido">
            <a:extLst>
              <a:ext uri="{FF2B5EF4-FFF2-40B4-BE49-F238E27FC236}">
                <a16:creationId xmlns:a16="http://schemas.microsoft.com/office/drawing/2014/main" id="{DB43B60E-CE09-C58F-8404-33C10E5FA1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375" y="3822549"/>
            <a:ext cx="365178" cy="365178"/>
          </a:xfrm>
          <a:prstGeom prst="rect">
            <a:avLst/>
          </a:prstGeom>
        </p:spPr>
      </p:pic>
      <p:pic>
        <p:nvPicPr>
          <p:cNvPr id="7" name="Gráfico 6" descr="Diagrama de dispersión con relleno sólido">
            <a:extLst>
              <a:ext uri="{FF2B5EF4-FFF2-40B4-BE49-F238E27FC236}">
                <a16:creationId xmlns:a16="http://schemas.microsoft.com/office/drawing/2014/main" id="{0D4B824E-7079-059D-09FA-5C12481F8C3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375" y="4607149"/>
            <a:ext cx="365179" cy="365179"/>
          </a:xfrm>
          <a:prstGeom prst="rect">
            <a:avLst/>
          </a:prstGeom>
        </p:spPr>
      </p:pic>
      <p:pic>
        <p:nvPicPr>
          <p:cNvPr id="9" name="Gráfico 8" descr="Portapapeles con relleno sólido">
            <a:extLst>
              <a:ext uri="{FF2B5EF4-FFF2-40B4-BE49-F238E27FC236}">
                <a16:creationId xmlns:a16="http://schemas.microsoft.com/office/drawing/2014/main" id="{B157AB7F-1027-668F-66B6-443BCACCDB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9375" y="1658644"/>
            <a:ext cx="365178" cy="3651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009980" y="94488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b="1" spc="-1" dirty="0">
                <a:solidFill>
                  <a:srgbClr val="000000"/>
                </a:solidFill>
                <a:latin typeface="Calibri"/>
              </a:rPr>
              <a:t>RESULTADOS</a:t>
            </a:r>
          </a:p>
        </p:txBody>
      </p:sp>
      <p:sp>
        <p:nvSpPr>
          <p:cNvPr id="57" name="CuadroTexto 5"/>
          <p:cNvSpPr/>
          <p:nvPr/>
        </p:nvSpPr>
        <p:spPr>
          <a:xfrm>
            <a:off x="1007280" y="1084723"/>
            <a:ext cx="8136720" cy="4030419"/>
          </a:xfrm>
          <a:custGeom>
            <a:avLst/>
            <a:gdLst/>
            <a:ahLst/>
            <a:cxnLst/>
            <a:rect l="l" t="t" r="r" b="b"/>
            <a:pathLst>
              <a:path w="8136904" h="3308598">
                <a:moveTo>
                  <a:pt x="0" y="0"/>
                </a:moveTo>
                <a:cubicBezTo>
                  <a:pt x="269005" y="28380"/>
                  <a:pt x="438426" y="-21439"/>
                  <a:pt x="596706" y="0"/>
                </a:cubicBezTo>
                <a:cubicBezTo>
                  <a:pt x="754986" y="21439"/>
                  <a:pt x="891912" y="-21243"/>
                  <a:pt x="1112044" y="0"/>
                </a:cubicBezTo>
                <a:cubicBezTo>
                  <a:pt x="1332176" y="21243"/>
                  <a:pt x="1673983" y="1735"/>
                  <a:pt x="1871488" y="0"/>
                </a:cubicBezTo>
                <a:cubicBezTo>
                  <a:pt x="2068993" y="-1735"/>
                  <a:pt x="2239412" y="16765"/>
                  <a:pt x="2386825" y="0"/>
                </a:cubicBezTo>
                <a:cubicBezTo>
                  <a:pt x="2534238" y="-16765"/>
                  <a:pt x="2982109" y="4979"/>
                  <a:pt x="3227639" y="0"/>
                </a:cubicBezTo>
                <a:cubicBezTo>
                  <a:pt x="3473169" y="-4979"/>
                  <a:pt x="3591673" y="10895"/>
                  <a:pt x="3742976" y="0"/>
                </a:cubicBezTo>
                <a:cubicBezTo>
                  <a:pt x="3894279" y="-10895"/>
                  <a:pt x="4226690" y="20905"/>
                  <a:pt x="4583789" y="0"/>
                </a:cubicBezTo>
                <a:cubicBezTo>
                  <a:pt x="4940888" y="-20905"/>
                  <a:pt x="4919492" y="7378"/>
                  <a:pt x="5180496" y="0"/>
                </a:cubicBezTo>
                <a:cubicBezTo>
                  <a:pt x="5441500" y="-7378"/>
                  <a:pt x="5420466" y="11734"/>
                  <a:pt x="5614464" y="0"/>
                </a:cubicBezTo>
                <a:cubicBezTo>
                  <a:pt x="5808462" y="-11734"/>
                  <a:pt x="6206829" y="38721"/>
                  <a:pt x="6455277" y="0"/>
                </a:cubicBezTo>
                <a:cubicBezTo>
                  <a:pt x="6703725" y="-38721"/>
                  <a:pt x="7021245" y="-35789"/>
                  <a:pt x="7214722" y="0"/>
                </a:cubicBezTo>
                <a:cubicBezTo>
                  <a:pt x="7408199" y="35789"/>
                  <a:pt x="7760619" y="2372"/>
                  <a:pt x="8136904" y="0"/>
                </a:cubicBezTo>
                <a:cubicBezTo>
                  <a:pt x="8128927" y="350852"/>
                  <a:pt x="8142953" y="467732"/>
                  <a:pt x="8136904" y="727892"/>
                </a:cubicBezTo>
                <a:cubicBezTo>
                  <a:pt x="8130855" y="988052"/>
                  <a:pt x="8121225" y="1144624"/>
                  <a:pt x="8136904" y="1422697"/>
                </a:cubicBezTo>
                <a:cubicBezTo>
                  <a:pt x="8152583" y="1700770"/>
                  <a:pt x="8159891" y="1841444"/>
                  <a:pt x="8136904" y="1985159"/>
                </a:cubicBezTo>
                <a:cubicBezTo>
                  <a:pt x="8113917" y="2128874"/>
                  <a:pt x="8159848" y="2455541"/>
                  <a:pt x="8136904" y="2613792"/>
                </a:cubicBezTo>
                <a:cubicBezTo>
                  <a:pt x="8113960" y="2772043"/>
                  <a:pt x="8144916" y="3005489"/>
                  <a:pt x="8136904" y="3308598"/>
                </a:cubicBezTo>
                <a:cubicBezTo>
                  <a:pt x="7960856" y="3325808"/>
                  <a:pt x="7796373" y="3324335"/>
                  <a:pt x="7702936" y="3308598"/>
                </a:cubicBezTo>
                <a:cubicBezTo>
                  <a:pt x="7609499" y="3292861"/>
                  <a:pt x="7363516" y="3313126"/>
                  <a:pt x="7187599" y="3308598"/>
                </a:cubicBezTo>
                <a:cubicBezTo>
                  <a:pt x="7011682" y="3304070"/>
                  <a:pt x="6795967" y="3312004"/>
                  <a:pt x="6590892" y="3308598"/>
                </a:cubicBezTo>
                <a:cubicBezTo>
                  <a:pt x="6385817" y="3305192"/>
                  <a:pt x="6034370" y="3271163"/>
                  <a:pt x="5750079" y="3308598"/>
                </a:cubicBezTo>
                <a:cubicBezTo>
                  <a:pt x="5465788" y="3346033"/>
                  <a:pt x="5446495" y="3320311"/>
                  <a:pt x="5234742" y="3308598"/>
                </a:cubicBezTo>
                <a:cubicBezTo>
                  <a:pt x="5022989" y="3296885"/>
                  <a:pt x="4784751" y="3297506"/>
                  <a:pt x="4393928" y="3308598"/>
                </a:cubicBezTo>
                <a:cubicBezTo>
                  <a:pt x="4003105" y="3319690"/>
                  <a:pt x="3995148" y="3323583"/>
                  <a:pt x="3878591" y="3308598"/>
                </a:cubicBezTo>
                <a:cubicBezTo>
                  <a:pt x="3762034" y="3293613"/>
                  <a:pt x="3536809" y="3302212"/>
                  <a:pt x="3200516" y="3308598"/>
                </a:cubicBezTo>
                <a:cubicBezTo>
                  <a:pt x="2864223" y="3314984"/>
                  <a:pt x="2826123" y="3310053"/>
                  <a:pt x="2685178" y="3308598"/>
                </a:cubicBezTo>
                <a:cubicBezTo>
                  <a:pt x="2544233" y="3307143"/>
                  <a:pt x="2326246" y="3290138"/>
                  <a:pt x="2088472" y="3308598"/>
                </a:cubicBezTo>
                <a:cubicBezTo>
                  <a:pt x="1850698" y="3327058"/>
                  <a:pt x="1795998" y="3297129"/>
                  <a:pt x="1573135" y="3308598"/>
                </a:cubicBezTo>
                <a:cubicBezTo>
                  <a:pt x="1350272" y="3320067"/>
                  <a:pt x="960423" y="3280120"/>
                  <a:pt x="732321" y="3308598"/>
                </a:cubicBezTo>
                <a:cubicBezTo>
                  <a:pt x="504219" y="3337076"/>
                  <a:pt x="194633" y="3343797"/>
                  <a:pt x="0" y="3308598"/>
                </a:cubicBezTo>
                <a:cubicBezTo>
                  <a:pt x="-15557" y="3169586"/>
                  <a:pt x="-18583" y="2979470"/>
                  <a:pt x="0" y="2713050"/>
                </a:cubicBezTo>
                <a:cubicBezTo>
                  <a:pt x="18583" y="2446630"/>
                  <a:pt x="23189" y="2412558"/>
                  <a:pt x="0" y="2150589"/>
                </a:cubicBezTo>
                <a:cubicBezTo>
                  <a:pt x="-23189" y="1888620"/>
                  <a:pt x="34165" y="1750409"/>
                  <a:pt x="0" y="1455783"/>
                </a:cubicBezTo>
                <a:cubicBezTo>
                  <a:pt x="-34165" y="1161157"/>
                  <a:pt x="-26316" y="1085319"/>
                  <a:pt x="0" y="727892"/>
                </a:cubicBezTo>
                <a:cubicBezTo>
                  <a:pt x="26316" y="370465"/>
                  <a:pt x="5625" y="320930"/>
                  <a:pt x="0" y="0"/>
                </a:cubicBezTo>
                <a:close/>
              </a:path>
            </a:pathLst>
          </a:custGeom>
          <a:noFill/>
          <a:ln w="0">
            <a:solidFill>
              <a:srgbClr val="D0E4CB"/>
            </a:solidFill>
          </a:ln>
          <a:effectLst>
            <a:softEdge rad="12708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endParaRPr lang="es-ES" sz="1600" b="0" u="sng" strike="noStrike" spc="-1" dirty="0">
              <a:solidFill>
                <a:srgbClr val="000000"/>
              </a:solidFill>
              <a:uFillTx/>
              <a:latin typeface="Calibri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r>
              <a:rPr lang="es-ES" sz="1600" b="1" u="sng" strike="noStrike" spc="-1" dirty="0">
                <a:solidFill>
                  <a:srgbClr val="000000"/>
                </a:solidFill>
                <a:uFillTx/>
                <a:latin typeface="Calibri"/>
              </a:rPr>
              <a:t>55 casos (58,2% hombres, edad media 63 ± 12)</a:t>
            </a:r>
          </a:p>
          <a:p>
            <a:pPr>
              <a:lnSpc>
                <a:spcPct val="100000"/>
              </a:lnSpc>
              <a:buNone/>
            </a:pPr>
            <a:r>
              <a:rPr lang="es-ES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</a:p>
          <a:p>
            <a:pPr>
              <a:lnSpc>
                <a:spcPct val="100000"/>
              </a:lnSpc>
              <a:buNone/>
            </a:pP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Calibri"/>
              <a:buAutoNum type="alphaLcPeriod"/>
            </a:pPr>
            <a:r>
              <a:rPr lang="es-ES" sz="1600" b="1" strike="noStrike" spc="-1" dirty="0">
                <a:latin typeface="Calibri"/>
              </a:rPr>
              <a:t>No </a:t>
            </a:r>
            <a:r>
              <a:rPr lang="es-ES" sz="1600" b="1" spc="-1" dirty="0">
                <a:latin typeface="Calibri"/>
              </a:rPr>
              <a:t>existe una correlación significativa entre las células en sangre y en BAL, excepto en los mastocitos</a:t>
            </a:r>
            <a:r>
              <a:rPr lang="es-ES" sz="1400" b="1" spc="-1" dirty="0">
                <a:latin typeface="Calibri"/>
              </a:rPr>
              <a:t>. </a:t>
            </a: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Calibri"/>
              <a:buAutoNum type="alphaLcPeriod"/>
            </a:pPr>
            <a:endParaRPr lang="es-ES" sz="1400" b="1" spc="-1" dirty="0">
              <a:latin typeface="Calibri"/>
            </a:endParaRPr>
          </a:p>
          <a:p>
            <a:pPr lvl="7">
              <a:buClr>
                <a:srgbClr val="000000"/>
              </a:buClr>
            </a:pPr>
            <a:endParaRPr lang="es-ES" sz="1400" b="1" strike="noStrike" spc="-1" dirty="0">
              <a:latin typeface="Calibri"/>
            </a:endParaRPr>
          </a:p>
          <a:p>
            <a:pPr lvl="7">
              <a:buClr>
                <a:srgbClr val="000000"/>
              </a:buClr>
            </a:pPr>
            <a:endParaRPr lang="es-ES" sz="1400" b="1" spc="-1" dirty="0">
              <a:latin typeface="Calibri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Calibri"/>
              <a:buAutoNum type="alphaLcPeriod"/>
            </a:pPr>
            <a:endParaRPr lang="es-ES" sz="1400" b="1" spc="-1" dirty="0">
              <a:latin typeface="Calibri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es-ES" sz="14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es-ES" sz="1400" b="1" spc="-1" dirty="0"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es-ES" sz="14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es-ES" sz="1400" b="1" spc="-1" dirty="0"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es-ES" sz="1400" b="1" strike="noStrike" spc="-1" dirty="0"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</a:pPr>
            <a:endParaRPr lang="es-ES" sz="1400" b="1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s-ES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s-ES" sz="1000" b="0" strike="noStrike" spc="-1" dirty="0">
              <a:latin typeface="Arial"/>
            </a:endParaRPr>
          </a:p>
        </p:txBody>
      </p:sp>
      <p:pic>
        <p:nvPicPr>
          <p:cNvPr id="58" name="Imagen 3"/>
          <p:cNvPicPr/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7010401" y="193671"/>
            <a:ext cx="1219200" cy="903953"/>
          </a:xfrm>
          <a:prstGeom prst="rect">
            <a:avLst/>
          </a:prstGeom>
          <a:ln w="0"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86D2563-5B0D-9B90-B6EF-4242876DA3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254" y="2571750"/>
            <a:ext cx="4156364" cy="245093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1B12CA4-999C-C950-69B5-BD39CCF1D78D}"/>
              </a:ext>
            </a:extLst>
          </p:cNvPr>
          <p:cNvSpPr txBox="1"/>
          <p:nvPr/>
        </p:nvSpPr>
        <p:spPr>
          <a:xfrm>
            <a:off x="1314412" y="3797219"/>
            <a:ext cx="8070755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>
              <a:buClr>
                <a:srgbClr val="000000"/>
              </a:buClr>
            </a:pPr>
            <a:r>
              <a:rPr lang="es-ES" sz="1600" b="1" strike="noStrike" spc="-1" dirty="0">
                <a:solidFill>
                  <a:schemeClr val="accent4"/>
                </a:solidFill>
                <a:latin typeface="Calibri"/>
              </a:rPr>
              <a:t>Figura 1.</a:t>
            </a:r>
            <a:r>
              <a:rPr lang="es-ES" sz="1600" b="1" strike="noStrike" spc="-1" dirty="0">
                <a:latin typeface="Calibri"/>
              </a:rPr>
              <a:t> Gráfico de dispersión entre % de mastocitos en LBA y % de mastocitos en sangre medidos por </a:t>
            </a:r>
            <a:r>
              <a:rPr lang="es-ES" sz="1600" b="1" strike="noStrike" spc="-1" dirty="0" err="1">
                <a:latin typeface="Calibri"/>
              </a:rPr>
              <a:t>Cytoflex</a:t>
            </a:r>
            <a:r>
              <a:rPr lang="es-ES" sz="1600" b="1" strike="noStrike" spc="-1" dirty="0">
                <a:latin typeface="Calibri"/>
              </a:rPr>
              <a:t>. </a:t>
            </a:r>
          </a:p>
          <a:p>
            <a:pPr lvl="7">
              <a:buClr>
                <a:srgbClr val="000000"/>
              </a:buClr>
            </a:pPr>
            <a:r>
              <a:rPr lang="el-GR" sz="1400" b="1" strike="noStrike" spc="-1" dirty="0">
                <a:latin typeface="Calibri"/>
              </a:rPr>
              <a:t>ρ </a:t>
            </a:r>
            <a:r>
              <a:rPr lang="es-ES" sz="1400" b="1" strike="noStrike" spc="-1" dirty="0">
                <a:latin typeface="Calibri"/>
              </a:rPr>
              <a:t>= 0,637; p=0,004</a:t>
            </a:r>
          </a:p>
          <a:p>
            <a:endParaRPr lang="es-ES" dirty="0"/>
          </a:p>
        </p:txBody>
      </p:sp>
      <p:pic>
        <p:nvPicPr>
          <p:cNvPr id="7" name="Gráfico 6" descr="Grupo de personas con relleno sólido">
            <a:extLst>
              <a:ext uri="{FF2B5EF4-FFF2-40B4-BE49-F238E27FC236}">
                <a16:creationId xmlns:a16="http://schemas.microsoft.com/office/drawing/2014/main" id="{59C9EC9B-FD9A-E077-DE69-5BCAE5FE00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1986" y="1326434"/>
            <a:ext cx="589095" cy="589095"/>
          </a:xfrm>
          <a:prstGeom prst="rect">
            <a:avLst/>
          </a:prstGeom>
        </p:spPr>
      </p:pic>
      <p:pic>
        <p:nvPicPr>
          <p:cNvPr id="9" name="Gráfico 8" descr="Diagrama de dispersión con relleno sólido">
            <a:extLst>
              <a:ext uri="{FF2B5EF4-FFF2-40B4-BE49-F238E27FC236}">
                <a16:creationId xmlns:a16="http://schemas.microsoft.com/office/drawing/2014/main" id="{1A1AEF56-B357-4598-FD38-D730E904B7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1986" y="2058524"/>
            <a:ext cx="589096" cy="589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>
            <a:extLst>
              <a:ext uri="{FF2B5EF4-FFF2-40B4-BE49-F238E27FC236}">
                <a16:creationId xmlns:a16="http://schemas.microsoft.com/office/drawing/2014/main" id="{2323320C-CD7C-2D5C-38D9-BBD40D485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980" y="94488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b="1" spc="-1" dirty="0">
                <a:solidFill>
                  <a:srgbClr val="000000"/>
                </a:solidFill>
                <a:latin typeface="Calibri"/>
              </a:rPr>
              <a:t>RESULTADOS</a:t>
            </a:r>
          </a:p>
        </p:txBody>
      </p:sp>
      <p:pic>
        <p:nvPicPr>
          <p:cNvPr id="5" name="Imagen 3">
            <a:extLst>
              <a:ext uri="{FF2B5EF4-FFF2-40B4-BE49-F238E27FC236}">
                <a16:creationId xmlns:a16="http://schemas.microsoft.com/office/drawing/2014/main" id="{0172361B-5A12-C760-D7F8-9E93E31646AF}"/>
              </a:ext>
            </a:extLst>
          </p:cNvPr>
          <p:cNvPicPr/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7010401" y="193671"/>
            <a:ext cx="1219200" cy="903953"/>
          </a:xfrm>
          <a:prstGeom prst="rect">
            <a:avLst/>
          </a:prstGeom>
          <a:ln w="0"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4AB6076-5828-5277-C3C7-7F5ED927F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343" y="1635578"/>
            <a:ext cx="4062412" cy="239553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03FEB45-A6BB-8DA5-8A3F-444809779AC2}"/>
              </a:ext>
            </a:extLst>
          </p:cNvPr>
          <p:cNvSpPr txBox="1"/>
          <p:nvPr/>
        </p:nvSpPr>
        <p:spPr>
          <a:xfrm>
            <a:off x="-2909245" y="3978647"/>
            <a:ext cx="74812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>
              <a:buClr>
                <a:srgbClr val="000000"/>
              </a:buClr>
            </a:pPr>
            <a:r>
              <a:rPr lang="es-ES" sz="1600" b="1" strike="noStrike" spc="-1" dirty="0">
                <a:solidFill>
                  <a:schemeClr val="accent4"/>
                </a:solidFill>
                <a:latin typeface="Calibri"/>
              </a:rPr>
              <a:t>Figura 2.</a:t>
            </a:r>
            <a:r>
              <a:rPr lang="es-ES" sz="1600" b="1" strike="noStrike" spc="-1" dirty="0">
                <a:latin typeface="Calibri"/>
              </a:rPr>
              <a:t> Gráfico de dispersión entre concentración de </a:t>
            </a:r>
            <a:r>
              <a:rPr lang="es-ES" sz="1600" b="1" strike="noStrike" spc="-1" dirty="0" err="1">
                <a:latin typeface="Calibri"/>
              </a:rPr>
              <a:t>MVs</a:t>
            </a:r>
            <a:r>
              <a:rPr lang="es-ES" sz="1600" b="1" strike="noStrike" spc="-1" dirty="0">
                <a:latin typeface="Calibri"/>
              </a:rPr>
              <a:t> de eosinófilos en LBA e Índice de Tiffeneau. </a:t>
            </a:r>
          </a:p>
          <a:p>
            <a:pPr lvl="7">
              <a:buClr>
                <a:srgbClr val="000000"/>
              </a:buClr>
            </a:pPr>
            <a:r>
              <a:rPr lang="el-GR" sz="1400" b="1" strike="noStrike" spc="-1" dirty="0">
                <a:latin typeface="Calibri"/>
              </a:rPr>
              <a:t>ρ </a:t>
            </a:r>
            <a:r>
              <a:rPr lang="es-ES" sz="1400" b="1" strike="noStrike" spc="-1" dirty="0">
                <a:latin typeface="Calibri"/>
              </a:rPr>
              <a:t>= : 0,405; p=0,026</a:t>
            </a:r>
          </a:p>
          <a:p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CFF006B-47FC-4107-AC09-A30D1EC270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9608" y="1635578"/>
            <a:ext cx="4062412" cy="239553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F862005-BCA2-5B5A-1E51-1B4AD84745AC}"/>
              </a:ext>
            </a:extLst>
          </p:cNvPr>
          <p:cNvSpPr txBox="1"/>
          <p:nvPr/>
        </p:nvSpPr>
        <p:spPr>
          <a:xfrm>
            <a:off x="1763487" y="3978646"/>
            <a:ext cx="68725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>
              <a:buClr>
                <a:srgbClr val="000000"/>
              </a:buClr>
            </a:pPr>
            <a:r>
              <a:rPr lang="es-ES" sz="1600" b="1" strike="noStrike" spc="-1" dirty="0">
                <a:solidFill>
                  <a:schemeClr val="accent4"/>
                </a:solidFill>
                <a:latin typeface="Calibri"/>
              </a:rPr>
              <a:t>Figura 3.</a:t>
            </a:r>
            <a:r>
              <a:rPr lang="es-ES" sz="1600" b="1" strike="noStrike" spc="-1" dirty="0">
                <a:latin typeface="Calibri"/>
              </a:rPr>
              <a:t> Gráfico de dispersión entre concentración de </a:t>
            </a:r>
            <a:r>
              <a:rPr lang="es-ES" sz="1600" b="1" strike="noStrike" spc="-1" dirty="0" err="1">
                <a:latin typeface="Calibri"/>
              </a:rPr>
              <a:t>MVs</a:t>
            </a:r>
            <a:r>
              <a:rPr lang="es-ES" sz="1600" b="1" strike="noStrike" spc="-1" dirty="0">
                <a:latin typeface="Calibri"/>
              </a:rPr>
              <a:t> de mastocitos en LBA e Índice de Tiffeneau. </a:t>
            </a:r>
          </a:p>
          <a:p>
            <a:pPr lvl="7">
              <a:buClr>
                <a:srgbClr val="000000"/>
              </a:buClr>
            </a:pPr>
            <a:r>
              <a:rPr lang="el-GR" sz="1400" b="1" strike="noStrike" spc="-1" dirty="0">
                <a:latin typeface="Calibri"/>
              </a:rPr>
              <a:t>ρ </a:t>
            </a:r>
            <a:r>
              <a:rPr lang="es-ES" sz="1400" b="1" strike="noStrike" spc="-1" dirty="0">
                <a:latin typeface="Calibri"/>
              </a:rPr>
              <a:t>= : 0,392; p=0,036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2927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E1E64BB-09C1-CBDD-E40F-862DF70AB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29" y="1670596"/>
            <a:ext cx="4164012" cy="245544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3DC09D7-CB10-9F2F-5D4C-04CD87329213}"/>
              </a:ext>
            </a:extLst>
          </p:cNvPr>
          <p:cNvSpPr txBox="1"/>
          <p:nvPr/>
        </p:nvSpPr>
        <p:spPr>
          <a:xfrm>
            <a:off x="-2909245" y="3978647"/>
            <a:ext cx="74812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>
              <a:buClr>
                <a:srgbClr val="000000"/>
              </a:buClr>
            </a:pPr>
            <a:r>
              <a:rPr lang="es-ES" sz="1600" b="1" strike="noStrike" spc="-1" dirty="0">
                <a:solidFill>
                  <a:schemeClr val="accent4"/>
                </a:solidFill>
                <a:latin typeface="Calibri"/>
              </a:rPr>
              <a:t>Figura 4.</a:t>
            </a:r>
            <a:r>
              <a:rPr lang="es-ES" sz="1600" b="1" strike="noStrike" spc="-1" dirty="0">
                <a:latin typeface="Calibri"/>
              </a:rPr>
              <a:t> Gráfico de dispersión entre concentración de </a:t>
            </a:r>
            <a:r>
              <a:rPr lang="es-ES" sz="1600" b="1" strike="noStrike" spc="-1" dirty="0" err="1">
                <a:latin typeface="Calibri"/>
              </a:rPr>
              <a:t>triptasa</a:t>
            </a:r>
            <a:r>
              <a:rPr lang="es-ES" sz="1600" b="1" strike="noStrike" spc="-1" dirty="0">
                <a:latin typeface="Calibri"/>
              </a:rPr>
              <a:t> (ng/ml) y FVC (ml)</a:t>
            </a:r>
          </a:p>
          <a:p>
            <a:pPr lvl="7">
              <a:buClr>
                <a:srgbClr val="000000"/>
              </a:buClr>
            </a:pPr>
            <a:r>
              <a:rPr lang="el-GR" sz="1400" b="1" strike="noStrike" spc="-1" dirty="0">
                <a:latin typeface="Calibri"/>
              </a:rPr>
              <a:t>ρ </a:t>
            </a:r>
            <a:r>
              <a:rPr lang="es-ES" sz="1400" b="1" strike="noStrike" spc="-1" dirty="0">
                <a:latin typeface="Calibri"/>
              </a:rPr>
              <a:t>= : -0,599 p&lt;0,001</a:t>
            </a:r>
          </a:p>
          <a:p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E6EAE76-1B80-12F4-2C11-B07AF425C5A1}"/>
              </a:ext>
            </a:extLst>
          </p:cNvPr>
          <p:cNvSpPr txBox="1"/>
          <p:nvPr/>
        </p:nvSpPr>
        <p:spPr>
          <a:xfrm>
            <a:off x="2533755" y="87635"/>
            <a:ext cx="6291268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Existe una </a:t>
            </a: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correlación negativa entre Concentración vital forzada (FVC)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Concentración de </a:t>
            </a:r>
            <a:r>
              <a:rPr lang="es-E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triptasa</a:t>
            </a: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1800" b="1" strike="noStrike" spc="-1" dirty="0">
                <a:latin typeface="Calibri"/>
              </a:rPr>
              <a:t>ρ </a:t>
            </a:r>
            <a:r>
              <a:rPr lang="es-ES" sz="1800" b="1" strike="noStrike" spc="-1" dirty="0">
                <a:latin typeface="Calibri"/>
              </a:rPr>
              <a:t>=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-0,599; p&lt;0,001)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 neutrófilos en sangre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1800" b="1" strike="noStrike" spc="-1" dirty="0">
                <a:latin typeface="Calibri"/>
              </a:rPr>
              <a:t>ρ </a:t>
            </a:r>
            <a:r>
              <a:rPr lang="es-ES" sz="1800" b="1" strike="noStrike" spc="-1" dirty="0">
                <a:latin typeface="Calibri"/>
              </a:rPr>
              <a:t>=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-0,358; p=0,044)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% </a:t>
            </a:r>
            <a:r>
              <a:rPr lang="es-E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MVs</a:t>
            </a: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eosinófilos en BAL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1800" b="1" strike="noStrike" spc="-1" dirty="0">
                <a:latin typeface="Calibri"/>
              </a:rPr>
              <a:t>ρ </a:t>
            </a:r>
            <a:r>
              <a:rPr lang="es-ES" sz="1800" b="1" strike="noStrike" spc="-1" dirty="0">
                <a:latin typeface="Calibri"/>
              </a:rPr>
              <a:t>=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0,447; p=0,013)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7E2641A-20EE-BB9D-BAC9-C9F500904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670596"/>
            <a:ext cx="4164012" cy="245544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274F203-094E-EB1E-8751-8294C0EA520A}"/>
              </a:ext>
            </a:extLst>
          </p:cNvPr>
          <p:cNvSpPr txBox="1"/>
          <p:nvPr/>
        </p:nvSpPr>
        <p:spPr>
          <a:xfrm>
            <a:off x="1662755" y="3978647"/>
            <a:ext cx="74812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>
              <a:buClr>
                <a:srgbClr val="000000"/>
              </a:buClr>
            </a:pPr>
            <a:r>
              <a:rPr lang="es-ES" sz="1600" b="1" strike="noStrike" spc="-1" dirty="0">
                <a:solidFill>
                  <a:schemeClr val="accent4"/>
                </a:solidFill>
                <a:latin typeface="Calibri"/>
              </a:rPr>
              <a:t>Figura 5.</a:t>
            </a:r>
            <a:r>
              <a:rPr lang="es-ES" sz="1600" b="1" strike="noStrike" spc="-1" dirty="0">
                <a:latin typeface="Calibri"/>
              </a:rPr>
              <a:t> Gráfico de dispersión entre % de </a:t>
            </a:r>
            <a:r>
              <a:rPr lang="es-ES" sz="1600" b="1" strike="noStrike" spc="-1" dirty="0" err="1">
                <a:latin typeface="Calibri"/>
              </a:rPr>
              <a:t>MVs</a:t>
            </a:r>
            <a:r>
              <a:rPr lang="es-ES" sz="1600" b="1" strike="noStrike" spc="-1" dirty="0">
                <a:latin typeface="Calibri"/>
              </a:rPr>
              <a:t> de eosinófilos en BAL y FVC (ml).</a:t>
            </a:r>
          </a:p>
          <a:p>
            <a:pPr lvl="7">
              <a:buClr>
                <a:srgbClr val="000000"/>
              </a:buClr>
            </a:pPr>
            <a:r>
              <a:rPr lang="el-GR" sz="1400" b="1" strike="noStrike" spc="-1" dirty="0">
                <a:latin typeface="Calibri"/>
              </a:rPr>
              <a:t>ρ </a:t>
            </a:r>
            <a:r>
              <a:rPr lang="es-ES" sz="1400" b="1" strike="noStrike" spc="-1" dirty="0">
                <a:latin typeface="Calibri"/>
              </a:rPr>
              <a:t>= : -0,447 p=0,013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6560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8520D-C4F7-1765-D0B7-381872A89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1668B4A8-E4B1-71C7-F7BE-98FA0C95CE73}"/>
              </a:ext>
            </a:extLst>
          </p:cNvPr>
          <p:cNvSpPr txBox="1"/>
          <p:nvPr/>
        </p:nvSpPr>
        <p:spPr>
          <a:xfrm>
            <a:off x="-2909245" y="3978647"/>
            <a:ext cx="74812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>
              <a:buClr>
                <a:srgbClr val="000000"/>
              </a:buClr>
            </a:pPr>
            <a:r>
              <a:rPr lang="es-ES" sz="1600" b="1" strike="noStrike" spc="-1" dirty="0">
                <a:solidFill>
                  <a:schemeClr val="accent4"/>
                </a:solidFill>
                <a:latin typeface="Calibri"/>
              </a:rPr>
              <a:t>Figura </a:t>
            </a:r>
            <a:r>
              <a:rPr lang="es-ES" sz="1600" b="1" spc="-1" dirty="0">
                <a:solidFill>
                  <a:schemeClr val="accent4"/>
                </a:solidFill>
                <a:latin typeface="Calibri"/>
              </a:rPr>
              <a:t>6</a:t>
            </a:r>
            <a:r>
              <a:rPr lang="es-ES" sz="1600" b="1" strike="noStrike" spc="-1" dirty="0">
                <a:solidFill>
                  <a:schemeClr val="accent4"/>
                </a:solidFill>
                <a:latin typeface="Calibri"/>
              </a:rPr>
              <a:t>.</a:t>
            </a:r>
            <a:r>
              <a:rPr lang="es-ES" sz="1600" b="1" strike="noStrike" spc="-1" dirty="0">
                <a:latin typeface="Calibri"/>
              </a:rPr>
              <a:t> Gráfico de dispersión entre concentración de </a:t>
            </a:r>
            <a:r>
              <a:rPr lang="es-ES" sz="1600" b="1" strike="noStrike" spc="-1" dirty="0" err="1">
                <a:latin typeface="Calibri"/>
              </a:rPr>
              <a:t>triptasa</a:t>
            </a:r>
            <a:r>
              <a:rPr lang="es-ES" sz="1600" b="1" strike="noStrike" spc="-1" dirty="0">
                <a:latin typeface="Calibri"/>
              </a:rPr>
              <a:t> (ng/ml) y F</a:t>
            </a:r>
            <a:r>
              <a:rPr lang="es-ES" sz="1600" b="1" spc="-1" dirty="0">
                <a:latin typeface="Calibri"/>
              </a:rPr>
              <a:t>EV1</a:t>
            </a:r>
            <a:r>
              <a:rPr lang="es-ES" sz="1600" b="1" strike="noStrike" spc="-1" dirty="0">
                <a:latin typeface="Calibri"/>
              </a:rPr>
              <a:t> (ml)</a:t>
            </a:r>
          </a:p>
          <a:p>
            <a:pPr lvl="7">
              <a:buClr>
                <a:srgbClr val="000000"/>
              </a:buClr>
            </a:pPr>
            <a:r>
              <a:rPr lang="el-GR" sz="1400" b="1" strike="noStrike" spc="-1" dirty="0">
                <a:latin typeface="Calibri"/>
              </a:rPr>
              <a:t>ρ </a:t>
            </a:r>
            <a:r>
              <a:rPr lang="es-ES" sz="1400" b="1" strike="noStrike" spc="-1" dirty="0">
                <a:latin typeface="Calibri"/>
              </a:rPr>
              <a:t>= : -0,451 p</a:t>
            </a:r>
            <a:r>
              <a:rPr lang="es-ES" sz="1400" b="1" spc="-1" dirty="0">
                <a:latin typeface="Calibri"/>
              </a:rPr>
              <a:t>=0,008</a:t>
            </a:r>
            <a:endParaRPr lang="es-ES" sz="1400" b="1" strike="noStrike" spc="-1" dirty="0">
              <a:latin typeface="Calibri"/>
            </a:endParaRPr>
          </a:p>
          <a:p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41E7450-F124-10D4-8616-0BDF1E5A20D0}"/>
              </a:ext>
            </a:extLst>
          </p:cNvPr>
          <p:cNvSpPr txBox="1"/>
          <p:nvPr/>
        </p:nvSpPr>
        <p:spPr>
          <a:xfrm>
            <a:off x="2533754" y="87635"/>
            <a:ext cx="6298357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Existe una </a:t>
            </a:r>
            <a:r>
              <a:rPr lang="es-E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correlación negativa entre </a:t>
            </a:r>
            <a:r>
              <a:rPr lang="es-ES" sz="1800" b="1" strike="noStrike" spc="-1" dirty="0">
                <a:latin typeface="Calibri"/>
              </a:rPr>
              <a:t>Volumen espiratorio forzado en el primer segundo (FEV1) 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spc="-1" dirty="0">
                <a:latin typeface="Calibri"/>
              </a:rPr>
              <a:t>Concentración de </a:t>
            </a:r>
            <a:r>
              <a:rPr lang="es-ES" b="1" spc="-1" dirty="0" err="1">
                <a:latin typeface="Calibri"/>
              </a:rPr>
              <a:t>triptasa</a:t>
            </a:r>
            <a:r>
              <a:rPr lang="es-ES" b="1" spc="-1" dirty="0">
                <a:latin typeface="Calibri"/>
              </a:rPr>
              <a:t> </a:t>
            </a:r>
            <a:r>
              <a:rPr lang="es-ES" sz="1800" b="1" strike="noStrike" spc="-1" dirty="0">
                <a:latin typeface="Calibri"/>
              </a:rPr>
              <a:t>(</a:t>
            </a:r>
            <a:r>
              <a:rPr lang="el-GR" sz="1800" b="1" strike="noStrike" spc="-1" dirty="0">
                <a:latin typeface="Calibri"/>
              </a:rPr>
              <a:t>ρ </a:t>
            </a:r>
            <a:r>
              <a:rPr lang="es-ES" sz="1800" b="1" strike="noStrike" spc="-1" dirty="0">
                <a:latin typeface="Calibri"/>
              </a:rPr>
              <a:t>= -0,451;  p=0,008</a:t>
            </a:r>
            <a:r>
              <a:rPr lang="es-ES" b="1" spc="-1" dirty="0">
                <a:latin typeface="Calibri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spc="-1" dirty="0">
                <a:latin typeface="Calibri"/>
              </a:rPr>
              <a:t>% </a:t>
            </a:r>
            <a:r>
              <a:rPr lang="es-ES" sz="1800" b="1" strike="noStrike" spc="-1" dirty="0">
                <a:latin typeface="Calibri"/>
              </a:rPr>
              <a:t>neutrófilos en sangre (</a:t>
            </a:r>
            <a:r>
              <a:rPr lang="el-GR" sz="1800" b="1" strike="noStrike" spc="-1" dirty="0">
                <a:latin typeface="Calibri"/>
              </a:rPr>
              <a:t>ρ </a:t>
            </a:r>
            <a:r>
              <a:rPr lang="es-ES" sz="1800" b="1" strike="noStrike" spc="-1" dirty="0">
                <a:latin typeface="Calibri"/>
              </a:rPr>
              <a:t>= -0,516; p=0,003)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b="1" strike="noStrike" spc="-1" dirty="0">
                <a:latin typeface="Calibri"/>
              </a:rPr>
              <a:t>%</a:t>
            </a:r>
            <a:r>
              <a:rPr lang="es-ES" sz="1800" b="1" strike="noStrike" spc="-1" dirty="0" err="1">
                <a:latin typeface="Calibri"/>
              </a:rPr>
              <a:t>MVs</a:t>
            </a:r>
            <a:r>
              <a:rPr lang="es-ES" sz="1800" b="1" strike="noStrike" spc="-1" dirty="0">
                <a:latin typeface="Calibri"/>
              </a:rPr>
              <a:t> neutrófilos en LBA. (</a:t>
            </a:r>
            <a:r>
              <a:rPr lang="el-GR" sz="1800" b="1" strike="noStrike" spc="-1" dirty="0">
                <a:latin typeface="Calibri"/>
              </a:rPr>
              <a:t>ρ </a:t>
            </a:r>
            <a:r>
              <a:rPr lang="es-ES" sz="1800" b="1" strike="noStrike" spc="-1" dirty="0">
                <a:latin typeface="Calibri"/>
              </a:rPr>
              <a:t>= -0,428; p=0,018)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CBD40EA-7880-2FA7-2166-A0DE0DA11443}"/>
              </a:ext>
            </a:extLst>
          </p:cNvPr>
          <p:cNvSpPr txBox="1"/>
          <p:nvPr/>
        </p:nvSpPr>
        <p:spPr>
          <a:xfrm>
            <a:off x="1662755" y="3978647"/>
            <a:ext cx="74812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>
              <a:buClr>
                <a:srgbClr val="000000"/>
              </a:buClr>
            </a:pPr>
            <a:r>
              <a:rPr lang="es-ES" sz="1600" b="1" strike="noStrike" spc="-1" dirty="0">
                <a:solidFill>
                  <a:schemeClr val="accent4"/>
                </a:solidFill>
                <a:latin typeface="Calibri"/>
              </a:rPr>
              <a:t>Figura 7.</a:t>
            </a:r>
            <a:r>
              <a:rPr lang="es-ES" sz="1600" b="1" strike="noStrike" spc="-1" dirty="0">
                <a:latin typeface="Calibri"/>
              </a:rPr>
              <a:t> Gráfico de dispersión entre % de </a:t>
            </a:r>
            <a:r>
              <a:rPr lang="es-ES" sz="1600" b="1" strike="noStrike" spc="-1" dirty="0" err="1">
                <a:latin typeface="Calibri"/>
              </a:rPr>
              <a:t>MVs</a:t>
            </a:r>
            <a:r>
              <a:rPr lang="es-ES" sz="1600" b="1" strike="noStrike" spc="-1" dirty="0">
                <a:latin typeface="Calibri"/>
              </a:rPr>
              <a:t> de </a:t>
            </a:r>
            <a:r>
              <a:rPr lang="es-ES" sz="1600" b="1" spc="-1" dirty="0">
                <a:latin typeface="Calibri"/>
              </a:rPr>
              <a:t>neutrófilos </a:t>
            </a:r>
            <a:r>
              <a:rPr lang="es-ES" sz="1600" b="1" strike="noStrike" spc="-1" dirty="0">
                <a:latin typeface="Calibri"/>
              </a:rPr>
              <a:t>en LBA y FEV1 (</a:t>
            </a:r>
            <a:r>
              <a:rPr lang="es-ES" sz="1600" b="1" spc="-1" dirty="0">
                <a:latin typeface="Calibri"/>
              </a:rPr>
              <a:t>%</a:t>
            </a:r>
            <a:r>
              <a:rPr lang="es-ES" sz="1600" b="1" strike="noStrike" spc="-1" dirty="0">
                <a:latin typeface="Calibri"/>
              </a:rPr>
              <a:t>).</a:t>
            </a:r>
          </a:p>
          <a:p>
            <a:pPr lvl="7">
              <a:buClr>
                <a:srgbClr val="000000"/>
              </a:buClr>
            </a:pPr>
            <a:r>
              <a:rPr lang="el-GR" sz="1400" b="1" strike="noStrike" spc="-1" dirty="0">
                <a:latin typeface="Calibri"/>
              </a:rPr>
              <a:t>ρ </a:t>
            </a:r>
            <a:r>
              <a:rPr lang="es-ES" sz="1400" b="1" strike="noStrike" spc="-1" dirty="0">
                <a:latin typeface="Calibri"/>
              </a:rPr>
              <a:t>= : -0,516 p=0,003</a:t>
            </a:r>
          </a:p>
          <a:p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FEE17BD-0E73-D0D1-8BE8-8BE1160CD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977" y="1662042"/>
            <a:ext cx="3763926" cy="22195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1829953-EFB8-6A95-C6A3-09879FA219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099" y="1662041"/>
            <a:ext cx="3763926" cy="22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81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11640" y="60840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CONCLUSIONES</a:t>
            </a:r>
          </a:p>
        </p:txBody>
      </p:sp>
      <p:sp>
        <p:nvSpPr>
          <p:cNvPr id="60" name="Marcador de contenido 2"/>
          <p:cNvSpPr/>
          <p:nvPr/>
        </p:nvSpPr>
        <p:spPr>
          <a:xfrm>
            <a:off x="742320" y="3795840"/>
            <a:ext cx="7934040" cy="935640"/>
          </a:xfrm>
          <a:prstGeom prst="chevron">
            <a:avLst>
              <a:gd name="adj" fmla="val 50000"/>
            </a:avLst>
          </a:prstGeom>
          <a:solidFill>
            <a:schemeClr val="accent4">
              <a:lumMod val="60000"/>
              <a:lumOff val="40000"/>
            </a:schemeClr>
          </a:solidFill>
          <a:ln w="0">
            <a:noFill/>
          </a:ln>
          <a:effectLst>
            <a:softEdge rad="12708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es-ES" sz="1400" b="0" strike="noStrike" spc="-1" dirty="0">
                <a:solidFill>
                  <a:srgbClr val="000000"/>
                </a:solidFill>
                <a:latin typeface="Calibri"/>
              </a:rPr>
              <a:t>Las </a:t>
            </a:r>
            <a:r>
              <a:rPr lang="es-ES" sz="1400" b="0" strike="noStrike" spc="-1" dirty="0" err="1">
                <a:solidFill>
                  <a:srgbClr val="000000"/>
                </a:solidFill>
                <a:latin typeface="Calibri"/>
              </a:rPr>
              <a:t>MVs</a:t>
            </a:r>
            <a:r>
              <a:rPr lang="es-ES" sz="1400" b="0" strike="noStrike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es-ES" sz="1400" spc="-1" dirty="0">
                <a:solidFill>
                  <a:srgbClr val="000000"/>
                </a:solidFill>
                <a:latin typeface="Calibri"/>
              </a:rPr>
              <a:t>de los granulocitos</a:t>
            </a:r>
            <a:r>
              <a:rPr lang="es-ES" sz="1400" b="0" strike="noStrike" spc="-1" dirty="0">
                <a:solidFill>
                  <a:srgbClr val="000000"/>
                </a:solidFill>
                <a:latin typeface="Calibri"/>
              </a:rPr>
              <a:t> LBA podrían ser consideradas biomarcadores en la progresión de la disfunción pulmonar.</a:t>
            </a:r>
            <a:endParaRPr lang="es-ES" sz="1400" b="0" strike="noStrike" spc="-1" dirty="0">
              <a:latin typeface="Arial"/>
            </a:endParaRPr>
          </a:p>
        </p:txBody>
      </p:sp>
      <p:sp>
        <p:nvSpPr>
          <p:cNvPr id="61" name="Marcador de contenido 2"/>
          <p:cNvSpPr/>
          <p:nvPr/>
        </p:nvSpPr>
        <p:spPr>
          <a:xfrm>
            <a:off x="711000" y="1725480"/>
            <a:ext cx="7934040" cy="935640"/>
          </a:xfrm>
          <a:prstGeom prst="chevron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0">
            <a:noFill/>
          </a:ln>
          <a:effectLst>
            <a:softEdge rad="12708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es-ES" sz="1400" b="0" strike="noStrike" spc="-1" dirty="0">
                <a:solidFill>
                  <a:srgbClr val="000000"/>
                </a:solidFill>
                <a:latin typeface="Calibri"/>
              </a:rPr>
              <a:t>Hay una correlación entre los granulocitos en sangre y en LBA que permite hacer una valoración de la patología pulmonar, sin necesidad de realizar pruebas invasivas.</a:t>
            </a:r>
            <a:endParaRPr lang="es-ES" sz="1400" b="0" strike="noStrike" spc="-1" dirty="0">
              <a:latin typeface="Arial"/>
            </a:endParaRPr>
          </a:p>
        </p:txBody>
      </p:sp>
      <p:pic>
        <p:nvPicPr>
          <p:cNvPr id="62" name="Imagen 12"/>
          <p:cNvPicPr/>
          <p:nvPr/>
        </p:nvPicPr>
        <p:blipFill>
          <a:blip r:embed="rId3"/>
          <a:srcRect l="13443" t="18198" r="20855" b="24413"/>
          <a:stretch/>
        </p:blipFill>
        <p:spPr>
          <a:xfrm>
            <a:off x="6732360" y="662040"/>
            <a:ext cx="889920" cy="829080"/>
          </a:xfrm>
          <a:prstGeom prst="rect">
            <a:avLst/>
          </a:prstGeom>
          <a:ln w="0">
            <a:noFill/>
          </a:ln>
        </p:spPr>
      </p:pic>
      <p:sp>
        <p:nvSpPr>
          <p:cNvPr id="63" name="Lágrima 5"/>
          <p:cNvSpPr/>
          <p:nvPr/>
        </p:nvSpPr>
        <p:spPr>
          <a:xfrm>
            <a:off x="423000" y="1916280"/>
            <a:ext cx="575640" cy="554400"/>
          </a:xfrm>
          <a:prstGeom prst="teardrop">
            <a:avLst>
              <a:gd name="adj" fmla="val 100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  <a:softEdge rad="3168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800" b="0" strike="noStrike" spc="-1">
                <a:solidFill>
                  <a:srgbClr val="FFFFFF"/>
                </a:solidFill>
                <a:latin typeface="Calibri"/>
              </a:rPr>
              <a:t>1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64" name="Lágrima 6"/>
          <p:cNvSpPr/>
          <p:nvPr/>
        </p:nvSpPr>
        <p:spPr>
          <a:xfrm>
            <a:off x="423000" y="2881800"/>
            <a:ext cx="538920" cy="549720"/>
          </a:xfrm>
          <a:prstGeom prst="teardrop">
            <a:avLst>
              <a:gd name="adj" fmla="val 10000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760" dist="38160" algn="l" rotWithShape="0">
              <a:srgbClr val="000000">
                <a:alpha val="40000"/>
              </a:srgbClr>
            </a:outerShdw>
            <a:softEdge rad="3168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800" b="0" strike="noStrike" spc="-1">
                <a:solidFill>
                  <a:srgbClr val="FFFFFF"/>
                </a:solidFill>
                <a:latin typeface="Calibri"/>
              </a:rPr>
              <a:t>2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65" name="Marcador de contenido 2"/>
          <p:cNvSpPr/>
          <p:nvPr/>
        </p:nvSpPr>
        <p:spPr>
          <a:xfrm>
            <a:off x="742320" y="2715840"/>
            <a:ext cx="7934040" cy="935640"/>
          </a:xfrm>
          <a:prstGeom prst="chevron">
            <a:avLst>
              <a:gd name="adj" fmla="val 50000"/>
            </a:avLst>
          </a:prstGeom>
          <a:solidFill>
            <a:schemeClr val="accent4">
              <a:lumMod val="40000"/>
              <a:lumOff val="60000"/>
            </a:schemeClr>
          </a:solidFill>
          <a:ln w="0">
            <a:noFill/>
          </a:ln>
          <a:effectLst>
            <a:softEdge rad="12708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es-ES" sz="1400" b="0" strike="noStrike" spc="-1">
                <a:solidFill>
                  <a:srgbClr val="000000"/>
                </a:solidFill>
                <a:latin typeface="Calibri"/>
              </a:rPr>
              <a:t>Hay una correlación negativa entre la concentración de triptasa y el FEV1.</a:t>
            </a:r>
            <a:endParaRPr lang="es-ES" sz="1400" b="0" strike="noStrike" spc="-1">
              <a:latin typeface="Arial"/>
            </a:endParaRPr>
          </a:p>
        </p:txBody>
      </p:sp>
      <p:sp>
        <p:nvSpPr>
          <p:cNvPr id="66" name="Lágrima 8"/>
          <p:cNvSpPr/>
          <p:nvPr/>
        </p:nvSpPr>
        <p:spPr>
          <a:xfrm>
            <a:off x="467640" y="4062600"/>
            <a:ext cx="539640" cy="524880"/>
          </a:xfrm>
          <a:prstGeom prst="teardrop">
            <a:avLst>
              <a:gd name="adj" fmla="val 10000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  <a:softEdge rad="3168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s-ES" sz="1800" b="0" strike="noStrike" spc="-1">
                <a:solidFill>
                  <a:srgbClr val="FFFFFF"/>
                </a:solidFill>
                <a:latin typeface="Calibri"/>
              </a:rPr>
              <a:t>3</a:t>
            </a:r>
            <a:endParaRPr lang="es-ES" sz="1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</TotalTime>
  <Words>946</Words>
  <Application>Microsoft Office PowerPoint</Application>
  <PresentationFormat>Presentación en pantalla (16:9)</PresentationFormat>
  <Paragraphs>94</Paragraphs>
  <Slides>9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Symbol</vt:lpstr>
      <vt:lpstr>Times New Roman</vt:lpstr>
      <vt:lpstr>Wingdings</vt:lpstr>
      <vt:lpstr>Office Theme</vt:lpstr>
      <vt:lpstr>ANÁLISIS DEL POTENCIAL PAPEL DEL PERFIL GRANULOCÍTICO Y SUS MICROVESÍCULAS EN SANGRE Y LAVADO BRONCOALVEOLAR EN PACIENTES CON DISFUNCIÓN PULMONAR</vt:lpstr>
      <vt:lpstr>Presentación de PowerPoint</vt:lpstr>
      <vt:lpstr>OBJETIVO</vt:lpstr>
      <vt:lpstr>METODOLOGÍA</vt:lpstr>
      <vt:lpstr>RESULTADOS</vt:lpstr>
      <vt:lpstr>RESULTADOS</vt:lpstr>
      <vt:lpstr>Presentación de PowerPoint</vt:lpstr>
      <vt:lpstr>Presentación de PowerPoint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dc:description/>
  <cp:lastModifiedBy>JUAN MANUEL MUÑOZ PICHARDO</cp:lastModifiedBy>
  <cp:revision>22</cp:revision>
  <dcterms:created xsi:type="dcterms:W3CDTF">2024-02-05T13:08:18Z</dcterms:created>
  <dcterms:modified xsi:type="dcterms:W3CDTF">2025-03-02T22:36:02Z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4</vt:i4>
  </property>
  <property fmtid="{D5CDD505-2E9C-101B-9397-08002B2CF9AE}" pid="3" name="PresentationFormat">
    <vt:lpwstr>Presentación en pantalla (16:9)</vt:lpwstr>
  </property>
  <property fmtid="{D5CDD505-2E9C-101B-9397-08002B2CF9AE}" pid="4" name="Slides">
    <vt:i4>5</vt:i4>
  </property>
</Properties>
</file>