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02"/>
    <p:restoredTop sz="94719"/>
  </p:normalViewPr>
  <p:slideViewPr>
    <p:cSldViewPr>
      <p:cViewPr>
        <p:scale>
          <a:sx n="100" d="100"/>
          <a:sy n="100" d="100"/>
        </p:scale>
        <p:origin x="656" y="114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6"/>
    </mc:Choice>
    <mc:Fallback>
      <c:style val="6"/>
    </mc:Fallback>
  </mc:AlternateContent>
  <c:chart>
    <c:title>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pieChart>
        <c:varyColors val="1"/>
        <c:ser>
          <c:idx val="0"/>
          <c:order val="0"/>
          <c:tx>
            <c:strRef>
              <c:f>Hoja1!$B$1</c:f>
              <c:strCache>
                <c:ptCount val="1"/>
                <c:pt idx="0">
                  <c:v>SEXO</c:v>
                </c:pt>
              </c:strCache>
            </c:strRef>
          </c:tx>
          <c:dPt>
            <c:idx val="0"/>
            <c:bubble3D val="0"/>
            <c:spPr>
              <a:solidFill>
                <a:schemeClr val="accent4">
                  <a:shade val="76000"/>
                </a:schemeClr>
              </a:solidFill>
              <a:ln w="19050">
                <a:solidFill>
                  <a:schemeClr val="lt1"/>
                </a:solidFill>
              </a:ln>
              <a:effectLst/>
            </c:spPr>
            <c:extLst>
              <c:ext xmlns:c16="http://schemas.microsoft.com/office/drawing/2014/chart" uri="{C3380CC4-5D6E-409C-BE32-E72D297353CC}">
                <c16:uniqueId val="{00000001-09B1-7F48-AAFC-DB4EB4BAE242}"/>
              </c:ext>
            </c:extLst>
          </c:dPt>
          <c:dPt>
            <c:idx val="1"/>
            <c:bubble3D val="0"/>
            <c:spPr>
              <a:solidFill>
                <a:schemeClr val="accent4">
                  <a:tint val="77000"/>
                </a:schemeClr>
              </a:solidFill>
              <a:ln w="19050">
                <a:solidFill>
                  <a:schemeClr val="lt1"/>
                </a:solidFill>
              </a:ln>
              <a:effectLst/>
            </c:spPr>
            <c:extLst>
              <c:ext xmlns:c16="http://schemas.microsoft.com/office/drawing/2014/chart" uri="{C3380CC4-5D6E-409C-BE32-E72D297353CC}">
                <c16:uniqueId val="{00000003-09B1-7F48-AAFC-DB4EB4BAE242}"/>
              </c:ext>
            </c:extLst>
          </c:dPt>
          <c:cat>
            <c:strRef>
              <c:f>Hoja1!$A$2:$A$3</c:f>
              <c:strCache>
                <c:ptCount val="2"/>
                <c:pt idx="0">
                  <c:v>HOMBRES</c:v>
                </c:pt>
                <c:pt idx="1">
                  <c:v>MUJERES.</c:v>
                </c:pt>
              </c:strCache>
            </c:strRef>
          </c:cat>
          <c:val>
            <c:numRef>
              <c:f>Hoja1!$B$2:$B$3</c:f>
              <c:numCache>
                <c:formatCode>General</c:formatCode>
                <c:ptCount val="2"/>
                <c:pt idx="0">
                  <c:v>16</c:v>
                </c:pt>
                <c:pt idx="1">
                  <c:v>15</c:v>
                </c:pt>
              </c:numCache>
            </c:numRef>
          </c:val>
          <c:extLst>
            <c:ext xmlns:c16="http://schemas.microsoft.com/office/drawing/2014/chart" uri="{C3380CC4-5D6E-409C-BE32-E72D297353CC}">
              <c16:uniqueId val="{00000000-8EC8-1641-BB77-86A9EC686DF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tx>
            <c:strRef>
              <c:f>Hoja1!$B$1</c:f>
              <c:strCache>
                <c:ptCount val="1"/>
                <c:pt idx="0">
                  <c:v>SEDACIÓN. </c:v>
                </c:pt>
              </c:strCache>
            </c:strRef>
          </c:tx>
          <c:spPr>
            <a:solidFill>
              <a:schemeClr val="accent4"/>
            </a:solidFill>
            <a:ln>
              <a:noFill/>
            </a:ln>
            <a:effectLst/>
          </c:spPr>
          <c:invertIfNegative val="0"/>
          <c:cat>
            <c:strRef>
              <c:f>Hoja1!$A$2:$A$4</c:f>
              <c:strCache>
                <c:ptCount val="3"/>
                <c:pt idx="0">
                  <c:v>MIDAZOLAM + FENTANILO</c:v>
                </c:pt>
                <c:pt idx="1">
                  <c:v>ANESTESIA GENERAL</c:v>
                </c:pt>
                <c:pt idx="2">
                  <c:v>MIDAZOLAM + KETAMINA</c:v>
                </c:pt>
              </c:strCache>
            </c:strRef>
          </c:cat>
          <c:val>
            <c:numRef>
              <c:f>Hoja1!$B$2:$B$4</c:f>
              <c:numCache>
                <c:formatCode>General</c:formatCode>
                <c:ptCount val="3"/>
                <c:pt idx="0">
                  <c:v>19</c:v>
                </c:pt>
                <c:pt idx="1">
                  <c:v>7</c:v>
                </c:pt>
                <c:pt idx="2">
                  <c:v>5</c:v>
                </c:pt>
              </c:numCache>
            </c:numRef>
          </c:val>
          <c:extLst>
            <c:ext xmlns:c16="http://schemas.microsoft.com/office/drawing/2014/chart" uri="{C3380CC4-5D6E-409C-BE32-E72D297353CC}">
              <c16:uniqueId val="{00000000-228B-4240-AE4D-148DCB6FB6C5}"/>
            </c:ext>
          </c:extLst>
        </c:ser>
        <c:dLbls>
          <c:showLegendKey val="0"/>
          <c:showVal val="0"/>
          <c:showCatName val="0"/>
          <c:showSerName val="0"/>
          <c:showPercent val="0"/>
          <c:showBubbleSize val="0"/>
        </c:dLbls>
        <c:gapWidth val="182"/>
        <c:axId val="1589605775"/>
        <c:axId val="1589608143"/>
      </c:barChart>
      <c:catAx>
        <c:axId val="158960577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589608143"/>
        <c:crosses val="autoZero"/>
        <c:auto val="1"/>
        <c:lblAlgn val="ctr"/>
        <c:lblOffset val="100"/>
        <c:noMultiLvlLbl val="0"/>
      </c:catAx>
      <c:valAx>
        <c:axId val="158960814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589605775"/>
        <c:crosses val="autoZero"/>
        <c:crossBetween val="between"/>
      </c:valAx>
      <c:spPr>
        <a:noFill/>
        <a:ln>
          <a:noFill/>
        </a:ln>
        <a:effectLst/>
      </c:spPr>
    </c:plotArea>
    <c:legend>
      <c:legendPos val="b"/>
      <c:layout>
        <c:manualLayout>
          <c:xMode val="edge"/>
          <c:yMode val="edge"/>
          <c:x val="9.0778945589506613E-3"/>
          <c:y val="0.71183234691601105"/>
          <c:w val="0.28706123103389253"/>
          <c:h val="0.117577264328920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26/2/25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26/2/25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26/2/25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26/2/25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26/2/25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26/2/25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26/2/25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26/2/25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26/2/25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26/2/25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26/2/25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26/2/25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1491630"/>
            <a:ext cx="7774632" cy="3096344"/>
          </a:xfrm>
        </p:spPr>
        <p:txBody>
          <a:bodyPr>
            <a:noAutofit/>
          </a:bodyPr>
          <a:lstStyle/>
          <a:p>
            <a:pPr rtl="0"/>
            <a:r>
              <a:rPr lang="es-ES" sz="2400" b="1" i="0" u="none" strike="noStrike" dirty="0">
                <a:solidFill>
                  <a:srgbClr val="000000"/>
                </a:solidFill>
                <a:effectLst/>
                <a:latin typeface="Arial" panose="020B0604020202020204" pitchFamily="34" charset="0"/>
              </a:rPr>
              <a:t>RENTABILIDAD DE LA REALIZACIÓN DE CRIOBIOPSIA GUIADA POR ULTRASONOGRAFÍA ENDOBRONQUIAL EN EL DIAGNÓSTICO DE ENFERMEDADES INFLAMATORIAS. </a:t>
            </a:r>
            <a:br>
              <a:rPr lang="es-ES" b="0" i="0" u="none" strike="noStrike" dirty="0">
                <a:solidFill>
                  <a:srgbClr val="000000"/>
                </a:solidFill>
                <a:effectLst/>
              </a:rPr>
            </a:br>
            <a:br>
              <a:rPr lang="es-ES" b="0" i="0" u="none" strike="noStrike" dirty="0">
                <a:solidFill>
                  <a:srgbClr val="000000"/>
                </a:solidFill>
                <a:effectLst/>
              </a:rPr>
            </a:br>
            <a:r>
              <a:rPr lang="es-ES" sz="1300" i="0" u="none" strike="noStrike" dirty="0">
                <a:solidFill>
                  <a:srgbClr val="000000"/>
                </a:solidFill>
                <a:effectLst/>
                <a:latin typeface="Arial" panose="020B0604020202020204" pitchFamily="34" charset="0"/>
              </a:rPr>
              <a:t>C. Torres Luque, M. Figuerola Esteban, E. Salcedo Lobera. </a:t>
            </a:r>
            <a:br>
              <a:rPr lang="es-ES" sz="1300" i="0" u="none" strike="noStrike" dirty="0">
                <a:solidFill>
                  <a:srgbClr val="000000"/>
                </a:solidFill>
                <a:effectLst/>
              </a:rPr>
            </a:br>
            <a:r>
              <a:rPr lang="es-ES" sz="1300" i="0" u="none" strike="noStrike" dirty="0">
                <a:solidFill>
                  <a:srgbClr val="000000"/>
                </a:solidFill>
                <a:effectLst/>
                <a:latin typeface="Arial" panose="020B0604020202020204" pitchFamily="34" charset="0"/>
              </a:rPr>
              <a:t>Servicio de Neumología. Hospital Regional Universitario de Málaga.</a:t>
            </a:r>
            <a:br>
              <a:rPr lang="es-ES" dirty="0"/>
            </a:br>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259632" y="195486"/>
            <a:ext cx="7772400" cy="1102519"/>
          </a:xfrm>
        </p:spPr>
        <p:txBody>
          <a:bodyPr/>
          <a:lstStyle/>
          <a:p>
            <a:r>
              <a:rPr lang="es-ES" dirty="0"/>
              <a:t>INTRODUCCIÓN</a:t>
            </a:r>
          </a:p>
        </p:txBody>
      </p:sp>
      <p:sp>
        <p:nvSpPr>
          <p:cNvPr id="3" name="2 Subtítulo"/>
          <p:cNvSpPr>
            <a:spLocks noGrp="1"/>
          </p:cNvSpPr>
          <p:nvPr>
            <p:ph type="subTitle" idx="1"/>
          </p:nvPr>
        </p:nvSpPr>
        <p:spPr>
          <a:xfrm>
            <a:off x="395536" y="1298005"/>
            <a:ext cx="4752528" cy="2593454"/>
          </a:xfrm>
        </p:spPr>
        <p:txBody>
          <a:bodyPr>
            <a:noAutofit/>
          </a:bodyPr>
          <a:lstStyle/>
          <a:p>
            <a:pPr marL="285750" indent="-285750" algn="just" rtl="0">
              <a:lnSpc>
                <a:spcPct val="150000"/>
              </a:lnSpc>
              <a:buFont typeface="Arial" panose="020B0604020202020204" pitchFamily="34" charset="0"/>
              <a:buChar char="•"/>
            </a:pPr>
            <a:r>
              <a:rPr lang="es-ES" sz="1600" b="0" i="0" u="none" strike="noStrike" dirty="0">
                <a:solidFill>
                  <a:srgbClr val="000000"/>
                </a:solidFill>
                <a:effectLst/>
                <a:latin typeface="Arial" panose="020B0604020202020204" pitchFamily="34" charset="0"/>
              </a:rPr>
              <a:t>La </a:t>
            </a:r>
            <a:r>
              <a:rPr lang="es-ES" sz="1600" b="0" i="0" u="none" strike="noStrike" dirty="0" err="1">
                <a:solidFill>
                  <a:srgbClr val="000000"/>
                </a:solidFill>
                <a:effectLst/>
                <a:latin typeface="Arial" panose="020B0604020202020204" pitchFamily="34" charset="0"/>
              </a:rPr>
              <a:t>criobiopsia</a:t>
            </a:r>
            <a:r>
              <a:rPr lang="es-ES" sz="1600" b="0" i="0" u="none" strike="noStrike" dirty="0">
                <a:solidFill>
                  <a:srgbClr val="000000"/>
                </a:solidFill>
                <a:effectLst/>
                <a:latin typeface="Arial" panose="020B0604020202020204" pitchFamily="34" charset="0"/>
              </a:rPr>
              <a:t> transbronquial guiada por ultrasonografía endobronquial (CRYO-EBUS) es una técnica cada vez más extendida. </a:t>
            </a:r>
          </a:p>
          <a:p>
            <a:pPr marL="285750" indent="-285750" algn="just" rtl="0">
              <a:lnSpc>
                <a:spcPct val="150000"/>
              </a:lnSpc>
              <a:buFont typeface="Arial" panose="020B0604020202020204" pitchFamily="34" charset="0"/>
              <a:buChar char="•"/>
            </a:pPr>
            <a:r>
              <a:rPr lang="es-ES" sz="1600" dirty="0">
                <a:solidFill>
                  <a:srgbClr val="000000"/>
                </a:solidFill>
                <a:latin typeface="Arial" panose="020B0604020202020204" pitchFamily="34" charset="0"/>
              </a:rPr>
              <a:t>Su ventaja principal es la capacidad de obtener muestras de mayor tamaño y mejor calidad que otras técnicas invasivas. </a:t>
            </a:r>
          </a:p>
          <a:p>
            <a:pPr algn="just" rtl="0">
              <a:lnSpc>
                <a:spcPct val="150000"/>
              </a:lnSpc>
            </a:pPr>
            <a:br>
              <a:rPr lang="es-ES" sz="1600" dirty="0"/>
            </a:br>
            <a:br>
              <a:rPr lang="es-ES" sz="1600" dirty="0"/>
            </a:br>
            <a:endParaRPr lang="es-ES" sz="1600" dirty="0"/>
          </a:p>
        </p:txBody>
      </p:sp>
      <p:pic>
        <p:nvPicPr>
          <p:cNvPr id="4" name="Imagen 3">
            <a:extLst>
              <a:ext uri="{FF2B5EF4-FFF2-40B4-BE49-F238E27FC236}">
                <a16:creationId xmlns:a16="http://schemas.microsoft.com/office/drawing/2014/main" id="{53D70741-D002-A08E-88D9-5F42891ECACC}"/>
              </a:ext>
            </a:extLst>
          </p:cNvPr>
          <p:cNvPicPr>
            <a:picLocks noChangeAspect="1"/>
          </p:cNvPicPr>
          <p:nvPr/>
        </p:nvPicPr>
        <p:blipFill>
          <a:blip r:embed="rId2"/>
          <a:stretch>
            <a:fillRect/>
          </a:stretch>
        </p:blipFill>
        <p:spPr>
          <a:xfrm>
            <a:off x="5652120" y="1268673"/>
            <a:ext cx="3096344" cy="1886610"/>
          </a:xfrm>
          <a:prstGeom prst="rect">
            <a:avLst/>
          </a:prstGeom>
        </p:spPr>
      </p:pic>
      <p:sp>
        <p:nvSpPr>
          <p:cNvPr id="6" name="2 Subtítulo">
            <a:extLst>
              <a:ext uri="{FF2B5EF4-FFF2-40B4-BE49-F238E27FC236}">
                <a16:creationId xmlns:a16="http://schemas.microsoft.com/office/drawing/2014/main" id="{78897B56-23D8-72B8-F05D-2EE33765D0E7}"/>
              </a:ext>
            </a:extLst>
          </p:cNvPr>
          <p:cNvSpPr txBox="1">
            <a:spLocks/>
          </p:cNvSpPr>
          <p:nvPr/>
        </p:nvSpPr>
        <p:spPr>
          <a:xfrm>
            <a:off x="539552" y="3852341"/>
            <a:ext cx="7128792" cy="1052699"/>
          </a:xfrm>
          <a:prstGeom prst="rect">
            <a:avLst/>
          </a:prstGeom>
          <a:solidFill>
            <a:schemeClr val="accent4">
              <a:lumMod val="20000"/>
              <a:lumOff val="80000"/>
            </a:schemeClr>
          </a:solidFill>
          <a:ln>
            <a:solidFill>
              <a:schemeClr val="accent4">
                <a:lumMod val="40000"/>
                <a:lumOff val="60000"/>
                <a:alpha val="41000"/>
              </a:schemeClr>
            </a:solidFill>
          </a:ln>
        </p:spPr>
        <p:txBody>
          <a:bodyPr vert="horz" lIns="91440" tIns="108000" rIns="91440" bIns="10800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pPr>
            <a:r>
              <a:rPr lang="es-ES" sz="1600" b="1" dirty="0">
                <a:solidFill>
                  <a:srgbClr val="000000"/>
                </a:solidFill>
                <a:latin typeface="Arial" panose="020B0604020202020204" pitchFamily="34" charset="0"/>
              </a:rPr>
              <a:t>OBJETIVO</a:t>
            </a:r>
            <a:r>
              <a:rPr lang="es-ES" sz="1600" dirty="0">
                <a:solidFill>
                  <a:srgbClr val="000000"/>
                </a:solidFill>
                <a:latin typeface="Arial" panose="020B0604020202020204" pitchFamily="34" charset="0"/>
              </a:rPr>
              <a:t>: Comparar la rentabilidad del CRYO-EBUS con EBUS-TBNA en enfermedades pulmonares inflamatorias</a:t>
            </a:r>
            <a:br>
              <a:rPr lang="es-ES" sz="1600" dirty="0"/>
            </a:br>
            <a:endParaRPr lang="es-E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0BC06-2552-8997-9D7B-5174BA4AA2B2}"/>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5F9CDC68-C287-91EC-CBE0-10C55D9031DC}"/>
              </a:ext>
            </a:extLst>
          </p:cNvPr>
          <p:cNvSpPr>
            <a:spLocks noGrp="1"/>
          </p:cNvSpPr>
          <p:nvPr>
            <p:ph type="ctrTitle"/>
          </p:nvPr>
        </p:nvSpPr>
        <p:spPr>
          <a:xfrm>
            <a:off x="1259632" y="195486"/>
            <a:ext cx="7772400" cy="1102519"/>
          </a:xfrm>
        </p:spPr>
        <p:txBody>
          <a:bodyPr/>
          <a:lstStyle/>
          <a:p>
            <a:r>
              <a:rPr lang="es-ES" dirty="0"/>
              <a:t>MATERIALES Y MÉTODOS</a:t>
            </a:r>
          </a:p>
        </p:txBody>
      </p:sp>
      <p:sp>
        <p:nvSpPr>
          <p:cNvPr id="3" name="2 Subtítulo">
            <a:extLst>
              <a:ext uri="{FF2B5EF4-FFF2-40B4-BE49-F238E27FC236}">
                <a16:creationId xmlns:a16="http://schemas.microsoft.com/office/drawing/2014/main" id="{689814DB-71AD-CB74-983E-2248E16A60CD}"/>
              </a:ext>
            </a:extLst>
          </p:cNvPr>
          <p:cNvSpPr>
            <a:spLocks noGrp="1"/>
          </p:cNvSpPr>
          <p:nvPr>
            <p:ph type="subTitle" idx="1"/>
          </p:nvPr>
        </p:nvSpPr>
        <p:spPr>
          <a:xfrm>
            <a:off x="395536" y="1298005"/>
            <a:ext cx="4752528" cy="2593454"/>
          </a:xfrm>
        </p:spPr>
        <p:txBody>
          <a:bodyPr>
            <a:noAutofit/>
          </a:bodyPr>
          <a:lstStyle/>
          <a:p>
            <a:pPr algn="just" rtl="0">
              <a:lnSpc>
                <a:spcPct val="150000"/>
              </a:lnSpc>
            </a:pPr>
            <a:br>
              <a:rPr lang="es-ES" sz="1600" dirty="0"/>
            </a:br>
            <a:br>
              <a:rPr lang="es-ES" sz="1600" dirty="0"/>
            </a:br>
            <a:endParaRPr lang="es-ES" sz="1600" dirty="0"/>
          </a:p>
        </p:txBody>
      </p:sp>
      <p:sp>
        <p:nvSpPr>
          <p:cNvPr id="6" name="2 Subtítulo">
            <a:extLst>
              <a:ext uri="{FF2B5EF4-FFF2-40B4-BE49-F238E27FC236}">
                <a16:creationId xmlns:a16="http://schemas.microsoft.com/office/drawing/2014/main" id="{5D481A4A-57A6-EAC8-E107-C1F6CD85048F}"/>
              </a:ext>
            </a:extLst>
          </p:cNvPr>
          <p:cNvSpPr txBox="1">
            <a:spLocks/>
          </p:cNvSpPr>
          <p:nvPr/>
        </p:nvSpPr>
        <p:spPr>
          <a:xfrm>
            <a:off x="683568" y="1297710"/>
            <a:ext cx="5454968" cy="3351881"/>
          </a:xfrm>
          <a:prstGeom prst="rect">
            <a:avLst/>
          </a:prstGeom>
          <a:solidFill>
            <a:schemeClr val="accent4">
              <a:lumMod val="20000"/>
              <a:lumOff val="80000"/>
            </a:schemeClr>
          </a:solidFill>
          <a:ln>
            <a:solidFill>
              <a:schemeClr val="accent4">
                <a:lumMod val="40000"/>
                <a:lumOff val="60000"/>
                <a:alpha val="41000"/>
              </a:schemeClr>
            </a:solidFill>
          </a:ln>
        </p:spPr>
        <p:txBody>
          <a:bodyPr vert="horz" lIns="91440" tIns="108000" rIns="91440" bIns="10800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pPr>
            <a:r>
              <a:rPr lang="es-ES" sz="1600" b="1" dirty="0">
                <a:solidFill>
                  <a:srgbClr val="000000"/>
                </a:solidFill>
                <a:latin typeface="Arial" panose="020B0604020202020204" pitchFamily="34" charset="0"/>
              </a:rPr>
              <a:t>ESTUDIO DESCRIPTIVO. </a:t>
            </a:r>
          </a:p>
          <a:p>
            <a:pPr marL="285750" indent="-285750" algn="l">
              <a:lnSpc>
                <a:spcPct val="150000"/>
              </a:lnSpc>
              <a:buFontTx/>
              <a:buChar char="-"/>
            </a:pPr>
            <a:r>
              <a:rPr lang="es-ES" sz="1600" dirty="0">
                <a:solidFill>
                  <a:srgbClr val="000000"/>
                </a:solidFill>
                <a:latin typeface="Arial" panose="020B0604020202020204" pitchFamily="34" charset="0"/>
              </a:rPr>
              <a:t>Datos generales. </a:t>
            </a:r>
          </a:p>
          <a:p>
            <a:pPr marL="285750" indent="-285750" algn="l">
              <a:lnSpc>
                <a:spcPct val="150000"/>
              </a:lnSpc>
              <a:buFontTx/>
              <a:buChar char="-"/>
            </a:pPr>
            <a:r>
              <a:rPr lang="es-ES" sz="1600" dirty="0">
                <a:solidFill>
                  <a:srgbClr val="000000"/>
                </a:solidFill>
                <a:latin typeface="Arial" panose="020B0604020202020204" pitchFamily="34" charset="0"/>
              </a:rPr>
              <a:t>Tipo de sedación utilizada. </a:t>
            </a:r>
          </a:p>
          <a:p>
            <a:pPr marL="285750" indent="-285750" algn="l">
              <a:lnSpc>
                <a:spcPct val="150000"/>
              </a:lnSpc>
              <a:buFontTx/>
              <a:buChar char="-"/>
            </a:pPr>
            <a:r>
              <a:rPr lang="es-ES" sz="1600" dirty="0">
                <a:solidFill>
                  <a:srgbClr val="000000"/>
                </a:solidFill>
                <a:latin typeface="Arial" panose="020B0604020202020204" pitchFamily="34" charset="0"/>
              </a:rPr>
              <a:t>Número y tamaño de las muestras tomadas. </a:t>
            </a:r>
          </a:p>
          <a:p>
            <a:pPr marL="285750" indent="-285750" algn="l">
              <a:lnSpc>
                <a:spcPct val="150000"/>
              </a:lnSpc>
              <a:buFontTx/>
              <a:buChar char="-"/>
            </a:pPr>
            <a:r>
              <a:rPr lang="es-ES" sz="1600" dirty="0">
                <a:solidFill>
                  <a:srgbClr val="000000"/>
                </a:solidFill>
                <a:latin typeface="Arial" panose="020B0604020202020204" pitchFamily="34" charset="0"/>
              </a:rPr>
              <a:t>Localización de las adenopatías. </a:t>
            </a:r>
          </a:p>
          <a:p>
            <a:pPr marL="285750" indent="-285750" algn="l">
              <a:lnSpc>
                <a:spcPct val="150000"/>
              </a:lnSpc>
              <a:buFontTx/>
              <a:buChar char="-"/>
            </a:pPr>
            <a:r>
              <a:rPr lang="es-ES" sz="1600" dirty="0">
                <a:solidFill>
                  <a:srgbClr val="000000"/>
                </a:solidFill>
                <a:latin typeface="Arial" panose="020B0604020202020204" pitchFamily="34" charset="0"/>
              </a:rPr>
              <a:t>Resultados anatomopatológicos. </a:t>
            </a:r>
          </a:p>
          <a:p>
            <a:pPr marL="285750" indent="-285750" algn="l">
              <a:lnSpc>
                <a:spcPct val="150000"/>
              </a:lnSpc>
              <a:buFontTx/>
              <a:buChar char="-"/>
            </a:pPr>
            <a:r>
              <a:rPr lang="es-ES" sz="1600" dirty="0">
                <a:solidFill>
                  <a:srgbClr val="000000"/>
                </a:solidFill>
                <a:latin typeface="Arial" panose="020B0604020202020204" pitchFamily="34" charset="0"/>
              </a:rPr>
              <a:t>Concordancia entre ambas técnicas y complicaciones.</a:t>
            </a:r>
          </a:p>
        </p:txBody>
      </p:sp>
      <p:grpSp>
        <p:nvGrpSpPr>
          <p:cNvPr id="9" name="Grupo 8">
            <a:extLst>
              <a:ext uri="{FF2B5EF4-FFF2-40B4-BE49-F238E27FC236}">
                <a16:creationId xmlns:a16="http://schemas.microsoft.com/office/drawing/2014/main" id="{2EE5E521-83A9-898E-1BD6-41AC5088ED39}"/>
              </a:ext>
            </a:extLst>
          </p:cNvPr>
          <p:cNvGrpSpPr/>
          <p:nvPr/>
        </p:nvGrpSpPr>
        <p:grpSpPr>
          <a:xfrm>
            <a:off x="7055027" y="1024048"/>
            <a:ext cx="1405405" cy="1299833"/>
            <a:chOff x="6744182" y="1297710"/>
            <a:chExt cx="1655334" cy="1637769"/>
          </a:xfrm>
        </p:grpSpPr>
        <p:pic>
          <p:nvPicPr>
            <p:cNvPr id="5" name="Imagen 4">
              <a:extLst>
                <a:ext uri="{FF2B5EF4-FFF2-40B4-BE49-F238E27FC236}">
                  <a16:creationId xmlns:a16="http://schemas.microsoft.com/office/drawing/2014/main" id="{4A4C916E-7987-A4C9-FA55-FCFE83E23554}"/>
                </a:ext>
              </a:extLst>
            </p:cNvPr>
            <p:cNvPicPr/>
            <p:nvPr/>
          </p:nvPicPr>
          <p:blipFill>
            <a:blip r:embed="rId2"/>
            <a:stretch/>
          </p:blipFill>
          <p:spPr>
            <a:xfrm>
              <a:off x="6948264" y="1297710"/>
              <a:ext cx="1274040" cy="1274040"/>
            </a:xfrm>
            <a:prstGeom prst="rect">
              <a:avLst/>
            </a:prstGeom>
            <a:ln w="0">
              <a:noFill/>
            </a:ln>
          </p:spPr>
        </p:pic>
        <p:sp>
          <p:nvSpPr>
            <p:cNvPr id="8" name="2 Subtítulo">
              <a:extLst>
                <a:ext uri="{FF2B5EF4-FFF2-40B4-BE49-F238E27FC236}">
                  <a16:creationId xmlns:a16="http://schemas.microsoft.com/office/drawing/2014/main" id="{A0383AEB-A185-E202-723A-46CCC80EB309}"/>
                </a:ext>
              </a:extLst>
            </p:cNvPr>
            <p:cNvSpPr txBox="1">
              <a:spLocks/>
            </p:cNvSpPr>
            <p:nvPr/>
          </p:nvSpPr>
          <p:spPr>
            <a:xfrm>
              <a:off x="6744182" y="2475926"/>
              <a:ext cx="1655334" cy="459553"/>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lnSpc>
                  <a:spcPct val="150000"/>
                </a:lnSpc>
              </a:pPr>
              <a:r>
                <a:rPr lang="es-ES" sz="1200" dirty="0">
                  <a:solidFill>
                    <a:srgbClr val="000000"/>
                  </a:solidFill>
                  <a:latin typeface="Arial" panose="020B0604020202020204" pitchFamily="34" charset="0"/>
                </a:rPr>
                <a:t>31 PACIENTES. </a:t>
              </a:r>
              <a:br>
                <a:rPr lang="es-ES" sz="1600" dirty="0"/>
              </a:br>
              <a:endParaRPr lang="es-ES" sz="1600" dirty="0"/>
            </a:p>
          </p:txBody>
        </p:sp>
      </p:grpSp>
      <p:pic>
        <p:nvPicPr>
          <p:cNvPr id="11" name="Imagen 10">
            <a:extLst>
              <a:ext uri="{FF2B5EF4-FFF2-40B4-BE49-F238E27FC236}">
                <a16:creationId xmlns:a16="http://schemas.microsoft.com/office/drawing/2014/main" id="{3EC4B87E-84B8-02E8-BD1C-5F3BD98F2B97}"/>
              </a:ext>
            </a:extLst>
          </p:cNvPr>
          <p:cNvPicPr>
            <a:picLocks noChangeAspect="1"/>
          </p:cNvPicPr>
          <p:nvPr/>
        </p:nvPicPr>
        <p:blipFill>
          <a:blip r:embed="rId3"/>
          <a:stretch>
            <a:fillRect/>
          </a:stretch>
        </p:blipFill>
        <p:spPr>
          <a:xfrm>
            <a:off x="6426568" y="2475926"/>
            <a:ext cx="2449314" cy="2399497"/>
          </a:xfrm>
          <a:prstGeom prst="rect">
            <a:avLst/>
          </a:prstGeom>
        </p:spPr>
      </p:pic>
    </p:spTree>
    <p:extLst>
      <p:ext uri="{BB962C8B-B14F-4D97-AF65-F5344CB8AC3E}">
        <p14:creationId xmlns:p14="http://schemas.microsoft.com/office/powerpoint/2010/main" val="1399821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F9109-41FB-F471-3EC4-ECAF7CC0CB1D}"/>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36BD99AF-59AC-B116-5592-B6A289019574}"/>
              </a:ext>
            </a:extLst>
          </p:cNvPr>
          <p:cNvSpPr>
            <a:spLocks noGrp="1"/>
          </p:cNvSpPr>
          <p:nvPr>
            <p:ph type="ctrTitle"/>
          </p:nvPr>
        </p:nvSpPr>
        <p:spPr>
          <a:xfrm>
            <a:off x="1259632" y="195486"/>
            <a:ext cx="7772400" cy="1102519"/>
          </a:xfrm>
        </p:spPr>
        <p:txBody>
          <a:bodyPr/>
          <a:lstStyle/>
          <a:p>
            <a:r>
              <a:rPr lang="es-ES" dirty="0"/>
              <a:t>RESULTADOS</a:t>
            </a:r>
          </a:p>
        </p:txBody>
      </p:sp>
      <p:sp>
        <p:nvSpPr>
          <p:cNvPr id="6" name="2 Subtítulo">
            <a:extLst>
              <a:ext uri="{FF2B5EF4-FFF2-40B4-BE49-F238E27FC236}">
                <a16:creationId xmlns:a16="http://schemas.microsoft.com/office/drawing/2014/main" id="{3CE29B99-6EAE-34D0-7644-C8B4FBF558E8}"/>
              </a:ext>
            </a:extLst>
          </p:cNvPr>
          <p:cNvSpPr txBox="1">
            <a:spLocks/>
          </p:cNvSpPr>
          <p:nvPr/>
        </p:nvSpPr>
        <p:spPr>
          <a:xfrm>
            <a:off x="303498" y="3651870"/>
            <a:ext cx="8537004" cy="980829"/>
          </a:xfrm>
          <a:prstGeom prst="rect">
            <a:avLst/>
          </a:prstGeom>
          <a:solidFill>
            <a:schemeClr val="accent4">
              <a:lumMod val="20000"/>
              <a:lumOff val="80000"/>
            </a:schemeClr>
          </a:solidFill>
          <a:ln>
            <a:solidFill>
              <a:schemeClr val="accent4">
                <a:lumMod val="40000"/>
                <a:lumOff val="60000"/>
                <a:alpha val="41000"/>
              </a:schemeClr>
            </a:solidFill>
          </a:ln>
        </p:spPr>
        <p:txBody>
          <a:bodyPr vert="horz" lIns="91440" tIns="108000" rIns="91440" bIns="10800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pPr>
            <a:r>
              <a:rPr lang="es-ES" sz="1400" b="1" dirty="0">
                <a:solidFill>
                  <a:srgbClr val="000000"/>
                </a:solidFill>
                <a:latin typeface="Arial" panose="020B0604020202020204" pitchFamily="34" charset="0"/>
              </a:rPr>
              <a:t>COMPLICACIONES</a:t>
            </a:r>
            <a:r>
              <a:rPr lang="es-ES" sz="1400" dirty="0">
                <a:solidFill>
                  <a:srgbClr val="000000"/>
                </a:solidFill>
                <a:latin typeface="Arial" panose="020B0604020202020204" pitchFamily="34" charset="0"/>
              </a:rPr>
              <a:t>: Desaturación de oxígeno (3), sangrado grado I (1), taquicardia (1) y crisis hipertensiva (1). </a:t>
            </a:r>
            <a:br>
              <a:rPr lang="es-ES" sz="1400" dirty="0"/>
            </a:br>
            <a:endParaRPr lang="es-ES" sz="1400" dirty="0"/>
          </a:p>
        </p:txBody>
      </p:sp>
      <p:graphicFrame>
        <p:nvGraphicFramePr>
          <p:cNvPr id="5" name="Gráfico 4">
            <a:extLst>
              <a:ext uri="{FF2B5EF4-FFF2-40B4-BE49-F238E27FC236}">
                <a16:creationId xmlns:a16="http://schemas.microsoft.com/office/drawing/2014/main" id="{A4B0EB8A-142F-95F6-AE52-AEFF36524605}"/>
              </a:ext>
            </a:extLst>
          </p:cNvPr>
          <p:cNvGraphicFramePr/>
          <p:nvPr>
            <p:extLst>
              <p:ext uri="{D42A27DB-BD31-4B8C-83A1-F6EECF244321}">
                <p14:modId xmlns:p14="http://schemas.microsoft.com/office/powerpoint/2010/main" val="2420500309"/>
              </p:ext>
            </p:extLst>
          </p:nvPr>
        </p:nvGraphicFramePr>
        <p:xfrm>
          <a:off x="111968" y="1298005"/>
          <a:ext cx="2036192" cy="15841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áfico 9">
            <a:extLst>
              <a:ext uri="{FF2B5EF4-FFF2-40B4-BE49-F238E27FC236}">
                <a16:creationId xmlns:a16="http://schemas.microsoft.com/office/drawing/2014/main" id="{69956065-4C41-A395-34D8-23A4C9E4A310}"/>
              </a:ext>
            </a:extLst>
          </p:cNvPr>
          <p:cNvGraphicFramePr/>
          <p:nvPr>
            <p:extLst>
              <p:ext uri="{D42A27DB-BD31-4B8C-83A1-F6EECF244321}">
                <p14:modId xmlns:p14="http://schemas.microsoft.com/office/powerpoint/2010/main" val="3054632554"/>
              </p:ext>
            </p:extLst>
          </p:nvPr>
        </p:nvGraphicFramePr>
        <p:xfrm>
          <a:off x="5145832" y="1298006"/>
          <a:ext cx="3692376" cy="19229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Tabla 12">
            <a:extLst>
              <a:ext uri="{FF2B5EF4-FFF2-40B4-BE49-F238E27FC236}">
                <a16:creationId xmlns:a16="http://schemas.microsoft.com/office/drawing/2014/main" id="{FD4E9244-C50C-4737-BD6F-2722926D2DE5}"/>
              </a:ext>
            </a:extLst>
          </p:cNvPr>
          <p:cNvGraphicFramePr>
            <a:graphicFrameLocks noGrp="1"/>
          </p:cNvGraphicFramePr>
          <p:nvPr>
            <p:extLst>
              <p:ext uri="{D42A27DB-BD31-4B8C-83A1-F6EECF244321}">
                <p14:modId xmlns:p14="http://schemas.microsoft.com/office/powerpoint/2010/main" val="4040227969"/>
              </p:ext>
            </p:extLst>
          </p:nvPr>
        </p:nvGraphicFramePr>
        <p:xfrm>
          <a:off x="2341984" y="1298005"/>
          <a:ext cx="2803848" cy="1922986"/>
        </p:xfrm>
        <a:graphic>
          <a:graphicData uri="http://schemas.openxmlformats.org/drawingml/2006/table">
            <a:tbl>
              <a:tblPr firstRow="1" bandRow="1">
                <a:tableStyleId>{5C22544A-7EE6-4342-B048-85BDC9FD1C3A}</a:tableStyleId>
              </a:tblPr>
              <a:tblGrid>
                <a:gridCol w="2803848">
                  <a:extLst>
                    <a:ext uri="{9D8B030D-6E8A-4147-A177-3AD203B41FA5}">
                      <a16:colId xmlns:a16="http://schemas.microsoft.com/office/drawing/2014/main" val="3622923408"/>
                    </a:ext>
                  </a:extLst>
                </a:gridCol>
              </a:tblGrid>
              <a:tr h="456666">
                <a:tc>
                  <a:txBody>
                    <a:bodyPr/>
                    <a:lstStyle/>
                    <a:p>
                      <a:pPr algn="ctr"/>
                      <a:r>
                        <a:rPr lang="es-ES" sz="1600" dirty="0">
                          <a:solidFill>
                            <a:schemeClr val="tx1"/>
                          </a:solidFill>
                          <a:latin typeface="Arial" panose="020B0604020202020204" pitchFamily="34" charset="0"/>
                          <a:cs typeface="Arial" panose="020B0604020202020204" pitchFamily="34" charset="0"/>
                        </a:rPr>
                        <a:t>ADENOPATÍAS</a:t>
                      </a:r>
                    </a:p>
                  </a:txBody>
                  <a:tcPr anchor="ctr">
                    <a:solidFill>
                      <a:schemeClr val="accent4">
                        <a:lumMod val="20000"/>
                        <a:lumOff val="80000"/>
                        <a:alpha val="90000"/>
                      </a:schemeClr>
                    </a:solidFill>
                  </a:tcPr>
                </a:tc>
                <a:extLst>
                  <a:ext uri="{0D108BD9-81ED-4DB2-BD59-A6C34878D82A}">
                    <a16:rowId xmlns:a16="http://schemas.microsoft.com/office/drawing/2014/main" val="2065593578"/>
                  </a:ext>
                </a:extLst>
              </a:tr>
              <a:tr h="456666">
                <a:tc>
                  <a:txBody>
                    <a:bodyPr/>
                    <a:lstStyle/>
                    <a:p>
                      <a:pPr marL="285750" indent="-285750" algn="just">
                        <a:lnSpc>
                          <a:spcPct val="150000"/>
                        </a:lnSpc>
                        <a:buFont typeface="Arial" panose="020B0604020202020204" pitchFamily="34" charset="0"/>
                        <a:buChar char="•"/>
                      </a:pPr>
                      <a:r>
                        <a:rPr lang="es-ES" sz="1400" dirty="0">
                          <a:solidFill>
                            <a:schemeClr val="tx1"/>
                          </a:solidFill>
                          <a:latin typeface="Arial" panose="020B0604020202020204" pitchFamily="34" charset="0"/>
                          <a:cs typeface="Arial" panose="020B0604020202020204" pitchFamily="34" charset="0"/>
                        </a:rPr>
                        <a:t>21 </a:t>
                      </a:r>
                      <a:r>
                        <a:rPr lang="es-ES" sz="1400" dirty="0" err="1">
                          <a:solidFill>
                            <a:schemeClr val="tx1"/>
                          </a:solidFill>
                          <a:latin typeface="Arial" panose="020B0604020202020204" pitchFamily="34" charset="0"/>
                          <a:cs typeface="Arial" panose="020B0604020202020204" pitchFamily="34" charset="0"/>
                        </a:rPr>
                        <a:t>subcarínicas</a:t>
                      </a:r>
                      <a:r>
                        <a:rPr lang="es-ES" sz="1400" dirty="0">
                          <a:solidFill>
                            <a:schemeClr val="tx1"/>
                          </a:solidFill>
                          <a:latin typeface="Arial" panose="020B0604020202020204" pitchFamily="34" charset="0"/>
                          <a:cs typeface="Arial" panose="020B0604020202020204" pitchFamily="34" charset="0"/>
                        </a:rPr>
                        <a:t>. </a:t>
                      </a:r>
                    </a:p>
                    <a:p>
                      <a:pPr marL="285750" indent="-285750" algn="just">
                        <a:lnSpc>
                          <a:spcPct val="150000"/>
                        </a:lnSpc>
                        <a:buFont typeface="Arial" panose="020B0604020202020204" pitchFamily="34" charset="0"/>
                        <a:buChar char="•"/>
                      </a:pPr>
                      <a:r>
                        <a:rPr lang="es-ES" sz="1400" dirty="0">
                          <a:solidFill>
                            <a:schemeClr val="tx1"/>
                          </a:solidFill>
                          <a:latin typeface="Arial" panose="020B0604020202020204" pitchFamily="34" charset="0"/>
                          <a:cs typeface="Arial" panose="020B0604020202020204" pitchFamily="34" charset="0"/>
                        </a:rPr>
                        <a:t>5 hiliares izquierdas. </a:t>
                      </a:r>
                    </a:p>
                    <a:p>
                      <a:pPr marL="285750" indent="-285750" algn="just">
                        <a:lnSpc>
                          <a:spcPct val="150000"/>
                        </a:lnSpc>
                        <a:buFont typeface="Arial" panose="020B0604020202020204" pitchFamily="34" charset="0"/>
                        <a:buChar char="•"/>
                      </a:pPr>
                      <a:r>
                        <a:rPr lang="es-ES" sz="1400" dirty="0">
                          <a:solidFill>
                            <a:schemeClr val="tx1"/>
                          </a:solidFill>
                          <a:latin typeface="Arial" panose="020B0604020202020204" pitchFamily="34" charset="0"/>
                          <a:cs typeface="Arial" panose="020B0604020202020204" pitchFamily="34" charset="0"/>
                        </a:rPr>
                        <a:t>3 hiliares derechas. </a:t>
                      </a:r>
                    </a:p>
                    <a:p>
                      <a:pPr marL="285750" indent="-285750" algn="just">
                        <a:lnSpc>
                          <a:spcPct val="150000"/>
                        </a:lnSpc>
                        <a:buFont typeface="Arial" panose="020B0604020202020204" pitchFamily="34" charset="0"/>
                        <a:buChar char="•"/>
                      </a:pPr>
                      <a:r>
                        <a:rPr lang="es-ES" sz="1400" dirty="0">
                          <a:solidFill>
                            <a:schemeClr val="tx1"/>
                          </a:solidFill>
                          <a:latin typeface="Arial" panose="020B0604020202020204" pitchFamily="34" charset="0"/>
                          <a:cs typeface="Arial" panose="020B0604020202020204" pitchFamily="34" charset="0"/>
                        </a:rPr>
                        <a:t>2 paratraqueales derechas. </a:t>
                      </a:r>
                    </a:p>
                  </a:txBody>
                  <a:tcPr marB="180000" anchor="ctr">
                    <a:solidFill>
                      <a:schemeClr val="accent4">
                        <a:lumMod val="20000"/>
                        <a:lumOff val="80000"/>
                        <a:alpha val="83000"/>
                      </a:schemeClr>
                    </a:solidFill>
                  </a:tcPr>
                </a:tc>
                <a:extLst>
                  <a:ext uri="{0D108BD9-81ED-4DB2-BD59-A6C34878D82A}">
                    <a16:rowId xmlns:a16="http://schemas.microsoft.com/office/drawing/2014/main" val="3947429439"/>
                  </a:ext>
                </a:extLst>
              </a:tr>
            </a:tbl>
          </a:graphicData>
        </a:graphic>
      </p:graphicFrame>
      <p:sp>
        <p:nvSpPr>
          <p:cNvPr id="3" name="2 Subtítulo">
            <a:extLst>
              <a:ext uri="{FF2B5EF4-FFF2-40B4-BE49-F238E27FC236}">
                <a16:creationId xmlns:a16="http://schemas.microsoft.com/office/drawing/2014/main" id="{358A124C-4D53-22E2-1217-83BC7E1F15A8}"/>
              </a:ext>
            </a:extLst>
          </p:cNvPr>
          <p:cNvSpPr txBox="1">
            <a:spLocks/>
          </p:cNvSpPr>
          <p:nvPr/>
        </p:nvSpPr>
        <p:spPr>
          <a:xfrm>
            <a:off x="303498" y="3007369"/>
            <a:ext cx="1844662" cy="519240"/>
          </a:xfrm>
          <a:prstGeom prst="rect">
            <a:avLst/>
          </a:prstGeom>
          <a:solidFill>
            <a:schemeClr val="bg1"/>
          </a:solidFill>
          <a:ln>
            <a:solidFill>
              <a:schemeClr val="accent4">
                <a:lumMod val="40000"/>
                <a:lumOff val="60000"/>
                <a:alpha val="41000"/>
              </a:schemeClr>
            </a:solidFill>
          </a:ln>
        </p:spPr>
        <p:txBody>
          <a:bodyPr vert="horz" lIns="91440" tIns="108000" rIns="91440" bIns="10800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pPr>
            <a:r>
              <a:rPr lang="es-ES" sz="1200" dirty="0">
                <a:solidFill>
                  <a:srgbClr val="000000"/>
                </a:solidFill>
                <a:latin typeface="Arial" panose="020B0604020202020204" pitchFamily="34" charset="0"/>
              </a:rPr>
              <a:t>Aguja </a:t>
            </a:r>
            <a:r>
              <a:rPr lang="es-ES" sz="1200" dirty="0" err="1">
                <a:solidFill>
                  <a:srgbClr val="000000"/>
                </a:solidFill>
                <a:latin typeface="Arial" panose="020B0604020202020204" pitchFamily="34" charset="0"/>
              </a:rPr>
              <a:t>TopGain</a:t>
            </a:r>
            <a:r>
              <a:rPr lang="es-ES" sz="1200" dirty="0">
                <a:solidFill>
                  <a:srgbClr val="000000"/>
                </a:solidFill>
                <a:latin typeface="Arial" panose="020B0604020202020204" pitchFamily="34" charset="0"/>
              </a:rPr>
              <a:t>:  93,54%</a:t>
            </a:r>
            <a:endParaRPr lang="es-ES" sz="1200" dirty="0"/>
          </a:p>
        </p:txBody>
      </p:sp>
    </p:spTree>
    <p:extLst>
      <p:ext uri="{BB962C8B-B14F-4D97-AF65-F5344CB8AC3E}">
        <p14:creationId xmlns:p14="http://schemas.microsoft.com/office/powerpoint/2010/main" val="646162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E3118-12EA-899A-6CB9-04B63E3E09D5}"/>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77E8E4AB-CCC5-35EF-645E-6FD296E5B8AE}"/>
              </a:ext>
            </a:extLst>
          </p:cNvPr>
          <p:cNvSpPr>
            <a:spLocks noGrp="1"/>
          </p:cNvSpPr>
          <p:nvPr>
            <p:ph type="ctrTitle"/>
          </p:nvPr>
        </p:nvSpPr>
        <p:spPr>
          <a:xfrm>
            <a:off x="685800" y="0"/>
            <a:ext cx="7772400" cy="1102519"/>
          </a:xfrm>
        </p:spPr>
        <p:txBody>
          <a:bodyPr/>
          <a:lstStyle/>
          <a:p>
            <a:r>
              <a:rPr lang="es-ES" dirty="0"/>
              <a:t>RESULTADOS</a:t>
            </a:r>
          </a:p>
        </p:txBody>
      </p:sp>
      <p:graphicFrame>
        <p:nvGraphicFramePr>
          <p:cNvPr id="9" name="Tabla 8">
            <a:extLst>
              <a:ext uri="{FF2B5EF4-FFF2-40B4-BE49-F238E27FC236}">
                <a16:creationId xmlns:a16="http://schemas.microsoft.com/office/drawing/2014/main" id="{D4BF5F1B-E5C6-F307-92D9-0FCE916ADD35}"/>
              </a:ext>
            </a:extLst>
          </p:cNvPr>
          <p:cNvGraphicFramePr>
            <a:graphicFrameLocks noGrp="1"/>
          </p:cNvGraphicFramePr>
          <p:nvPr>
            <p:extLst>
              <p:ext uri="{D42A27DB-BD31-4B8C-83A1-F6EECF244321}">
                <p14:modId xmlns:p14="http://schemas.microsoft.com/office/powerpoint/2010/main" val="977233454"/>
              </p:ext>
            </p:extLst>
          </p:nvPr>
        </p:nvGraphicFramePr>
        <p:xfrm>
          <a:off x="827584" y="1044197"/>
          <a:ext cx="7488832" cy="3740906"/>
        </p:xfrm>
        <a:graphic>
          <a:graphicData uri="http://schemas.openxmlformats.org/drawingml/2006/table">
            <a:tbl>
              <a:tblPr firstRow="1" bandRow="1">
                <a:tableStyleId>{5C22544A-7EE6-4342-B048-85BDC9FD1C3A}</a:tableStyleId>
              </a:tblPr>
              <a:tblGrid>
                <a:gridCol w="3744416">
                  <a:extLst>
                    <a:ext uri="{9D8B030D-6E8A-4147-A177-3AD203B41FA5}">
                      <a16:colId xmlns:a16="http://schemas.microsoft.com/office/drawing/2014/main" val="3622923408"/>
                    </a:ext>
                  </a:extLst>
                </a:gridCol>
                <a:gridCol w="3744416">
                  <a:extLst>
                    <a:ext uri="{9D8B030D-6E8A-4147-A177-3AD203B41FA5}">
                      <a16:colId xmlns:a16="http://schemas.microsoft.com/office/drawing/2014/main" val="3433986469"/>
                    </a:ext>
                  </a:extLst>
                </a:gridCol>
              </a:tblGrid>
              <a:tr h="456666">
                <a:tc>
                  <a:txBody>
                    <a:bodyPr/>
                    <a:lstStyle/>
                    <a:p>
                      <a:pPr algn="ctr"/>
                      <a:r>
                        <a:rPr lang="es-ES" sz="1600" dirty="0">
                          <a:solidFill>
                            <a:schemeClr val="tx1"/>
                          </a:solidFill>
                          <a:latin typeface="Arial" panose="020B0604020202020204" pitchFamily="34" charset="0"/>
                          <a:cs typeface="Arial" panose="020B0604020202020204" pitchFamily="34" charset="0"/>
                        </a:rPr>
                        <a:t>EBUS-TBNA</a:t>
                      </a:r>
                    </a:p>
                  </a:txBody>
                  <a:tcPr anchor="ctr">
                    <a:solidFill>
                      <a:schemeClr val="accent4">
                        <a:lumMod val="20000"/>
                        <a:lumOff val="80000"/>
                        <a:alpha val="90000"/>
                      </a:schemeClr>
                    </a:solidFill>
                  </a:tcPr>
                </a:tc>
                <a:tc>
                  <a:txBody>
                    <a:bodyPr/>
                    <a:lstStyle/>
                    <a:p>
                      <a:pPr algn="ctr"/>
                      <a:r>
                        <a:rPr lang="es-ES" sz="1600" dirty="0">
                          <a:solidFill>
                            <a:schemeClr val="tx1"/>
                          </a:solidFill>
                          <a:latin typeface="Arial" panose="020B0604020202020204" pitchFamily="34" charset="0"/>
                          <a:cs typeface="Arial" panose="020B0604020202020204" pitchFamily="34" charset="0"/>
                        </a:rPr>
                        <a:t>CRYO-EBUS</a:t>
                      </a:r>
                    </a:p>
                  </a:txBody>
                  <a:tcPr anchor="ctr">
                    <a:solidFill>
                      <a:schemeClr val="accent4">
                        <a:lumMod val="20000"/>
                        <a:lumOff val="80000"/>
                        <a:alpha val="90000"/>
                      </a:schemeClr>
                    </a:solidFill>
                  </a:tcPr>
                </a:tc>
                <a:extLst>
                  <a:ext uri="{0D108BD9-81ED-4DB2-BD59-A6C34878D82A}">
                    <a16:rowId xmlns:a16="http://schemas.microsoft.com/office/drawing/2014/main" val="2065593578"/>
                  </a:ext>
                </a:extLst>
              </a:tr>
              <a:tr h="456666">
                <a:tc>
                  <a:txBody>
                    <a:bodyPr/>
                    <a:lstStyle/>
                    <a:p>
                      <a:pPr algn="ctr"/>
                      <a:r>
                        <a:rPr lang="es-ES" sz="1600" dirty="0">
                          <a:solidFill>
                            <a:schemeClr val="tx1"/>
                          </a:solidFill>
                          <a:latin typeface="Arial" panose="020B0604020202020204" pitchFamily="34" charset="0"/>
                          <a:cs typeface="Arial" panose="020B0604020202020204" pitchFamily="34" charset="0"/>
                        </a:rPr>
                        <a:t>2.23 ± 1.48 punciones. </a:t>
                      </a:r>
                    </a:p>
                  </a:txBody>
                  <a:tcPr anchor="ctr">
                    <a:solidFill>
                      <a:schemeClr val="accent4">
                        <a:lumMod val="20000"/>
                        <a:lumOff val="80000"/>
                        <a:alpha val="83000"/>
                      </a:schemeClr>
                    </a:solidFill>
                  </a:tcPr>
                </a:tc>
                <a:tc>
                  <a:txBody>
                    <a:bodyPr/>
                    <a:lstStyle/>
                    <a:p>
                      <a:pPr algn="ctr"/>
                      <a:r>
                        <a:rPr lang="es-ES" sz="1600" dirty="0">
                          <a:solidFill>
                            <a:schemeClr val="tx1"/>
                          </a:solidFill>
                          <a:latin typeface="Arial" panose="020B0604020202020204" pitchFamily="34" charset="0"/>
                          <a:cs typeface="Arial" panose="020B0604020202020204" pitchFamily="34" charset="0"/>
                        </a:rPr>
                        <a:t>3.27 ± 1.2 </a:t>
                      </a:r>
                      <a:r>
                        <a:rPr lang="es-ES" sz="1600" dirty="0" err="1">
                          <a:solidFill>
                            <a:schemeClr val="tx1"/>
                          </a:solidFill>
                          <a:latin typeface="Arial" panose="020B0604020202020204" pitchFamily="34" charset="0"/>
                          <a:cs typeface="Arial" panose="020B0604020202020204" pitchFamily="34" charset="0"/>
                        </a:rPr>
                        <a:t>criobiopsias</a:t>
                      </a:r>
                      <a:r>
                        <a:rPr lang="es-ES" sz="1600" dirty="0">
                          <a:solidFill>
                            <a:schemeClr val="tx1"/>
                          </a:solidFill>
                          <a:latin typeface="Arial" panose="020B0604020202020204" pitchFamily="34" charset="0"/>
                          <a:cs typeface="Arial" panose="020B0604020202020204" pitchFamily="34" charset="0"/>
                        </a:rPr>
                        <a:t>. </a:t>
                      </a:r>
                    </a:p>
                  </a:txBody>
                  <a:tcPr anchor="ctr">
                    <a:solidFill>
                      <a:schemeClr val="accent4">
                        <a:lumMod val="20000"/>
                        <a:lumOff val="80000"/>
                        <a:alpha val="83000"/>
                      </a:schemeClr>
                    </a:solidFill>
                  </a:tcPr>
                </a:tc>
                <a:extLst>
                  <a:ext uri="{0D108BD9-81ED-4DB2-BD59-A6C34878D82A}">
                    <a16:rowId xmlns:a16="http://schemas.microsoft.com/office/drawing/2014/main" val="3947429439"/>
                  </a:ext>
                </a:extLst>
              </a:tr>
              <a:tr h="456666">
                <a:tc>
                  <a:txBody>
                    <a:bodyPr/>
                    <a:lstStyle/>
                    <a:p>
                      <a:pPr algn="ctr"/>
                      <a:r>
                        <a:rPr lang="es-ES" sz="1600" dirty="0">
                          <a:solidFill>
                            <a:schemeClr val="tx1"/>
                          </a:solidFill>
                          <a:latin typeface="Arial" panose="020B0604020202020204" pitchFamily="34" charset="0"/>
                          <a:cs typeface="Arial" panose="020B0604020202020204" pitchFamily="34" charset="0"/>
                        </a:rPr>
                        <a:t>0.19 ± 0.14 cm. </a:t>
                      </a:r>
                    </a:p>
                  </a:txBody>
                  <a:tcPr anchor="ctr">
                    <a:solidFill>
                      <a:schemeClr val="accent4">
                        <a:lumMod val="20000"/>
                        <a:lumOff val="80000"/>
                        <a:alpha val="83000"/>
                      </a:schemeClr>
                    </a:solidFill>
                  </a:tcPr>
                </a:tc>
                <a:tc>
                  <a:txBody>
                    <a:bodyPr/>
                    <a:lstStyle/>
                    <a:p>
                      <a:pPr algn="ctr"/>
                      <a:r>
                        <a:rPr lang="es-ES" sz="1600" dirty="0">
                          <a:solidFill>
                            <a:schemeClr val="tx1"/>
                          </a:solidFill>
                          <a:latin typeface="Arial" panose="020B0604020202020204" pitchFamily="34" charset="0"/>
                          <a:cs typeface="Arial" panose="020B0604020202020204" pitchFamily="34" charset="0"/>
                        </a:rPr>
                        <a:t>0.41 ± 0.1 cm. </a:t>
                      </a:r>
                    </a:p>
                  </a:txBody>
                  <a:tcPr anchor="ctr">
                    <a:solidFill>
                      <a:schemeClr val="accent4">
                        <a:lumMod val="20000"/>
                        <a:lumOff val="80000"/>
                        <a:alpha val="83000"/>
                      </a:schemeClr>
                    </a:solidFill>
                  </a:tcPr>
                </a:tc>
                <a:extLst>
                  <a:ext uri="{0D108BD9-81ED-4DB2-BD59-A6C34878D82A}">
                    <a16:rowId xmlns:a16="http://schemas.microsoft.com/office/drawing/2014/main" val="226834227"/>
                  </a:ext>
                </a:extLst>
              </a:tr>
              <a:tr h="1914242">
                <a:tc>
                  <a:txBody>
                    <a:bodyPr/>
                    <a:lstStyle/>
                    <a:p>
                      <a:pPr marL="285750" indent="-285750">
                        <a:buFont typeface="Arial" panose="020B0604020202020204" pitchFamily="34" charset="0"/>
                        <a:buChar char="•"/>
                      </a:pPr>
                      <a:r>
                        <a:rPr lang="es-ES" sz="1600" dirty="0">
                          <a:solidFill>
                            <a:schemeClr val="tx1"/>
                          </a:solidFill>
                          <a:latin typeface="Arial" panose="020B0604020202020204" pitchFamily="34" charset="0"/>
                          <a:cs typeface="Arial" panose="020B0604020202020204" pitchFamily="34" charset="0"/>
                        </a:rPr>
                        <a:t>Granulomas no necrotizantes: 15 pacientes.  </a:t>
                      </a:r>
                    </a:p>
                    <a:p>
                      <a:pPr marL="285750" indent="-285750">
                        <a:buFont typeface="Arial" panose="020B0604020202020204" pitchFamily="34" charset="0"/>
                        <a:buChar char="•"/>
                      </a:pPr>
                      <a:r>
                        <a:rPr lang="es-ES" sz="1600" dirty="0">
                          <a:solidFill>
                            <a:schemeClr val="tx1"/>
                          </a:solidFill>
                          <a:latin typeface="Arial" panose="020B0604020202020204" pitchFamily="34" charset="0"/>
                          <a:cs typeface="Arial" panose="020B0604020202020204" pitchFamily="34" charset="0"/>
                        </a:rPr>
                        <a:t>Muestra negativa: 8 pacientes. </a:t>
                      </a:r>
                    </a:p>
                    <a:p>
                      <a:pPr marL="285750" indent="-285750">
                        <a:buFont typeface="Arial" panose="020B0604020202020204" pitchFamily="34" charset="0"/>
                        <a:buChar char="•"/>
                      </a:pPr>
                      <a:r>
                        <a:rPr lang="es-ES" sz="1600" dirty="0">
                          <a:solidFill>
                            <a:schemeClr val="tx1"/>
                          </a:solidFill>
                          <a:latin typeface="Arial" panose="020B0604020202020204" pitchFamily="34" charset="0"/>
                          <a:cs typeface="Arial" panose="020B0604020202020204" pitchFamily="34" charset="0"/>
                        </a:rPr>
                        <a:t>Muestra insuficiente: 7 pacientes. </a:t>
                      </a:r>
                    </a:p>
                    <a:p>
                      <a:pPr marL="285750" indent="-285750">
                        <a:buFont typeface="Arial" panose="020B0604020202020204" pitchFamily="34" charset="0"/>
                        <a:buChar char="•"/>
                      </a:pPr>
                      <a:r>
                        <a:rPr lang="es-ES" sz="1600" dirty="0">
                          <a:solidFill>
                            <a:schemeClr val="tx1"/>
                          </a:solidFill>
                          <a:latin typeface="Arial" panose="020B0604020202020204" pitchFamily="34" charset="0"/>
                          <a:cs typeface="Arial" panose="020B0604020202020204" pitchFamily="34" charset="0"/>
                        </a:rPr>
                        <a:t>Muestra inadecuada: 1 paciente. </a:t>
                      </a:r>
                    </a:p>
                  </a:txBody>
                  <a:tcPr anchor="ctr">
                    <a:solidFill>
                      <a:schemeClr val="accent4">
                        <a:lumMod val="20000"/>
                        <a:lumOff val="80000"/>
                        <a:alpha val="83000"/>
                      </a:schemeClr>
                    </a:solidFill>
                  </a:tcPr>
                </a:tc>
                <a:tc>
                  <a:txBody>
                    <a:bodyPr/>
                    <a:lstStyle/>
                    <a:p>
                      <a:pPr marL="285750" indent="-285750">
                        <a:buFont typeface="Arial" panose="020B0604020202020204" pitchFamily="34" charset="0"/>
                        <a:buChar char="•"/>
                      </a:pPr>
                      <a:r>
                        <a:rPr lang="es-ES" sz="1600" dirty="0">
                          <a:solidFill>
                            <a:schemeClr val="tx1"/>
                          </a:solidFill>
                          <a:latin typeface="Arial" panose="020B0604020202020204" pitchFamily="34" charset="0"/>
                          <a:cs typeface="Arial" panose="020B0604020202020204" pitchFamily="34" charset="0"/>
                        </a:rPr>
                        <a:t>Granulomas no necrotizantes: 21 pacientes.</a:t>
                      </a:r>
                    </a:p>
                    <a:p>
                      <a:pPr marL="285750" indent="-285750">
                        <a:buFont typeface="Arial" panose="020B0604020202020204" pitchFamily="34" charset="0"/>
                        <a:buChar char="•"/>
                      </a:pPr>
                      <a:r>
                        <a:rPr lang="es-ES" sz="1600" dirty="0">
                          <a:solidFill>
                            <a:schemeClr val="tx1"/>
                          </a:solidFill>
                          <a:latin typeface="Arial" panose="020B0604020202020204" pitchFamily="34" charset="0"/>
                          <a:cs typeface="Arial" panose="020B0604020202020204" pitchFamily="34" charset="0"/>
                        </a:rPr>
                        <a:t>Antracosis: 6 pacientes. </a:t>
                      </a:r>
                    </a:p>
                    <a:p>
                      <a:pPr marL="285750" indent="-285750">
                        <a:buFont typeface="Arial" panose="020B0604020202020204" pitchFamily="34" charset="0"/>
                        <a:buChar char="•"/>
                      </a:pPr>
                      <a:r>
                        <a:rPr lang="es-ES" sz="1600" dirty="0">
                          <a:solidFill>
                            <a:schemeClr val="tx1"/>
                          </a:solidFill>
                          <a:latin typeface="Arial" panose="020B0604020202020204" pitchFamily="34" charset="0"/>
                          <a:cs typeface="Arial" panose="020B0604020202020204" pitchFamily="34" charset="0"/>
                        </a:rPr>
                        <a:t>Silicosis: 1 paciente. </a:t>
                      </a:r>
                    </a:p>
                    <a:p>
                      <a:pPr marL="285750" indent="-285750">
                        <a:buFont typeface="Arial" panose="020B0604020202020204" pitchFamily="34" charset="0"/>
                        <a:buChar char="•"/>
                      </a:pPr>
                      <a:r>
                        <a:rPr lang="es-ES" sz="1600" dirty="0">
                          <a:solidFill>
                            <a:schemeClr val="tx1"/>
                          </a:solidFill>
                          <a:latin typeface="Arial" panose="020B0604020202020204" pitchFamily="34" charset="0"/>
                          <a:cs typeface="Arial" panose="020B0604020202020204" pitchFamily="34" charset="0"/>
                        </a:rPr>
                        <a:t>TBC: 1 paciente.</a:t>
                      </a:r>
                    </a:p>
                    <a:p>
                      <a:pPr marL="285750" indent="-285750">
                        <a:buFont typeface="Arial" panose="020B0604020202020204" pitchFamily="34" charset="0"/>
                        <a:buChar char="•"/>
                      </a:pPr>
                      <a:r>
                        <a:rPr lang="es-ES" sz="1600" dirty="0">
                          <a:solidFill>
                            <a:schemeClr val="tx1"/>
                          </a:solidFill>
                          <a:latin typeface="Arial" panose="020B0604020202020204" pitchFamily="34" charset="0"/>
                          <a:cs typeface="Arial" panose="020B0604020202020204" pitchFamily="34" charset="0"/>
                        </a:rPr>
                        <a:t>Negativo: 1 paciente.</a:t>
                      </a:r>
                    </a:p>
                  </a:txBody>
                  <a:tcPr anchor="ctr">
                    <a:solidFill>
                      <a:schemeClr val="accent4">
                        <a:lumMod val="20000"/>
                        <a:lumOff val="80000"/>
                        <a:alpha val="83000"/>
                      </a:schemeClr>
                    </a:solidFill>
                  </a:tcPr>
                </a:tc>
                <a:extLst>
                  <a:ext uri="{0D108BD9-81ED-4DB2-BD59-A6C34878D82A}">
                    <a16:rowId xmlns:a16="http://schemas.microsoft.com/office/drawing/2014/main" val="3513676617"/>
                  </a:ext>
                </a:extLst>
              </a:tr>
              <a:tr h="456666">
                <a:tc>
                  <a:txBody>
                    <a:bodyPr/>
                    <a:lstStyle/>
                    <a:p>
                      <a:pPr algn="ctr"/>
                      <a:r>
                        <a:rPr lang="es-ES" sz="1600" b="1" dirty="0">
                          <a:solidFill>
                            <a:schemeClr val="tx1"/>
                          </a:solidFill>
                          <a:latin typeface="Arial" panose="020B0604020202020204" pitchFamily="34" charset="0"/>
                          <a:cs typeface="Arial" panose="020B0604020202020204" pitchFamily="34" charset="0"/>
                        </a:rPr>
                        <a:t>74,1%</a:t>
                      </a:r>
                    </a:p>
                  </a:txBody>
                  <a:tcPr anchor="ctr">
                    <a:solidFill>
                      <a:schemeClr val="accent4">
                        <a:lumMod val="20000"/>
                        <a:lumOff val="80000"/>
                        <a:alpha val="83000"/>
                      </a:schemeClr>
                    </a:solidFill>
                  </a:tcPr>
                </a:tc>
                <a:tc>
                  <a:txBody>
                    <a:bodyPr/>
                    <a:lstStyle/>
                    <a:p>
                      <a:pPr algn="ctr"/>
                      <a:r>
                        <a:rPr lang="es-ES" sz="1600" b="1" dirty="0">
                          <a:solidFill>
                            <a:schemeClr val="tx1"/>
                          </a:solidFill>
                          <a:latin typeface="Arial" panose="020B0604020202020204" pitchFamily="34" charset="0"/>
                          <a:cs typeface="Arial" panose="020B0604020202020204" pitchFamily="34" charset="0"/>
                        </a:rPr>
                        <a:t>100%</a:t>
                      </a:r>
                    </a:p>
                  </a:txBody>
                  <a:tcPr anchor="ctr">
                    <a:solidFill>
                      <a:schemeClr val="accent4">
                        <a:lumMod val="20000"/>
                        <a:lumOff val="80000"/>
                        <a:alpha val="83000"/>
                      </a:schemeClr>
                    </a:solidFill>
                  </a:tcPr>
                </a:tc>
                <a:extLst>
                  <a:ext uri="{0D108BD9-81ED-4DB2-BD59-A6C34878D82A}">
                    <a16:rowId xmlns:a16="http://schemas.microsoft.com/office/drawing/2014/main" val="1026708586"/>
                  </a:ext>
                </a:extLst>
              </a:tr>
            </a:tbl>
          </a:graphicData>
        </a:graphic>
      </p:graphicFrame>
      <p:sp>
        <p:nvSpPr>
          <p:cNvPr id="11" name="Subtítulo 10">
            <a:extLst>
              <a:ext uri="{FF2B5EF4-FFF2-40B4-BE49-F238E27FC236}">
                <a16:creationId xmlns:a16="http://schemas.microsoft.com/office/drawing/2014/main" id="{1308994E-C764-5DC1-6314-BC279BDAE87E}"/>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3483454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05FA1-E759-858D-1E9A-6D7E0ECB95F7}"/>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EED0F93B-D81C-11F3-4ECC-F424A4673BBA}"/>
              </a:ext>
            </a:extLst>
          </p:cNvPr>
          <p:cNvSpPr>
            <a:spLocks noGrp="1"/>
          </p:cNvSpPr>
          <p:nvPr>
            <p:ph type="ctrTitle"/>
          </p:nvPr>
        </p:nvSpPr>
        <p:spPr>
          <a:xfrm>
            <a:off x="1259632" y="195486"/>
            <a:ext cx="7772400" cy="1102519"/>
          </a:xfrm>
        </p:spPr>
        <p:txBody>
          <a:bodyPr/>
          <a:lstStyle/>
          <a:p>
            <a:r>
              <a:rPr lang="es-ES" dirty="0"/>
              <a:t>CONCLUSIONES</a:t>
            </a:r>
          </a:p>
        </p:txBody>
      </p:sp>
      <p:sp>
        <p:nvSpPr>
          <p:cNvPr id="3" name="2 Subtítulo">
            <a:extLst>
              <a:ext uri="{FF2B5EF4-FFF2-40B4-BE49-F238E27FC236}">
                <a16:creationId xmlns:a16="http://schemas.microsoft.com/office/drawing/2014/main" id="{4D8DB5E7-507B-BEC2-2306-20EC0CCC70C8}"/>
              </a:ext>
            </a:extLst>
          </p:cNvPr>
          <p:cNvSpPr>
            <a:spLocks noGrp="1"/>
          </p:cNvSpPr>
          <p:nvPr>
            <p:ph type="subTitle" idx="1"/>
          </p:nvPr>
        </p:nvSpPr>
        <p:spPr>
          <a:xfrm>
            <a:off x="359532" y="1707654"/>
            <a:ext cx="8424936" cy="2593454"/>
          </a:xfrm>
        </p:spPr>
        <p:txBody>
          <a:bodyPr>
            <a:noAutofit/>
          </a:bodyPr>
          <a:lstStyle/>
          <a:p>
            <a:pPr marL="285750" indent="-285750" algn="just" rtl="0">
              <a:lnSpc>
                <a:spcPct val="150000"/>
              </a:lnSpc>
              <a:buFont typeface="Arial" panose="020B0604020202020204" pitchFamily="34" charset="0"/>
              <a:buChar char="•"/>
            </a:pPr>
            <a:r>
              <a:rPr lang="es-ES" sz="1600" b="0" i="0" u="none" strike="noStrike" dirty="0">
                <a:solidFill>
                  <a:srgbClr val="000000"/>
                </a:solidFill>
                <a:effectLst/>
                <a:latin typeface="Arial" panose="020B0604020202020204" pitchFamily="34" charset="0"/>
              </a:rPr>
              <a:t>La </a:t>
            </a:r>
            <a:r>
              <a:rPr lang="es-ES" sz="1600" b="0" i="0" u="none" strike="noStrike" dirty="0" err="1">
                <a:solidFill>
                  <a:srgbClr val="000000"/>
                </a:solidFill>
                <a:effectLst/>
                <a:latin typeface="Arial" panose="020B0604020202020204" pitchFamily="34" charset="0"/>
              </a:rPr>
              <a:t>criobiopsia</a:t>
            </a:r>
            <a:r>
              <a:rPr lang="es-ES" sz="1600" b="0" i="0" u="none" strike="noStrike" dirty="0">
                <a:solidFill>
                  <a:srgbClr val="000000"/>
                </a:solidFill>
                <a:effectLst/>
                <a:latin typeface="Arial" panose="020B0604020202020204" pitchFamily="34" charset="0"/>
              </a:rPr>
              <a:t> transbronquial guiada por ultrasonografía endobronquial (CRYO-EBUS) es una técnica prometedora, al obtener muestras de mejor calidad para el estudio anatomopatológico y poder filiar mejor las lesiones.</a:t>
            </a:r>
          </a:p>
          <a:p>
            <a:pPr marL="285750" indent="-285750" algn="just" rtl="0">
              <a:lnSpc>
                <a:spcPct val="150000"/>
              </a:lnSpc>
              <a:buFont typeface="Arial" panose="020B0604020202020204" pitchFamily="34" charset="0"/>
              <a:buChar char="•"/>
            </a:pPr>
            <a:r>
              <a:rPr lang="es-ES" sz="1600" b="0" i="0" u="none" strike="noStrike" dirty="0">
                <a:solidFill>
                  <a:srgbClr val="000000"/>
                </a:solidFill>
                <a:effectLst/>
                <a:latin typeface="Arial" panose="020B0604020202020204" pitchFamily="34" charset="0"/>
              </a:rPr>
              <a:t>La rentabilidad de las muestras obtenidas mediante CRYO-EBUS es superior a las obtenidas por EBUS-TBNA.</a:t>
            </a:r>
          </a:p>
          <a:p>
            <a:pPr marL="285750" indent="-285750" algn="just" rtl="0">
              <a:lnSpc>
                <a:spcPct val="150000"/>
              </a:lnSpc>
              <a:buFont typeface="Arial" panose="020B0604020202020204" pitchFamily="34" charset="0"/>
              <a:buChar char="•"/>
            </a:pPr>
            <a:r>
              <a:rPr lang="es-ES" sz="1600" b="0" i="0" u="none" strike="noStrike" dirty="0">
                <a:solidFill>
                  <a:srgbClr val="000000"/>
                </a:solidFill>
                <a:effectLst/>
                <a:latin typeface="Arial" panose="020B0604020202020204" pitchFamily="34" charset="0"/>
              </a:rPr>
              <a:t>Se trata de un procedimiento seguro y con escasas complicaciones leves, tales como la desaturación o taquicardia.</a:t>
            </a:r>
          </a:p>
          <a:p>
            <a:pPr algn="just" rtl="0">
              <a:lnSpc>
                <a:spcPct val="150000"/>
              </a:lnSpc>
            </a:pPr>
            <a:br>
              <a:rPr lang="es-ES" sz="1600" dirty="0"/>
            </a:br>
            <a:br>
              <a:rPr lang="es-ES" sz="1600" dirty="0"/>
            </a:br>
            <a:endParaRPr lang="es-ES" sz="1600" dirty="0"/>
          </a:p>
        </p:txBody>
      </p:sp>
    </p:spTree>
    <p:extLst>
      <p:ext uri="{BB962C8B-B14F-4D97-AF65-F5344CB8AC3E}">
        <p14:creationId xmlns:p14="http://schemas.microsoft.com/office/powerpoint/2010/main" val="190137920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341</Words>
  <Application>Microsoft Macintosh PowerPoint</Application>
  <PresentationFormat>Presentación en pantalla (16:9)</PresentationFormat>
  <Paragraphs>48</Paragraphs>
  <Slides>6</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6</vt:i4>
      </vt:variant>
    </vt:vector>
  </HeadingPairs>
  <TitlesOfParts>
    <vt:vector size="9" baseType="lpstr">
      <vt:lpstr>Arial</vt:lpstr>
      <vt:lpstr>Calibri</vt:lpstr>
      <vt:lpstr>Tema de Office</vt:lpstr>
      <vt:lpstr>RENTABILIDAD DE LA REALIZACIÓN DE CRIOBIOPSIA GUIADA POR ULTRASONOGRAFÍA ENDOBRONQUIAL EN EL DIAGNÓSTICO DE ENFERMEDADES INFLAMATORIAS.   C. Torres Luque, M. Figuerola Esteban, E. Salcedo Lobera.  Servicio de Neumología. Hospital Regional Universitario de Málaga. </vt:lpstr>
      <vt:lpstr>INTRODUCCIÓN</vt:lpstr>
      <vt:lpstr>MATERIALES Y MÉTODOS</vt:lpstr>
      <vt:lpstr>RESULTADOS</vt:lpstr>
      <vt:lpstr>RESULTADOS</vt:lpstr>
      <vt:lpstr>CONCLUSIONES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Mario García García</cp:lastModifiedBy>
  <cp:revision>4</cp:revision>
  <dcterms:created xsi:type="dcterms:W3CDTF">2024-02-05T13:08:18Z</dcterms:created>
  <dcterms:modified xsi:type="dcterms:W3CDTF">2025-02-26T16:17:26Z</dcterms:modified>
</cp:coreProperties>
</file>