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946" y="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09/02/2025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09/02/2025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09/02/2025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09/02/2025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09/02/2025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09/02/2025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09/02/2025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09/02/2025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09/02/2025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09/02/2025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09/02/2025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09/02/2025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15616" y="3147814"/>
            <a:ext cx="6966656" cy="1314450"/>
          </a:xfrm>
        </p:spPr>
        <p:txBody>
          <a:bodyPr>
            <a:normAutofit/>
          </a:bodyPr>
          <a:lstStyle/>
          <a:p>
            <a:r>
              <a:rPr lang="es-ES" sz="1200" dirty="0" smtClean="0">
                <a:solidFill>
                  <a:schemeClr val="tx1"/>
                </a:solidFill>
              </a:rPr>
              <a:t>S. Hernández Gómez</a:t>
            </a:r>
            <a:r>
              <a:rPr lang="es-ES" sz="1200" dirty="0">
                <a:solidFill>
                  <a:schemeClr val="tx1"/>
                </a:solidFill>
              </a:rPr>
              <a:t>, N. </a:t>
            </a:r>
            <a:r>
              <a:rPr lang="es-ES" sz="1200" dirty="0" err="1">
                <a:solidFill>
                  <a:schemeClr val="tx1"/>
                </a:solidFill>
              </a:rPr>
              <a:t>Matallana</a:t>
            </a:r>
            <a:r>
              <a:rPr lang="es-ES" sz="1200" dirty="0">
                <a:solidFill>
                  <a:schemeClr val="tx1"/>
                </a:solidFill>
              </a:rPr>
              <a:t> Encinas, J. López </a:t>
            </a:r>
            <a:r>
              <a:rPr lang="es-ES" sz="1200" dirty="0" smtClean="0">
                <a:solidFill>
                  <a:schemeClr val="tx1"/>
                </a:solidFill>
              </a:rPr>
              <a:t>Rodríguez</a:t>
            </a:r>
            <a:r>
              <a:rPr lang="es-ES" sz="1200" dirty="0">
                <a:solidFill>
                  <a:schemeClr val="tx1"/>
                </a:solidFill>
              </a:rPr>
              <a:t>, R. Morante Espada, L. Galán Ledesma, E. </a:t>
            </a:r>
            <a:r>
              <a:rPr lang="es-ES" sz="1200" dirty="0" err="1">
                <a:solidFill>
                  <a:schemeClr val="tx1"/>
                </a:solidFill>
              </a:rPr>
              <a:t>Sanchez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smtClean="0">
                <a:solidFill>
                  <a:schemeClr val="tx1"/>
                </a:solidFill>
              </a:rPr>
              <a:t>Calle</a:t>
            </a:r>
            <a:r>
              <a:rPr lang="es-ES" sz="1200" dirty="0">
                <a:solidFill>
                  <a:schemeClr val="tx1"/>
                </a:solidFill>
              </a:rPr>
              <a:t>, J.A. </a:t>
            </a:r>
            <a:r>
              <a:rPr lang="es-ES" sz="1200" dirty="0" err="1">
                <a:solidFill>
                  <a:schemeClr val="tx1"/>
                </a:solidFill>
              </a:rPr>
              <a:t>Marquéz</a:t>
            </a:r>
            <a:r>
              <a:rPr lang="es-ES" sz="1200" dirty="0">
                <a:solidFill>
                  <a:schemeClr val="tx1"/>
                </a:solidFill>
              </a:rPr>
              <a:t> Alba, A. Castañar </a:t>
            </a:r>
            <a:r>
              <a:rPr lang="es-ES" sz="1200" dirty="0" err="1" smtClean="0">
                <a:solidFill>
                  <a:schemeClr val="tx1"/>
                </a:solidFill>
              </a:rPr>
              <a:t>Jover</a:t>
            </a:r>
            <a:r>
              <a:rPr lang="es-ES" sz="1200" dirty="0">
                <a:solidFill>
                  <a:schemeClr val="tx1"/>
                </a:solidFill>
              </a:rPr>
              <a:t>, J.A. Gutiérrez Lara, I. Rodríguez </a:t>
            </a:r>
            <a:r>
              <a:rPr lang="es-ES" sz="1200" dirty="0" smtClean="0">
                <a:solidFill>
                  <a:schemeClr val="tx1"/>
                </a:solidFill>
              </a:rPr>
              <a:t>Blanco.</a:t>
            </a:r>
          </a:p>
          <a:p>
            <a:endParaRPr lang="es-ES" sz="1200" dirty="0"/>
          </a:p>
          <a:p>
            <a:r>
              <a:rPr lang="es-ES" sz="1200" b="1" dirty="0" smtClean="0">
                <a:solidFill>
                  <a:schemeClr val="tx1"/>
                </a:solidFill>
              </a:rPr>
              <a:t>Servicio de Neumología. Hospital Universitario de Badajoz.</a:t>
            </a:r>
            <a:endParaRPr lang="es-ES" sz="1200" b="1" dirty="0">
              <a:solidFill>
                <a:schemeClr val="tx1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683568" y="1851670"/>
            <a:ext cx="753251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RENTABILIDAD DIAGNÓSTICA GLOBAL DEL CRYO-EBUS EN NUESTRA SERIE DE 143 PACIENTES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3"/>
          <p:cNvSpPr/>
          <p:nvPr/>
        </p:nvSpPr>
        <p:spPr>
          <a:xfrm>
            <a:off x="1620016" y="176047"/>
            <a:ext cx="309600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400" b="0" u="sng" strike="noStrike" spc="-1" dirty="0">
                <a:solidFill>
                  <a:srgbClr val="000000"/>
                </a:solidFill>
                <a:uFillTx/>
                <a:latin typeface="Arial"/>
              </a:rPr>
              <a:t>INTRODUCCIÓN</a:t>
            </a:r>
            <a:endParaRPr lang="es-ES" sz="1400" b="0" strike="noStrike" spc="-1" dirty="0">
              <a:latin typeface="Arial"/>
            </a:endParaRPr>
          </a:p>
        </p:txBody>
      </p:sp>
      <p:sp>
        <p:nvSpPr>
          <p:cNvPr id="5" name="CustomShape 4"/>
          <p:cNvSpPr/>
          <p:nvPr/>
        </p:nvSpPr>
        <p:spPr>
          <a:xfrm>
            <a:off x="1763688" y="488040"/>
            <a:ext cx="3312024" cy="16297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000000"/>
                </a:solidFill>
                <a:latin typeface="Arial"/>
              </a:rPr>
              <a:t>La punción aspiración </a:t>
            </a:r>
            <a:r>
              <a:rPr lang="es-ES" sz="1000" b="0" strike="noStrike" spc="-1" dirty="0" err="1">
                <a:solidFill>
                  <a:srgbClr val="000000"/>
                </a:solidFill>
                <a:latin typeface="Arial"/>
              </a:rPr>
              <a:t>transbronquial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</a:rPr>
              <a:t> con aguja guiada por ultrasonido </a:t>
            </a:r>
            <a:r>
              <a:rPr lang="es-ES" sz="1000" b="0" strike="noStrike" spc="-1" dirty="0" err="1">
                <a:solidFill>
                  <a:srgbClr val="000000"/>
                </a:solidFill>
                <a:latin typeface="Arial"/>
              </a:rPr>
              <a:t>endobronquial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</a:rPr>
              <a:t> (EBUS-TBNA) sigue siendo actualmente el método de elección para el estudio de patología con afectación </a:t>
            </a:r>
            <a:r>
              <a:rPr lang="es-ES" sz="1000" b="0" strike="noStrike" spc="-1" dirty="0" err="1">
                <a:solidFill>
                  <a:srgbClr val="000000"/>
                </a:solidFill>
                <a:latin typeface="Arial"/>
              </a:rPr>
              <a:t>mediastínica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</a:rPr>
              <a:t> e </a:t>
            </a:r>
            <a:r>
              <a:rPr lang="es-ES" sz="1000" b="0" strike="noStrike" spc="-1" dirty="0" err="1">
                <a:solidFill>
                  <a:srgbClr val="000000"/>
                </a:solidFill>
                <a:latin typeface="Arial"/>
              </a:rPr>
              <a:t>hiliar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</a:rPr>
              <a:t>. En los últimos años ha surgido una técnica accesoria a la EBUS convencional que mejora el rendimiento diagnóstico permitiendo la toma de muestra de mayor tamaño de tejido ganglionar a través de una sonda criogénica, que es lo que denominamos </a:t>
            </a:r>
            <a:r>
              <a:rPr lang="es-ES" sz="1000" spc="-1" dirty="0" err="1" smtClean="0">
                <a:solidFill>
                  <a:srgbClr val="000000"/>
                </a:solidFill>
                <a:latin typeface="Arial"/>
              </a:rPr>
              <a:t>Cryo</a:t>
            </a:r>
            <a:r>
              <a:rPr lang="es-ES" sz="1000" spc="-1" dirty="0" smtClean="0">
                <a:solidFill>
                  <a:srgbClr val="000000"/>
                </a:solidFill>
                <a:latin typeface="Arial"/>
              </a:rPr>
              <a:t>-EBUS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</a:rPr>
              <a:t>. </a:t>
            </a:r>
            <a:endParaRPr lang="es-ES" sz="1000" b="0" strike="noStrike" spc="-1" dirty="0">
              <a:latin typeface="Arial"/>
            </a:endParaRPr>
          </a:p>
        </p:txBody>
      </p:sp>
      <p:sp>
        <p:nvSpPr>
          <p:cNvPr id="6" name="CustomShape 5"/>
          <p:cNvSpPr/>
          <p:nvPr/>
        </p:nvSpPr>
        <p:spPr>
          <a:xfrm>
            <a:off x="5364088" y="161179"/>
            <a:ext cx="309600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400" b="0" u="sng" strike="noStrike" spc="-1" dirty="0">
                <a:solidFill>
                  <a:srgbClr val="000000"/>
                </a:solidFill>
                <a:uFillTx/>
                <a:latin typeface="Arial"/>
              </a:rPr>
              <a:t>MATERIAL Y MÉTODOS</a:t>
            </a:r>
            <a:endParaRPr lang="es-E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400" b="0" strike="noStrike" spc="-1" dirty="0">
              <a:latin typeface="Arial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362955" y="479527"/>
            <a:ext cx="32403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Se trata de un estudio observacional retrospectivo de los paciente a los que se realizó EBUS‐TBNA y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Cryo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-EBUS en un mismo tiempo, desde mayo de 2023 a octubre de 2024. Todos los procedimientos se llevaron a cabo en quirófano, bajo anestesia general y mascarilla laríngea. Utilizamos en todos los casos sonda criogénica de 1.1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mm.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Realizamos un análisis descriptivo de las características de los pacientes y análisis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de rendimiento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diagnóstico comparando EBUS-TBNA y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Cryo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-EBUS.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9756" y="2427705"/>
            <a:ext cx="612068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143 PACIENTES</a:t>
            </a:r>
          </a:p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67,8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HOMBRES /32,2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% MUJERES</a:t>
            </a: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EDAD MEDIA  63 AÑOS.</a:t>
            </a:r>
          </a:p>
          <a:p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MOTIVO DE SOLICITUD DE LA ECOBRONCOSCOPIA:</a:t>
            </a:r>
          </a:p>
          <a:p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SOSPECHA ENFERMEDAD NEOPLÁSICA:  70%</a:t>
            </a:r>
          </a:p>
          <a:p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SOSPECHA PATOLOGIA INFLAMATORIA/GRANULOMATOSA: 30%</a:t>
            </a:r>
          </a:p>
          <a:p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EBUS PREVIO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: 6 PACIENTES</a:t>
            </a:r>
          </a:p>
          <a:p>
            <a:endParaRPr lang="es-E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ESTACIONES GANGLIONAR MÁS FRECUENTES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: 4R, 7, 11L Y 11R</a:t>
            </a:r>
          </a:p>
        </p:txBody>
      </p:sp>
      <p:sp>
        <p:nvSpPr>
          <p:cNvPr id="10" name="CustomShape 1"/>
          <p:cNvSpPr/>
          <p:nvPr/>
        </p:nvSpPr>
        <p:spPr>
          <a:xfrm>
            <a:off x="3271623" y="2051294"/>
            <a:ext cx="237600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400" b="0" u="sng" strike="noStrike" spc="-1" dirty="0">
                <a:solidFill>
                  <a:srgbClr val="000000"/>
                </a:solidFill>
                <a:uFillTx/>
                <a:latin typeface="Arial"/>
              </a:rPr>
              <a:t>RESULTADOS</a:t>
            </a:r>
            <a:endParaRPr lang="es-ES" sz="1400" b="0" strike="noStrike" spc="-1" dirty="0">
              <a:latin typeface="Arial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5584310" y="2655889"/>
            <a:ext cx="3019005" cy="415498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TAMAÑO MEDIO DE LAS CRIOBIOPSIAS:</a:t>
            </a:r>
          </a:p>
          <a:p>
            <a:pPr algn="ctr"/>
            <a:r>
              <a:rPr lang="es-ES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3,6±0,9mm</a:t>
            </a:r>
            <a:endParaRPr lang="es-E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2" t="17027" r="2260" b="5650"/>
          <a:stretch/>
        </p:blipFill>
        <p:spPr>
          <a:xfrm rot="5400000">
            <a:off x="6200348" y="3478874"/>
            <a:ext cx="1786927" cy="13243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4"/>
          <p:cNvGraphicFramePr/>
          <p:nvPr>
            <p:extLst>
              <p:ext uri="{D42A27DB-BD31-4B8C-83A1-F6EECF244321}">
                <p14:modId xmlns:p14="http://schemas.microsoft.com/office/powerpoint/2010/main" val="4137911360"/>
              </p:ext>
            </p:extLst>
          </p:nvPr>
        </p:nvGraphicFramePr>
        <p:xfrm>
          <a:off x="251520" y="123477"/>
          <a:ext cx="3816424" cy="4127346"/>
        </p:xfrm>
        <a:graphic>
          <a:graphicData uri="http://schemas.openxmlformats.org/drawingml/2006/table">
            <a:tbl>
              <a:tblPr/>
              <a:tblGrid>
                <a:gridCol w="263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5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EBUS-TBNA </a:t>
                      </a:r>
                      <a:endParaRPr lang="es-ES" sz="115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Diagnóstico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N=112</a:t>
                      </a:r>
                      <a:endParaRPr lang="es-ES" sz="1150" b="1" strike="noStrike" spc="-1" dirty="0" smtClean="0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(78%)</a:t>
                      </a:r>
                      <a:endParaRPr lang="es-ES" sz="115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Carcinoma no microcítico sin especificar subtipo</a:t>
                      </a:r>
                      <a:endParaRPr lang="es-ES" sz="11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11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7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Adenocarcinoma pulmonar</a:t>
                      </a:r>
                      <a:endParaRPr lang="es-ES" sz="11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11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8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Carcinoma escamoso</a:t>
                      </a:r>
                      <a:endParaRPr lang="es-ES" sz="11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8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Carcinoma de células pequeñas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8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err="1" smtClean="0">
                          <a:latin typeface="Arial"/>
                        </a:rPr>
                        <a:t>Mts</a:t>
                      </a:r>
                      <a:r>
                        <a:rPr lang="es-ES" sz="1150" b="0" strike="noStrike" spc="-1" dirty="0" smtClean="0">
                          <a:latin typeface="Arial"/>
                        </a:rPr>
                        <a:t> primario no</a:t>
                      </a:r>
                      <a:r>
                        <a:rPr lang="es-ES" sz="1150" b="0" strike="noStrike" spc="-1" baseline="0" dirty="0" smtClean="0">
                          <a:latin typeface="Arial"/>
                        </a:rPr>
                        <a:t> pulmonar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11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3056"/>
                  </a:ext>
                </a:extLst>
              </a:tr>
              <a:tr h="3928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Linfoma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0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234136"/>
                  </a:ext>
                </a:extLst>
              </a:tr>
              <a:tr h="3928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err="1" smtClean="0">
                          <a:latin typeface="Arial"/>
                        </a:rPr>
                        <a:t>Sarcoidosis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7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191819"/>
                  </a:ext>
                </a:extLst>
              </a:tr>
              <a:tr h="3928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err="1" smtClean="0">
                          <a:latin typeface="Arial"/>
                        </a:rPr>
                        <a:t>Linfadenitis</a:t>
                      </a:r>
                      <a:r>
                        <a:rPr lang="es-ES" sz="1150" b="0" strike="noStrike" spc="-1" baseline="0" dirty="0" smtClean="0">
                          <a:latin typeface="Arial"/>
                        </a:rPr>
                        <a:t> reactiva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46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465674"/>
                  </a:ext>
                </a:extLst>
              </a:tr>
            </a:tbl>
          </a:graphicData>
        </a:graphic>
      </p:graphicFrame>
      <p:graphicFrame>
        <p:nvGraphicFramePr>
          <p:cNvPr id="9" name="Table 5"/>
          <p:cNvGraphicFramePr/>
          <p:nvPr>
            <p:extLst>
              <p:ext uri="{D42A27DB-BD31-4B8C-83A1-F6EECF244321}">
                <p14:modId xmlns:p14="http://schemas.microsoft.com/office/powerpoint/2010/main" val="90369624"/>
              </p:ext>
            </p:extLst>
          </p:nvPr>
        </p:nvGraphicFramePr>
        <p:xfrm>
          <a:off x="4283968" y="159482"/>
          <a:ext cx="4726427" cy="4168140"/>
        </p:xfrm>
        <a:graphic>
          <a:graphicData uri="http://schemas.openxmlformats.org/drawingml/2006/table">
            <a:tbl>
              <a:tblPr/>
              <a:tblGrid>
                <a:gridCol w="3263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2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44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CRYO-EBUS</a:t>
                      </a:r>
                      <a:endParaRPr lang="es-ES" sz="115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Diagnóstico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N= </a:t>
                      </a:r>
                      <a:r>
                        <a:rPr lang="es-ES" sz="115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129</a:t>
                      </a:r>
                      <a:endParaRPr lang="es-ES" sz="1150" b="1" strike="noStrike" spc="-1" dirty="0" smtClean="0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(</a:t>
                      </a:r>
                      <a:r>
                        <a:rPr lang="es-ES" sz="115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90%)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Carcinoma</a:t>
                      </a:r>
                      <a:r>
                        <a:rPr lang="es-ES" sz="1150" b="0" strike="noStrike" spc="-1" baseline="0" dirty="0" smtClean="0">
                          <a:latin typeface="Arial"/>
                        </a:rPr>
                        <a:t> no </a:t>
                      </a:r>
                      <a:r>
                        <a:rPr lang="es-ES" sz="1150" b="0" strike="noStrike" spc="-1" baseline="0" dirty="0" err="1" smtClean="0">
                          <a:latin typeface="Arial"/>
                        </a:rPr>
                        <a:t>microcítico</a:t>
                      </a:r>
                      <a:r>
                        <a:rPr lang="es-ES" sz="1150" b="0" strike="noStrike" spc="-1" baseline="0" dirty="0" smtClean="0">
                          <a:latin typeface="Arial"/>
                        </a:rPr>
                        <a:t> no escamoso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1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803921"/>
                  </a:ext>
                </a:extLst>
              </a:tr>
              <a:tr h="162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Tumor</a:t>
                      </a:r>
                      <a:r>
                        <a:rPr lang="es-ES" sz="1150" b="0" strike="noStrike" spc="-1" baseline="0" dirty="0" smtClean="0">
                          <a:latin typeface="Arial"/>
                        </a:rPr>
                        <a:t> indiferenciado torácico SMARCA4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1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652309"/>
                  </a:ext>
                </a:extLst>
              </a:tr>
              <a:tr h="162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Carcinoma</a:t>
                      </a:r>
                      <a:r>
                        <a:rPr lang="es-ES" sz="1150" b="0" strike="noStrike" spc="-1" baseline="0" dirty="0" smtClean="0">
                          <a:latin typeface="Arial"/>
                        </a:rPr>
                        <a:t> mixto </a:t>
                      </a:r>
                      <a:r>
                        <a:rPr lang="es-ES" sz="1150" b="0" strike="noStrike" spc="-1" baseline="0" dirty="0" err="1" smtClean="0">
                          <a:latin typeface="Arial"/>
                        </a:rPr>
                        <a:t>microcítico</a:t>
                      </a:r>
                      <a:r>
                        <a:rPr lang="es-ES" sz="1150" b="0" strike="noStrike" spc="-1" baseline="0" dirty="0" smtClean="0">
                          <a:latin typeface="Arial"/>
                        </a:rPr>
                        <a:t>/escamoso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2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565161"/>
                  </a:ext>
                </a:extLst>
              </a:tr>
              <a:tr h="3467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Adenocarcinoma pulmonar</a:t>
                      </a:r>
                      <a:endParaRPr lang="es-ES" sz="115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26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Carcinoma escamoso</a:t>
                      </a:r>
                      <a:endParaRPr lang="es-ES" sz="11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Carcinoma de células pequeñas</a:t>
                      </a:r>
                      <a:endParaRPr lang="es-ES" sz="11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Carcinoma NOS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941774"/>
                  </a:ext>
                </a:extLst>
              </a:tr>
              <a:tr h="320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50" b="0" strike="noStrike" spc="-1" dirty="0" err="1" smtClean="0">
                          <a:latin typeface="Arial"/>
                        </a:rPr>
                        <a:t>Mts</a:t>
                      </a:r>
                      <a:r>
                        <a:rPr lang="es-ES" sz="1150" b="0" strike="noStrike" spc="-1" dirty="0" smtClean="0">
                          <a:latin typeface="Arial"/>
                        </a:rPr>
                        <a:t> primario no</a:t>
                      </a:r>
                      <a:r>
                        <a:rPr lang="es-ES" sz="1150" b="0" strike="noStrike" spc="-1" baseline="0" dirty="0" smtClean="0">
                          <a:latin typeface="Arial"/>
                        </a:rPr>
                        <a:t> pulmonar</a:t>
                      </a:r>
                      <a:endParaRPr lang="es-ES" sz="1150" b="0" strike="noStrike" spc="-1" dirty="0" smtClean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15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187441"/>
                  </a:ext>
                </a:extLst>
              </a:tr>
              <a:tr h="254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Linfoma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2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406517"/>
                  </a:ext>
                </a:extLst>
              </a:tr>
              <a:tr h="254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50" b="0" strike="noStrike" spc="-1" dirty="0" err="1" smtClean="0">
                          <a:latin typeface="Arial"/>
                        </a:rPr>
                        <a:t>Sarcoidosis</a:t>
                      </a:r>
                      <a:endParaRPr lang="es-ES" sz="1150" b="0" strike="noStrike" spc="-1" dirty="0" smtClean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17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339575"/>
                  </a:ext>
                </a:extLst>
              </a:tr>
              <a:tr h="254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err="1" smtClean="0">
                          <a:latin typeface="Arial"/>
                        </a:rPr>
                        <a:t>Neumonia</a:t>
                      </a:r>
                      <a:r>
                        <a:rPr lang="es-ES" sz="1150" b="0" strike="noStrike" spc="-1" dirty="0" smtClean="0">
                          <a:latin typeface="Arial"/>
                        </a:rPr>
                        <a:t> organizada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1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815433"/>
                  </a:ext>
                </a:extLst>
              </a:tr>
              <a:tr h="254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50" b="0" strike="noStrike" spc="-1" dirty="0" err="1" smtClean="0">
                          <a:latin typeface="Arial"/>
                        </a:rPr>
                        <a:t>Linfadenitis</a:t>
                      </a:r>
                      <a:r>
                        <a:rPr lang="es-ES" sz="1150" b="0" strike="noStrike" spc="-1" baseline="0" dirty="0" smtClean="0">
                          <a:latin typeface="Arial"/>
                        </a:rPr>
                        <a:t> reactiva</a:t>
                      </a:r>
                      <a:endParaRPr lang="es-ES" sz="1150" b="0" strike="noStrike" spc="-1" dirty="0" smtClean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150" b="0" strike="noStrike" spc="-1" dirty="0" smtClean="0">
                          <a:latin typeface="Arial"/>
                        </a:rPr>
                        <a:t>41</a:t>
                      </a:r>
                      <a:endParaRPr lang="es-ES" sz="115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430967"/>
                  </a:ext>
                </a:extLst>
              </a:tr>
            </a:tbl>
          </a:graphicData>
        </a:graphic>
      </p:graphicFrame>
      <p:graphicFrame>
        <p:nvGraphicFramePr>
          <p:cNvPr id="10" name="Table 6"/>
          <p:cNvGraphicFramePr/>
          <p:nvPr>
            <p:extLst>
              <p:ext uri="{D42A27DB-BD31-4B8C-83A1-F6EECF244321}">
                <p14:modId xmlns:p14="http://schemas.microsoft.com/office/powerpoint/2010/main" val="617015726"/>
              </p:ext>
            </p:extLst>
          </p:nvPr>
        </p:nvGraphicFramePr>
        <p:xfrm>
          <a:off x="2123728" y="4443958"/>
          <a:ext cx="4608512" cy="478917"/>
        </p:xfrm>
        <a:graphic>
          <a:graphicData uri="http://schemas.openxmlformats.org/drawingml/2006/table">
            <a:tbl>
              <a:tblPr/>
              <a:tblGrid>
                <a:gridCol w="2575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3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PRUEBA</a:t>
                      </a:r>
                      <a:r>
                        <a:rPr lang="es-ES" sz="1200" b="1" strike="noStrike" spc="-1" baseline="0" dirty="0" smtClean="0">
                          <a:solidFill>
                            <a:srgbClr val="FFFFFF"/>
                          </a:solidFill>
                          <a:latin typeface="Arial"/>
                        </a:rPr>
                        <a:t> COMBINADA </a:t>
                      </a:r>
                      <a:endParaRPr lang="es-ES" sz="1200" b="1" strike="noStrike" spc="-1" baseline="0" dirty="0" smtClean="0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1" strike="noStrike" spc="-1" baseline="0" dirty="0" smtClean="0">
                          <a:solidFill>
                            <a:srgbClr val="FFFFFF"/>
                          </a:solidFill>
                          <a:latin typeface="Arial"/>
                        </a:rPr>
                        <a:t>EBUS-TBNA+CRYO</a:t>
                      </a:r>
                      <a:r>
                        <a:rPr lang="es-ES" sz="1200" b="0" strike="noStrike" spc="-1" baseline="0" dirty="0" smtClean="0">
                          <a:solidFill>
                            <a:schemeClr val="tx1"/>
                          </a:solidFill>
                          <a:latin typeface="Arial"/>
                        </a:rPr>
                        <a:t>. </a:t>
                      </a:r>
                      <a:r>
                        <a:rPr lang="es-ES" sz="120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Diagnóstico</a:t>
                      </a:r>
                      <a:endParaRPr lang="es-ES" sz="12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N=133</a:t>
                      </a:r>
                      <a:endParaRPr lang="es-ES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2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(</a:t>
                      </a:r>
                      <a:r>
                        <a:rPr lang="es-ES" sz="1200" b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93%)</a:t>
                      </a:r>
                      <a:endParaRPr lang="es-ES" sz="12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166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923928" y="627534"/>
            <a:ext cx="529208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CRIOBIOPSIA NECESARIA PARA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SUBTIPIFICAR 14 PACIENTES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CON Ca no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microcitico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sin especificar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30 pacientes con bloque celular insuficiente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inmumarcadores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10"/>
          <p:cNvGraphicFramePr/>
          <p:nvPr>
            <p:extLst>
              <p:ext uri="{D42A27DB-BD31-4B8C-83A1-F6EECF244321}">
                <p14:modId xmlns:p14="http://schemas.microsoft.com/office/powerpoint/2010/main" val="744375148"/>
              </p:ext>
            </p:extLst>
          </p:nvPr>
        </p:nvGraphicFramePr>
        <p:xfrm>
          <a:off x="251520" y="627534"/>
          <a:ext cx="3409361" cy="1807652"/>
        </p:xfrm>
        <a:graphic>
          <a:graphicData uri="http://schemas.openxmlformats.org/drawingml/2006/table">
            <a:tbl>
              <a:tblPr/>
              <a:tblGrid>
                <a:gridCol w="2503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6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0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Complicaciones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05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0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Sangrado leve</a:t>
                      </a:r>
                      <a:endParaRPr lang="es-ES" sz="105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  <a:endParaRPr lang="es-ES" sz="105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0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Sangrado moderado</a:t>
                      </a:r>
                      <a:endParaRPr lang="es-ES" sz="105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  <a:endParaRPr lang="es-ES" sz="105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0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Sangrado grave</a:t>
                      </a:r>
                      <a:endParaRPr lang="es-ES" sz="105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es-ES" sz="105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0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Neumotórax</a:t>
                      </a:r>
                      <a:endParaRPr lang="es-ES" sz="105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es-ES" sz="1050" b="0" strike="noStrike" spc="-1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Otras</a:t>
                      </a:r>
                      <a:endParaRPr lang="es-ES" sz="105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05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es-ES" sz="105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CustomShape 2"/>
          <p:cNvSpPr/>
          <p:nvPr/>
        </p:nvSpPr>
        <p:spPr>
          <a:xfrm>
            <a:off x="2915816" y="3291830"/>
            <a:ext cx="237600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400" b="0" u="sng" strike="noStrike" spc="-1" dirty="0" smtClean="0">
                <a:solidFill>
                  <a:srgbClr val="000000"/>
                </a:solidFill>
                <a:uFillTx/>
                <a:latin typeface="Arial"/>
              </a:rPr>
              <a:t>CONCLUSIONES</a:t>
            </a:r>
            <a:endParaRPr lang="es-ES" sz="1400" b="0" strike="noStrike" spc="-1" dirty="0">
              <a:latin typeface="Arial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5496" y="3933510"/>
            <a:ext cx="8820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ES" sz="1200" spc="-1" dirty="0" smtClean="0">
                <a:solidFill>
                  <a:srgbClr val="000000"/>
                </a:solidFill>
                <a:latin typeface="Arial"/>
              </a:rPr>
              <a:t>La </a:t>
            </a:r>
            <a:r>
              <a:rPr lang="es-ES" sz="1200" spc="-1" dirty="0" err="1">
                <a:solidFill>
                  <a:srgbClr val="000000"/>
                </a:solidFill>
                <a:latin typeface="Arial"/>
              </a:rPr>
              <a:t>C</a:t>
            </a:r>
            <a:r>
              <a:rPr lang="es-ES" sz="1200" spc="-1" dirty="0" err="1" smtClean="0">
                <a:solidFill>
                  <a:srgbClr val="000000"/>
                </a:solidFill>
                <a:latin typeface="Arial"/>
              </a:rPr>
              <a:t>ryo</a:t>
            </a:r>
            <a:r>
              <a:rPr lang="es-ES" sz="1200" spc="-1" dirty="0" smtClean="0">
                <a:solidFill>
                  <a:srgbClr val="000000"/>
                </a:solidFill>
                <a:latin typeface="Arial"/>
              </a:rPr>
              <a:t>-EBUS </a:t>
            </a:r>
            <a:r>
              <a:rPr lang="es-ES" sz="1200" spc="-1" dirty="0">
                <a:solidFill>
                  <a:srgbClr val="000000"/>
                </a:solidFill>
                <a:latin typeface="Arial"/>
              </a:rPr>
              <a:t>es una técnica segura y que mejora el rendimiento diagnóstico de la EBUS-TBNA, sobre todo para </a:t>
            </a:r>
            <a:r>
              <a:rPr lang="es-ES" sz="1200" spc="-1" dirty="0" err="1">
                <a:solidFill>
                  <a:srgbClr val="000000"/>
                </a:solidFill>
                <a:latin typeface="Arial"/>
              </a:rPr>
              <a:t>subtipificación</a:t>
            </a:r>
            <a:r>
              <a:rPr lang="es-ES" sz="1200" spc="-1" dirty="0">
                <a:solidFill>
                  <a:srgbClr val="000000"/>
                </a:solidFill>
                <a:latin typeface="Arial"/>
              </a:rPr>
              <a:t> y análisis molecular del cáncer de </a:t>
            </a:r>
            <a:r>
              <a:rPr lang="es-ES" sz="1200" spc="-1" dirty="0" smtClean="0">
                <a:solidFill>
                  <a:srgbClr val="000000"/>
                </a:solidFill>
                <a:latin typeface="Arial"/>
              </a:rPr>
              <a:t>pulmón, diagnóstico de linfoma y </a:t>
            </a:r>
            <a:r>
              <a:rPr lang="es-ES" sz="1200" spc="-1" dirty="0">
                <a:solidFill>
                  <a:srgbClr val="000000"/>
                </a:solidFill>
                <a:latin typeface="Arial"/>
              </a:rPr>
              <a:t>de patología inflamatoria-granulomatosa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59936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456</Words>
  <Application>Microsoft Office PowerPoint</Application>
  <PresentationFormat>Presentación en pantalla (16:9)</PresentationFormat>
  <Paragraphs>96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Tema de Office</vt:lpstr>
      <vt:lpstr>RENTABILIDAD DIAGNÓSTICA GLOBAL DEL CRYO-EBUS EN NUESTRA SERIE DE 143 PACIENTES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santiago hernandez gomez</cp:lastModifiedBy>
  <cp:revision>10</cp:revision>
  <dcterms:created xsi:type="dcterms:W3CDTF">2024-02-05T13:08:18Z</dcterms:created>
  <dcterms:modified xsi:type="dcterms:W3CDTF">2025-02-09T18:53:30Z</dcterms:modified>
</cp:coreProperties>
</file>