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57" r:id="rId4"/>
    <p:sldId id="258" r:id="rId5"/>
    <p:sldId id="260" r:id="rId6"/>
    <p:sldId id="261" r:id="rId7"/>
    <p:sldId id="267" r:id="rId8"/>
    <p:sldId id="264" r:id="rId9"/>
    <p:sldId id="265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7ACE"/>
    <a:srgbClr val="EDEAF0"/>
    <a:srgbClr val="CDA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334E3A-4544-CAB3-190A-B5A408807DB0}" v="192" dt="2025-03-03T09:56:30.0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>
      <p:cViewPr>
        <p:scale>
          <a:sx n="78" d="100"/>
          <a:sy n="78" d="100"/>
        </p:scale>
        <p:origin x="940" y="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193D8-6795-4AA3-B862-4CABC80FE240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9CC81-C8C1-4BBE-BF56-7B2726470C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0868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Figura 3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29CC81-C8C1-4BBE-BF56-7B2726470CAB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52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DF096-5FF0-D75E-FAD5-28D01E821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5CC401D-DA56-DF3C-9937-5EDB0EF7C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D9A6907-250D-467A-5D5E-5661AF6C70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Figura 3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2E4AEFB-B64A-3ED6-FD8B-1A0B99B026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29CC81-C8C1-4BBE-BF56-7B2726470CAB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0579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1A9A6-4607-B44F-C72D-D61BB4356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A228FCE-64BC-941F-F2FF-A476EE4CA1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3A99D48-74FE-9707-0570-706149537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Figura 3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AB49DD-81A1-6279-DB49-CD16F6F452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29CC81-C8C1-4BBE-BF56-7B2726470CAB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7046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6D0A2-9FC4-3973-213B-C40F5BABD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2801300-1E8D-9754-B8B8-9BAE615095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F73B820-D7FD-BBE4-EA60-7786E91047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Figura 3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5042BAD-455D-CD73-0CF8-875BFF487A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29CC81-C8C1-4BBE-BF56-7B2726470CAB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6950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8277" y="1371100"/>
            <a:ext cx="8208912" cy="2046194"/>
          </a:xfrm>
          <a:solidFill>
            <a:srgbClr val="CDA1E1">
              <a:alpha val="46000"/>
            </a:srgbClr>
          </a:solidFill>
          <a:ln w="63500" cap="rnd">
            <a:solidFill>
              <a:srgbClr val="9A7ACE"/>
            </a:solidFill>
            <a:bevel/>
          </a:ln>
          <a:effectLst/>
        </p:spPr>
        <p:txBody>
          <a:bodyPr>
            <a:noAutofit/>
          </a:bodyPr>
          <a:lstStyle/>
          <a:p>
            <a:r>
              <a:rPr lang="es-ES" sz="3200" b="0" i="0" dirty="0">
                <a:solidFill>
                  <a:srgbClr val="222222"/>
                </a:solidFill>
                <a:effectLst/>
                <a:latin typeface="Arial"/>
                <a:cs typeface="Arial"/>
              </a:rPr>
              <a:t>Eficacia y seguridad de la reducción </a:t>
            </a:r>
            <a:r>
              <a:rPr lang="es-ES" sz="3200" b="0" i="0" err="1">
                <a:solidFill>
                  <a:srgbClr val="222222"/>
                </a:solidFill>
                <a:effectLst/>
                <a:latin typeface="Arial"/>
                <a:cs typeface="Arial"/>
              </a:rPr>
              <a:t>broncoscópica</a:t>
            </a:r>
            <a:r>
              <a:rPr lang="es-ES" sz="3200" b="0" i="0" dirty="0">
                <a:solidFill>
                  <a:srgbClr val="222222"/>
                </a:solidFill>
                <a:effectLst/>
                <a:latin typeface="Arial"/>
                <a:cs typeface="Arial"/>
              </a:rPr>
              <a:t> del volumen pulmonar con válvulas </a:t>
            </a:r>
            <a:r>
              <a:rPr lang="es-ES" sz="3200" b="0" i="0" err="1">
                <a:solidFill>
                  <a:srgbClr val="222222"/>
                </a:solidFill>
                <a:effectLst/>
                <a:latin typeface="Arial"/>
                <a:cs typeface="Arial"/>
              </a:rPr>
              <a:t>endobronquiales</a:t>
            </a:r>
            <a:r>
              <a:rPr lang="es-ES" sz="3200" b="0" i="0" dirty="0">
                <a:solidFill>
                  <a:srgbClr val="222222"/>
                </a:solidFill>
                <a:effectLst/>
                <a:latin typeface="Arial"/>
                <a:cs typeface="Arial"/>
              </a:rPr>
              <a:t>: una revisión sistemática y metaanálisis.</a:t>
            </a:r>
            <a:endParaRPr lang="es-ES" sz="3200">
              <a:latin typeface="Arial"/>
              <a:cs typeface="Arial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525061"/>
            <a:ext cx="6400800" cy="8603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1400" b="0" i="1" dirty="0">
                <a:solidFill>
                  <a:srgbClr val="222222"/>
                </a:solidFill>
                <a:effectLst/>
                <a:latin typeface="Arial"/>
                <a:ea typeface="Calibri"/>
                <a:cs typeface="Arial"/>
              </a:rPr>
              <a:t>C. Hoyas Sánchez, A. Almansa López, L. </a:t>
            </a:r>
            <a:r>
              <a:rPr lang="es-ES" sz="1400" i="1" dirty="0">
                <a:solidFill>
                  <a:srgbClr val="222222"/>
                </a:solidFill>
                <a:latin typeface="Arial"/>
                <a:ea typeface="Calibri"/>
                <a:cs typeface="Arial"/>
              </a:rPr>
              <a:t>Álvarez</a:t>
            </a:r>
            <a:r>
              <a:rPr lang="es-ES" sz="1400" b="0" i="1" dirty="0">
                <a:solidFill>
                  <a:srgbClr val="222222"/>
                </a:solidFill>
                <a:effectLst/>
                <a:latin typeface="Arial"/>
                <a:ea typeface="Calibri"/>
                <a:cs typeface="Arial"/>
              </a:rPr>
              <a:t> Muro, A. Hammadi Ahmed, A. Romero Linares, L. Casares Martín-Moreno, A. Jiménez Antón, M. Jiménez Gómez,  J. Díaz </a:t>
            </a:r>
            <a:r>
              <a:rPr lang="es-ES" sz="1400" b="0" i="1" err="1">
                <a:solidFill>
                  <a:srgbClr val="222222"/>
                </a:solidFill>
                <a:effectLst/>
                <a:latin typeface="Arial"/>
                <a:ea typeface="Calibri"/>
                <a:cs typeface="Arial"/>
              </a:rPr>
              <a:t>Miravalls</a:t>
            </a:r>
            <a:r>
              <a:rPr lang="es-ES" sz="1400" b="0" i="1" dirty="0">
                <a:solidFill>
                  <a:srgbClr val="222222"/>
                </a:solidFill>
                <a:effectLst/>
                <a:latin typeface="Arial"/>
                <a:ea typeface="Calibri"/>
                <a:cs typeface="Arial"/>
              </a:rPr>
              <a:t>, B. Alcázar Navarrete.</a:t>
            </a:r>
            <a:r>
              <a:rPr lang="es-ES" sz="1400" b="0" i="1" dirty="0">
                <a:solidFill>
                  <a:srgbClr val="222222"/>
                </a:solidFill>
                <a:effectLst/>
                <a:latin typeface="Arial"/>
                <a:cs typeface="Arial"/>
              </a:rPr>
              <a:t> </a:t>
            </a:r>
            <a:endParaRPr lang="es-ES" sz="1400" i="1">
              <a:latin typeface="Arial"/>
              <a:cs typeface="Arial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2095600-D72D-4808-85C2-C9F4F64C0ECF}"/>
              </a:ext>
            </a:extLst>
          </p:cNvPr>
          <p:cNvSpPr/>
          <p:nvPr/>
        </p:nvSpPr>
        <p:spPr>
          <a:xfrm>
            <a:off x="1363150" y="4388360"/>
            <a:ext cx="6421789" cy="3879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9A7AC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Hospital Universitario Virgen de las Nieves. Granada.</a:t>
            </a:r>
            <a:endParaRPr lang="es-ES" sz="2000" dirty="0">
              <a:solidFill>
                <a:schemeClr val="tx1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D7DE9-41B0-BCC1-040D-1F81D367C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042B5932-AD19-C2EB-4C7D-5EAEEF28C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536" y="1383659"/>
            <a:ext cx="5895306" cy="3759841"/>
          </a:xfrm>
          <a:prstGeom prst="rect">
            <a:avLst/>
          </a:prstGeom>
          <a:ln>
            <a:noFill/>
          </a:ln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DC15DB0E-F337-F6BA-E8E0-98ECCEEAA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3808" y="483518"/>
            <a:ext cx="4000400" cy="720080"/>
          </a:xfrm>
          <a:solidFill>
            <a:srgbClr val="CDA1E1">
              <a:alpha val="46000"/>
            </a:srgbClr>
          </a:solidFill>
          <a:ln w="63500" cap="rnd">
            <a:solidFill>
              <a:srgbClr val="9A7ACE"/>
            </a:solidFill>
            <a:bevel/>
          </a:ln>
          <a:effectLst/>
        </p:spPr>
        <p:txBody>
          <a:bodyPr>
            <a:noAutofit/>
          </a:bodyPr>
          <a:lstStyle/>
          <a:p>
            <a:r>
              <a:rPr lang="es-ES" sz="3200" b="0" i="0" dirty="0">
                <a:solidFill>
                  <a:srgbClr val="222222"/>
                </a:solidFill>
                <a:effectLst/>
                <a:latin typeface="Arial"/>
                <a:cs typeface="Arial"/>
              </a:rPr>
              <a:t>INTRODUCCIÓN</a:t>
            </a:r>
            <a:endParaRPr lang="es-ES" sz="3200" dirty="0">
              <a:latin typeface="Arial"/>
              <a:cs typeface="Arial"/>
            </a:endParaRPr>
          </a:p>
        </p:txBody>
      </p:sp>
      <p:sp>
        <p:nvSpPr>
          <p:cNvPr id="4" name="AutoShape 2" descr="Mayor esperanza de vida para pacientes con enfisema grave">
            <a:extLst>
              <a:ext uri="{FF2B5EF4-FFF2-40B4-BE49-F238E27FC236}">
                <a16:creationId xmlns:a16="http://schemas.microsoft.com/office/drawing/2014/main" id="{8D088A8D-ED4F-EE72-E0B2-F9ED49FCE08A}"/>
              </a:ext>
            </a:extLst>
          </p:cNvPr>
          <p:cNvSpPr>
            <a:spLocks noGrp="1" noChangeAspect="1" noChangeArrowheads="1"/>
          </p:cNvSpPr>
          <p:nvPr>
            <p:ph type="subTitle" idx="1"/>
          </p:nvPr>
        </p:nvSpPr>
        <p:spPr bwMode="auto">
          <a:xfrm>
            <a:off x="440959" y="1939335"/>
            <a:ext cx="3339118" cy="171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85750" indent="-285750" algn="l">
              <a:buFontTx/>
              <a:buChar char="-"/>
            </a:pPr>
            <a:r>
              <a:rPr lang="es-ES" sz="2000" dirty="0">
                <a:solidFill>
                  <a:schemeClr val="tx1"/>
                </a:solidFill>
                <a:latin typeface="Arial"/>
                <a:ea typeface="Aptos" panose="020B0004020202020204" pitchFamily="34" charset="0"/>
                <a:cs typeface="Times New Roman"/>
              </a:rPr>
              <a:t>D</a:t>
            </a:r>
            <a:r>
              <a:rPr lang="es-ES" sz="2000" dirty="0">
                <a:solidFill>
                  <a:schemeClr val="tx1"/>
                </a:solidFill>
                <a:effectLst/>
                <a:latin typeface="Arial"/>
                <a:ea typeface="Aptos" panose="020B0004020202020204" pitchFamily="34" charset="0"/>
                <a:cs typeface="Times New Roman"/>
              </a:rPr>
              <a:t>isnea</a:t>
            </a:r>
          </a:p>
          <a:p>
            <a:pPr marL="285750" indent="-285750" algn="l">
              <a:buFontTx/>
              <a:buChar char="-"/>
            </a:pPr>
            <a:r>
              <a:rPr lang="es-ES" sz="2000" dirty="0">
                <a:solidFill>
                  <a:schemeClr val="tx1"/>
                </a:solidFill>
                <a:latin typeface="Arial"/>
                <a:ea typeface="Aptos" panose="020B0004020202020204" pitchFamily="34" charset="0"/>
                <a:cs typeface="Times New Roman"/>
              </a:rPr>
              <a:t>F</a:t>
            </a:r>
            <a:r>
              <a:rPr lang="es-ES" sz="2000" dirty="0">
                <a:solidFill>
                  <a:schemeClr val="tx1"/>
                </a:solidFill>
                <a:effectLst/>
                <a:latin typeface="Arial"/>
                <a:ea typeface="Aptos" panose="020B0004020202020204" pitchFamily="34" charset="0"/>
                <a:cs typeface="Times New Roman"/>
              </a:rPr>
              <a:t>unción pulmonar</a:t>
            </a:r>
          </a:p>
          <a:p>
            <a:pPr marL="285750" indent="-285750" algn="l">
              <a:buFontTx/>
              <a:buChar char="-"/>
            </a:pPr>
            <a:r>
              <a:rPr lang="es-ES" sz="2000" dirty="0">
                <a:solidFill>
                  <a:schemeClr val="tx1"/>
                </a:solidFill>
                <a:latin typeface="Arial"/>
                <a:ea typeface="Aptos" panose="020B0004020202020204" pitchFamily="34" charset="0"/>
                <a:cs typeface="Times New Roman"/>
              </a:rPr>
              <a:t>C</a:t>
            </a:r>
            <a:r>
              <a:rPr lang="es-ES" sz="2000" dirty="0">
                <a:solidFill>
                  <a:schemeClr val="tx1"/>
                </a:solidFill>
                <a:effectLst/>
                <a:latin typeface="Arial"/>
                <a:ea typeface="Aptos" panose="020B0004020202020204" pitchFamily="34" charset="0"/>
                <a:cs typeface="Times New Roman"/>
              </a:rPr>
              <a:t>apacidad de ejercicio </a:t>
            </a:r>
          </a:p>
          <a:p>
            <a:pPr marL="285750" indent="-285750" algn="l">
              <a:buFontTx/>
              <a:buChar char="-"/>
            </a:pPr>
            <a:r>
              <a:rPr lang="es-ES" sz="2000" dirty="0">
                <a:solidFill>
                  <a:schemeClr val="tx1"/>
                </a:solidFill>
                <a:effectLst/>
                <a:latin typeface="Arial"/>
                <a:ea typeface="Aptos" panose="020B0004020202020204" pitchFamily="34" charset="0"/>
                <a:cs typeface="Times New Roman"/>
              </a:rPr>
              <a:t>Calidad de vida </a:t>
            </a:r>
            <a:endParaRPr lang="es-ES" sz="2000">
              <a:solidFill>
                <a:schemeClr val="tx1"/>
              </a:solidFill>
              <a:latin typeface="Arial"/>
              <a:cs typeface="Times New Roman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12E9BED-9CFB-2ACB-7649-E4C705E96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436" y="4478758"/>
            <a:ext cx="689064" cy="66474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3A85104-9493-B5C3-0BE5-561A52007788}"/>
              </a:ext>
            </a:extLst>
          </p:cNvPr>
          <p:cNvSpPr txBox="1"/>
          <p:nvPr/>
        </p:nvSpPr>
        <p:spPr>
          <a:xfrm>
            <a:off x="323528" y="1543747"/>
            <a:ext cx="611946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u="sng" dirty="0">
                <a:latin typeface="Arial"/>
                <a:cs typeface="Arial"/>
              </a:rPr>
              <a:t>REDUCCIÓN DE VOLUMEN ENDOBRONQUIAL</a:t>
            </a:r>
          </a:p>
        </p:txBody>
      </p:sp>
      <p:pic>
        <p:nvPicPr>
          <p:cNvPr id="15" name="Gráfico 14" descr="Marca de insignia1 con relleno sólido">
            <a:extLst>
              <a:ext uri="{FF2B5EF4-FFF2-40B4-BE49-F238E27FC236}">
                <a16:creationId xmlns:a16="http://schemas.microsoft.com/office/drawing/2014/main" id="{CA0E4924-5E1D-D320-DAF1-18BA8C835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4314" y="3440577"/>
            <a:ext cx="914400" cy="91440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AD17C9C-F3BE-CE66-631A-FD529790FC14}"/>
              </a:ext>
            </a:extLst>
          </p:cNvPr>
          <p:cNvSpPr txBox="1"/>
          <p:nvPr/>
        </p:nvSpPr>
        <p:spPr>
          <a:xfrm>
            <a:off x="860490" y="4359947"/>
            <a:ext cx="128040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000" dirty="0"/>
              <a:t>12 </a:t>
            </a:r>
            <a:r>
              <a:rPr lang="es-ES" sz="2000" dirty="0">
                <a:latin typeface="Arial"/>
                <a:cs typeface="Arial"/>
              </a:rPr>
              <a:t>meses</a:t>
            </a:r>
          </a:p>
        </p:txBody>
      </p:sp>
    </p:spTree>
    <p:extLst>
      <p:ext uri="{BB962C8B-B14F-4D97-AF65-F5344CB8AC3E}">
        <p14:creationId xmlns:p14="http://schemas.microsoft.com/office/powerpoint/2010/main" val="57353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8D6A51D7-3E5B-A701-B07C-76A7A09080A0}"/>
              </a:ext>
            </a:extLst>
          </p:cNvPr>
          <p:cNvSpPr txBox="1">
            <a:spLocks/>
          </p:cNvSpPr>
          <p:nvPr/>
        </p:nvSpPr>
        <p:spPr>
          <a:xfrm>
            <a:off x="2571800" y="483518"/>
            <a:ext cx="4000400" cy="720080"/>
          </a:xfrm>
          <a:prstGeom prst="rect">
            <a:avLst/>
          </a:prstGeom>
          <a:solidFill>
            <a:srgbClr val="CDA1E1">
              <a:alpha val="46000"/>
            </a:srgbClr>
          </a:solidFill>
          <a:ln w="63500" cap="rnd">
            <a:solidFill>
              <a:srgbClr val="9A7ACE"/>
            </a:solidFill>
            <a:beve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>
                <a:solidFill>
                  <a:srgbClr val="222222"/>
                </a:solidFill>
                <a:latin typeface="Arial"/>
                <a:cs typeface="Arial"/>
              </a:rPr>
              <a:t>OBJETIVO</a:t>
            </a:r>
            <a:endParaRPr lang="es-ES" sz="3200" dirty="0">
              <a:latin typeface="Arial"/>
              <a:cs typeface="Arial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54BB48BA-5440-A620-931D-47A7D1D35351}"/>
              </a:ext>
            </a:extLst>
          </p:cNvPr>
          <p:cNvSpPr/>
          <p:nvPr/>
        </p:nvSpPr>
        <p:spPr>
          <a:xfrm>
            <a:off x="1150030" y="1850047"/>
            <a:ext cx="3133938" cy="14401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400" dirty="0">
                <a:solidFill>
                  <a:schemeClr val="tx1"/>
                </a:solidFill>
                <a:latin typeface="Arial"/>
                <a:cs typeface="Arial"/>
              </a:rPr>
              <a:t>EFICACIA TERAPÉUTICA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17B014CE-9805-D0CE-7D62-446AAFD3A788}"/>
              </a:ext>
            </a:extLst>
          </p:cNvPr>
          <p:cNvSpPr/>
          <p:nvPr/>
        </p:nvSpPr>
        <p:spPr>
          <a:xfrm>
            <a:off x="5060034" y="1851670"/>
            <a:ext cx="3133939" cy="14479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400" dirty="0">
                <a:solidFill>
                  <a:schemeClr val="tx1"/>
                </a:solidFill>
                <a:latin typeface="Arial"/>
                <a:cs typeface="Arial"/>
              </a:rPr>
              <a:t>COMPLICACIONES</a:t>
            </a:r>
          </a:p>
        </p:txBody>
      </p:sp>
      <p:pic>
        <p:nvPicPr>
          <p:cNvPr id="2052" name="Picture 4" descr="Acerca de Pulmonx - Pulmonx">
            <a:extLst>
              <a:ext uri="{FF2B5EF4-FFF2-40B4-BE49-F238E27FC236}">
                <a16:creationId xmlns:a16="http://schemas.microsoft.com/office/drawing/2014/main" id="{A54D3F0C-5848-3A1E-FC57-3A7D1543F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289" y="2643758"/>
            <a:ext cx="1741421" cy="182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BD034E13-AA3B-0134-32D3-EB801B8E4D97}"/>
              </a:ext>
            </a:extLst>
          </p:cNvPr>
          <p:cNvSpPr txBox="1">
            <a:spLocks/>
          </p:cNvSpPr>
          <p:nvPr/>
        </p:nvSpPr>
        <p:spPr>
          <a:xfrm>
            <a:off x="2321281" y="387627"/>
            <a:ext cx="5808844" cy="626134"/>
          </a:xfrm>
          <a:prstGeom prst="rect">
            <a:avLst/>
          </a:prstGeom>
          <a:solidFill>
            <a:srgbClr val="CDA1E1">
              <a:alpha val="46000"/>
            </a:srgbClr>
          </a:solidFill>
          <a:ln w="63500" cap="rnd">
            <a:solidFill>
              <a:srgbClr val="9A7ACE"/>
            </a:solidFill>
            <a:beve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>
                <a:solidFill>
                  <a:srgbClr val="222222"/>
                </a:solidFill>
                <a:latin typeface="Arial"/>
                <a:cs typeface="Arial"/>
              </a:rPr>
              <a:t>MATERIAL Y METODOS</a:t>
            </a:r>
            <a:endParaRPr lang="es-ES" sz="3200">
              <a:latin typeface="Arial"/>
              <a:cs typeface="Arial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7536E93-352E-F71F-1CB3-DB576AB51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595" y="1796015"/>
            <a:ext cx="1602932" cy="529217"/>
          </a:xfrm>
          <a:prstGeom prst="rect">
            <a:avLst/>
          </a:prstGeom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D99B45C-CE26-6D15-F468-C221D32A587C}"/>
              </a:ext>
            </a:extLst>
          </p:cNvPr>
          <p:cNvSpPr txBox="1"/>
          <p:nvPr/>
        </p:nvSpPr>
        <p:spPr>
          <a:xfrm>
            <a:off x="613947" y="2749953"/>
            <a:ext cx="4608512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000" dirty="0">
                <a:latin typeface="Arial"/>
                <a:ea typeface="Aptos" panose="020B0004020202020204" pitchFamily="34" charset="0"/>
                <a:cs typeface="Times New Roman"/>
              </a:rPr>
              <a:t> E</a:t>
            </a:r>
            <a:r>
              <a:rPr lang="es-ES" sz="2000" dirty="0">
                <a:effectLst/>
                <a:latin typeface="Arial"/>
                <a:ea typeface="Aptos" panose="020B0004020202020204" pitchFamily="34" charset="0"/>
                <a:cs typeface="Times New Roman"/>
              </a:rPr>
              <a:t>nsayos controlados aleatorios de RVBP con válvulas </a:t>
            </a:r>
            <a:r>
              <a:rPr lang="es-ES" sz="2000" err="1">
                <a:effectLst/>
                <a:latin typeface="Arial"/>
                <a:ea typeface="Aptos" panose="020B0004020202020204" pitchFamily="34" charset="0"/>
                <a:cs typeface="Times New Roman"/>
              </a:rPr>
              <a:t>endobronquiales</a:t>
            </a:r>
            <a:r>
              <a:rPr lang="es-ES" sz="2000" dirty="0">
                <a:effectLst/>
                <a:latin typeface="Arial"/>
                <a:ea typeface="Aptos" panose="020B0004020202020204" pitchFamily="34" charset="0"/>
                <a:cs typeface="Times New Roman"/>
              </a:rPr>
              <a:t> a partir de 2005. (9)</a:t>
            </a:r>
          </a:p>
          <a:p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1B2C5C-02CC-C0A4-F290-48EBC7AF631F}"/>
              </a:ext>
            </a:extLst>
          </p:cNvPr>
          <p:cNvSpPr txBox="1"/>
          <p:nvPr/>
        </p:nvSpPr>
        <p:spPr>
          <a:xfrm>
            <a:off x="614404" y="3919734"/>
            <a:ext cx="4032448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dirty="0">
                <a:latin typeface="Arial"/>
                <a:ea typeface="Aptos" panose="020B0004020202020204" pitchFamily="34" charset="0"/>
                <a:cs typeface="Times New Roman"/>
              </a:rPr>
              <a:t>P</a:t>
            </a:r>
            <a:r>
              <a:rPr lang="es-ES" sz="2000" dirty="0">
                <a:effectLst/>
                <a:latin typeface="Arial"/>
                <a:ea typeface="Aptos" panose="020B0004020202020204" pitchFamily="34" charset="0"/>
                <a:cs typeface="Times New Roman"/>
              </a:rPr>
              <a:t>aquete MAJOR para </a:t>
            </a:r>
            <a:r>
              <a:rPr lang="es-ES" sz="2000" err="1">
                <a:effectLst/>
                <a:latin typeface="Arial"/>
                <a:ea typeface="Aptos" panose="020B0004020202020204" pitchFamily="34" charset="0"/>
                <a:cs typeface="Times New Roman"/>
              </a:rPr>
              <a:t>Jamovi</a:t>
            </a:r>
            <a:r>
              <a:rPr lang="es-ES" sz="2000" dirty="0">
                <a:effectLst/>
                <a:latin typeface="Arial"/>
                <a:ea typeface="Aptos" panose="020B0004020202020204" pitchFamily="34" charset="0"/>
                <a:cs typeface="Times New Roman"/>
              </a:rPr>
              <a:t>.  </a:t>
            </a:r>
          </a:p>
          <a:p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6E751B4-3396-C121-B1B9-8611052EBEEE}"/>
              </a:ext>
            </a:extLst>
          </p:cNvPr>
          <p:cNvSpPr txBox="1"/>
          <p:nvPr/>
        </p:nvSpPr>
        <p:spPr>
          <a:xfrm>
            <a:off x="614404" y="2169530"/>
            <a:ext cx="382630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dirty="0">
                <a:latin typeface="Arial"/>
                <a:cs typeface="Arial"/>
              </a:rPr>
              <a:t>Búsqueda bibliográfica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ED505A-88F1-DA2B-EDDC-FEC45A78F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608" y="2300570"/>
            <a:ext cx="1494199" cy="512014"/>
          </a:xfrm>
          <a:prstGeom prst="rect">
            <a:avLst/>
          </a:prstGeom>
          <a:ln>
            <a:noFill/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4A2574D-1781-0596-FF40-86B23B6E5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0092" y="1774247"/>
            <a:ext cx="1707098" cy="53532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70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A7781AA5-9895-420F-8F8A-6268410917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8124040"/>
              </p:ext>
            </p:extLst>
          </p:nvPr>
        </p:nvGraphicFramePr>
        <p:xfrm>
          <a:off x="1037230" y="2288658"/>
          <a:ext cx="2508574" cy="18722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54287">
                  <a:extLst>
                    <a:ext uri="{9D8B030D-6E8A-4147-A177-3AD203B41FA5}">
                      <a16:colId xmlns:a16="http://schemas.microsoft.com/office/drawing/2014/main" val="180680041"/>
                    </a:ext>
                  </a:extLst>
                </a:gridCol>
                <a:gridCol w="1254287">
                  <a:extLst>
                    <a:ext uri="{9D8B030D-6E8A-4147-A177-3AD203B41FA5}">
                      <a16:colId xmlns:a16="http://schemas.microsoft.com/office/drawing/2014/main" val="2035800639"/>
                    </a:ext>
                  </a:extLst>
                </a:gridCol>
              </a:tblGrid>
              <a:tr h="458238"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  <a:latin typeface="Arial"/>
                        </a:rPr>
                        <a:t>Estudios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345685"/>
                  </a:ext>
                </a:extLst>
              </a:tr>
              <a:tr h="471331">
                <a:tc>
                  <a:txBody>
                    <a:bodyPr/>
                    <a:lstStyle/>
                    <a:p>
                      <a:r>
                        <a:rPr lang="es-ES" dirty="0">
                          <a:latin typeface="Arial"/>
                        </a:rPr>
                        <a:t>Pacientes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Arial"/>
                        </a:rPr>
                        <a:t>1352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420912"/>
                  </a:ext>
                </a:extLst>
              </a:tr>
              <a:tr h="471331">
                <a:tc>
                  <a:txBody>
                    <a:bodyPr/>
                    <a:lstStyle/>
                    <a:p>
                      <a:r>
                        <a:rPr lang="es-ES" dirty="0">
                          <a:latin typeface="Arial"/>
                        </a:rPr>
                        <a:t>- RVE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Arial"/>
                        </a:rPr>
                        <a:t>827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069191"/>
                  </a:ext>
                </a:extLst>
              </a:tr>
              <a:tr h="471331">
                <a:tc>
                  <a:txBody>
                    <a:bodyPr/>
                    <a:lstStyle/>
                    <a:p>
                      <a:r>
                        <a:rPr lang="es-ES" dirty="0">
                          <a:latin typeface="Arial"/>
                        </a:rPr>
                        <a:t>- Médico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Arial"/>
                        </a:rPr>
                        <a:t>525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681555"/>
                  </a:ext>
                </a:extLst>
              </a:tr>
            </a:tbl>
          </a:graphicData>
        </a:graphic>
      </p:graphicFrame>
      <p:sp>
        <p:nvSpPr>
          <p:cNvPr id="4" name="1 Título">
            <a:extLst>
              <a:ext uri="{FF2B5EF4-FFF2-40B4-BE49-F238E27FC236}">
                <a16:creationId xmlns:a16="http://schemas.microsoft.com/office/drawing/2014/main" id="{AC0A33FA-171E-92F4-0E06-14AB051E3A42}"/>
              </a:ext>
            </a:extLst>
          </p:cNvPr>
          <p:cNvSpPr txBox="1">
            <a:spLocks/>
          </p:cNvSpPr>
          <p:nvPr/>
        </p:nvSpPr>
        <p:spPr>
          <a:xfrm>
            <a:off x="515515" y="1388557"/>
            <a:ext cx="3561990" cy="720080"/>
          </a:xfrm>
          <a:prstGeom prst="rect">
            <a:avLst/>
          </a:prstGeom>
          <a:solidFill>
            <a:srgbClr val="CDA1E1">
              <a:alpha val="46000"/>
            </a:srgbClr>
          </a:solidFill>
          <a:ln w="63500" cap="rnd">
            <a:solidFill>
              <a:srgbClr val="9A7ACE"/>
            </a:solidFill>
            <a:beve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>
                <a:solidFill>
                  <a:srgbClr val="222222"/>
                </a:solidFill>
                <a:latin typeface="Arial"/>
                <a:cs typeface="Arial"/>
              </a:rPr>
              <a:t>RESULTADOS</a:t>
            </a:r>
            <a:endParaRPr lang="es-ES" sz="3200" dirty="0">
              <a:latin typeface="Arial"/>
              <a:cs typeface="Arial"/>
            </a:endParaRPr>
          </a:p>
        </p:txBody>
      </p:sp>
      <p:pic>
        <p:nvPicPr>
          <p:cNvPr id="2" name="Imagen 1" descr="Resultados válvulas.001.jpeg">
            <a:extLst>
              <a:ext uri="{FF2B5EF4-FFF2-40B4-BE49-F238E27FC236}">
                <a16:creationId xmlns:a16="http://schemas.microsoft.com/office/drawing/2014/main" id="{864AB72E-029D-3687-F532-3B295C9969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35" r="28033" b="-264"/>
          <a:stretch/>
        </p:blipFill>
        <p:spPr>
          <a:xfrm>
            <a:off x="4556996" y="4083"/>
            <a:ext cx="4582743" cy="5139192"/>
          </a:xfrm>
          <a:prstGeom prst="rect">
            <a:avLst/>
          </a:prstGeom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BFB98F3-D599-63CB-D15A-35D87C719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4436" y="4478758"/>
            <a:ext cx="689064" cy="66474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0394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9353C-69BC-E611-A07B-1A1B033F1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Resultados válvulas.002.jpeg">
            <a:extLst>
              <a:ext uri="{FF2B5EF4-FFF2-40B4-BE49-F238E27FC236}">
                <a16:creationId xmlns:a16="http://schemas.microsoft.com/office/drawing/2014/main" id="{24118141-767A-6216-A7B4-5A7C63FC91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56" t="3675" r="4086" b="2807"/>
          <a:stretch/>
        </p:blipFill>
        <p:spPr>
          <a:xfrm>
            <a:off x="1224007" y="1042879"/>
            <a:ext cx="6694291" cy="4097590"/>
          </a:xfrm>
          <a:prstGeom prst="rect">
            <a:avLst/>
          </a:prstGeom>
          <a:ln>
            <a:noFill/>
          </a:ln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14775F0F-BB96-1722-8F21-01BF1A3F3D41}"/>
              </a:ext>
            </a:extLst>
          </p:cNvPr>
          <p:cNvSpPr txBox="1">
            <a:spLocks/>
          </p:cNvSpPr>
          <p:nvPr/>
        </p:nvSpPr>
        <p:spPr>
          <a:xfrm>
            <a:off x="2984808" y="182928"/>
            <a:ext cx="3178380" cy="649621"/>
          </a:xfrm>
          <a:prstGeom prst="rect">
            <a:avLst/>
          </a:prstGeom>
          <a:solidFill>
            <a:srgbClr val="CDA1E1">
              <a:alpha val="46000"/>
            </a:srgbClr>
          </a:solidFill>
          <a:ln w="63500" cap="rnd">
            <a:solidFill>
              <a:srgbClr val="9A7ACE"/>
            </a:solidFill>
            <a:beve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>
                <a:solidFill>
                  <a:srgbClr val="222222"/>
                </a:solidFill>
                <a:latin typeface="Arial"/>
                <a:cs typeface="Arial"/>
              </a:rPr>
              <a:t>RESULTADOS</a:t>
            </a:r>
            <a:endParaRPr lang="es-E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4625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FCB6E-5C33-49D2-8CE8-75C6C4B17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DA390DF2-4636-96DD-D05B-FF9F1735450A}"/>
              </a:ext>
            </a:extLst>
          </p:cNvPr>
          <p:cNvSpPr txBox="1">
            <a:spLocks/>
          </p:cNvSpPr>
          <p:nvPr/>
        </p:nvSpPr>
        <p:spPr>
          <a:xfrm>
            <a:off x="2984808" y="190757"/>
            <a:ext cx="3178380" cy="641792"/>
          </a:xfrm>
          <a:prstGeom prst="rect">
            <a:avLst/>
          </a:prstGeom>
          <a:solidFill>
            <a:srgbClr val="CDA1E1">
              <a:alpha val="46000"/>
            </a:srgbClr>
          </a:solidFill>
          <a:ln w="63500" cap="rnd">
            <a:solidFill>
              <a:srgbClr val="9A7ACE"/>
            </a:solidFill>
            <a:beve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>
                <a:solidFill>
                  <a:srgbClr val="222222"/>
                </a:solidFill>
                <a:latin typeface="Arial"/>
                <a:cs typeface="Arial"/>
              </a:rPr>
              <a:t>RESULTADOS</a:t>
            </a:r>
            <a:endParaRPr lang="es-ES" sz="3200" dirty="0">
              <a:latin typeface="Arial"/>
              <a:cs typeface="Arial"/>
            </a:endParaRPr>
          </a:p>
        </p:txBody>
      </p:sp>
      <p:pic>
        <p:nvPicPr>
          <p:cNvPr id="2" name="Imagen 1" descr="Tabla&#10;&#10;El contenido generado por inteligencia artificial puede ser incorrecto.">
            <a:extLst>
              <a:ext uri="{FF2B5EF4-FFF2-40B4-BE49-F238E27FC236}">
                <a16:creationId xmlns:a16="http://schemas.microsoft.com/office/drawing/2014/main" id="{BCCBA3BF-2E9F-61FA-B1D5-22FFBC2F4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1443886"/>
            <a:ext cx="9067800" cy="2819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297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2732C-2FF0-64A8-E2EF-0F2228712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6A369152-F4B8-769A-0E1B-AF030462BA6A}"/>
              </a:ext>
            </a:extLst>
          </p:cNvPr>
          <p:cNvSpPr txBox="1">
            <a:spLocks/>
          </p:cNvSpPr>
          <p:nvPr/>
        </p:nvSpPr>
        <p:spPr>
          <a:xfrm>
            <a:off x="2483768" y="339502"/>
            <a:ext cx="4000400" cy="720080"/>
          </a:xfrm>
          <a:prstGeom prst="rect">
            <a:avLst/>
          </a:prstGeom>
          <a:solidFill>
            <a:srgbClr val="CDA1E1">
              <a:alpha val="46000"/>
            </a:srgbClr>
          </a:solidFill>
          <a:ln w="63500" cap="rnd">
            <a:solidFill>
              <a:srgbClr val="9A7ACE"/>
            </a:solidFill>
            <a:beve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>
                <a:solidFill>
                  <a:srgbClr val="222222"/>
                </a:solidFill>
                <a:latin typeface="Arial"/>
                <a:cs typeface="Arial"/>
              </a:rPr>
              <a:t>CONCLUSIONES</a:t>
            </a:r>
            <a:endParaRPr lang="es-ES" dirty="0">
              <a:latin typeface="Arial"/>
              <a:cs typeface="Arial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73A38DA-1EE5-D1AE-A505-A55A94633F9B}"/>
              </a:ext>
            </a:extLst>
          </p:cNvPr>
          <p:cNvSpPr/>
          <p:nvPr/>
        </p:nvSpPr>
        <p:spPr>
          <a:xfrm>
            <a:off x="879067" y="2368287"/>
            <a:ext cx="3609671" cy="2320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42900" indent="-342900">
              <a:buFont typeface="Wingdings"/>
              <a:buChar char="ü"/>
            </a:pPr>
            <a:r>
              <a:rPr lang="es-ES" sz="2000" dirty="0">
                <a:solidFill>
                  <a:srgbClr val="000000"/>
                </a:solidFill>
                <a:latin typeface="Arial"/>
                <a:ea typeface="Calibri"/>
                <a:cs typeface="Calibri"/>
              </a:rPr>
              <a:t>Función pulmonar</a:t>
            </a:r>
            <a:endParaRPr lang="es-ES">
              <a:latin typeface="Arial"/>
              <a:cs typeface="Arial"/>
            </a:endParaRPr>
          </a:p>
          <a:p>
            <a:pPr marL="342900" indent="-342900">
              <a:buFont typeface="Wingdings"/>
              <a:buChar char="ü"/>
            </a:pPr>
            <a:r>
              <a:rPr lang="es-ES" sz="2000" dirty="0">
                <a:solidFill>
                  <a:srgbClr val="000000"/>
                </a:solidFill>
                <a:latin typeface="Arial"/>
                <a:ea typeface="Calibri"/>
                <a:cs typeface="Calibri"/>
              </a:rPr>
              <a:t>La capacidad de ejercicio</a:t>
            </a:r>
          </a:p>
          <a:p>
            <a:pPr marL="342900" indent="-342900">
              <a:buFont typeface="Wingdings"/>
              <a:buChar char="ü"/>
            </a:pPr>
            <a:r>
              <a:rPr lang="es-ES" sz="2000" dirty="0">
                <a:solidFill>
                  <a:srgbClr val="000000"/>
                </a:solidFill>
                <a:latin typeface="Arial"/>
                <a:ea typeface="Calibri"/>
                <a:cs typeface="Calibri"/>
              </a:rPr>
              <a:t>La puntuación de disnea </a:t>
            </a:r>
          </a:p>
          <a:p>
            <a:pPr marL="342900" indent="-342900">
              <a:buFont typeface="Wingdings"/>
              <a:buChar char="ü"/>
            </a:pPr>
            <a:r>
              <a:rPr lang="es-ES" sz="2000" dirty="0">
                <a:solidFill>
                  <a:srgbClr val="000000"/>
                </a:solidFill>
                <a:latin typeface="Arial"/>
                <a:ea typeface="Calibri"/>
                <a:cs typeface="Calibri"/>
              </a:rPr>
              <a:t>La calidad de vida relacionada con la salud</a:t>
            </a:r>
            <a:endParaRPr lang="es-ES" sz="2000" dirty="0">
              <a:latin typeface="Arial"/>
              <a:ea typeface="Calibri"/>
              <a:cs typeface="Calibri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C81C6EA-4883-495B-AC03-23B5BB756070}"/>
              </a:ext>
            </a:extLst>
          </p:cNvPr>
          <p:cNvSpPr/>
          <p:nvPr/>
        </p:nvSpPr>
        <p:spPr>
          <a:xfrm>
            <a:off x="5041633" y="2368287"/>
            <a:ext cx="3328186" cy="2320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42900" indent="-342900">
              <a:buFont typeface="Wingdings"/>
              <a:buChar char="ü"/>
            </a:pPr>
            <a:r>
              <a:rPr lang="es-ES" sz="2000" dirty="0">
                <a:solidFill>
                  <a:srgbClr val="000000"/>
                </a:solidFill>
                <a:latin typeface="Arial"/>
                <a:ea typeface="Calibri"/>
                <a:cs typeface="Calibri"/>
              </a:rPr>
              <a:t>Aumento del riesgo de exacerbaciones</a:t>
            </a:r>
            <a:endParaRPr lang="es-ES" sz="2000">
              <a:solidFill>
                <a:srgbClr val="FFFFFF"/>
              </a:solidFill>
              <a:latin typeface="Arial"/>
              <a:ea typeface="Calibri"/>
              <a:cs typeface="Calibri"/>
            </a:endParaRPr>
          </a:p>
          <a:p>
            <a:pPr marL="342900" indent="-342900">
              <a:buFont typeface="Wingdings"/>
              <a:buChar char="ü"/>
            </a:pPr>
            <a:r>
              <a:rPr lang="es-ES" sz="2000" dirty="0">
                <a:solidFill>
                  <a:srgbClr val="000000"/>
                </a:solidFill>
                <a:latin typeface="Arial"/>
                <a:ea typeface="Calibri"/>
                <a:cs typeface="Calibri"/>
              </a:rPr>
              <a:t>Neumotórax </a:t>
            </a:r>
            <a:endParaRPr lang="es-ES" sz="2000" dirty="0">
              <a:latin typeface="Arial"/>
              <a:ea typeface="Calibri"/>
              <a:cs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CFD951C-33BA-B888-0221-BBB59A7BEFC1}"/>
              </a:ext>
            </a:extLst>
          </p:cNvPr>
          <p:cNvSpPr txBox="1"/>
          <p:nvPr/>
        </p:nvSpPr>
        <p:spPr>
          <a:xfrm>
            <a:off x="883261" y="1420882"/>
            <a:ext cx="783259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2000" dirty="0">
                <a:latin typeface="Arial"/>
                <a:ea typeface="Calibri"/>
                <a:cs typeface="Calibri"/>
              </a:rPr>
              <a:t>El tratamiento de RVE mediante válvula en pacientes con enfisema grave ha mostrado: </a:t>
            </a:r>
            <a:endParaRPr lang="es-ES" sz="200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5066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 descr="qué hacer en Granada un fin de semana">
            <a:extLst>
              <a:ext uri="{FF2B5EF4-FFF2-40B4-BE49-F238E27FC236}">
                <a16:creationId xmlns:a16="http://schemas.microsoft.com/office/drawing/2014/main" id="{6C7CD580-2E4E-649C-FC5D-96E59737DC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413"/>
          <a:stretch/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990106"/>
            <a:ext cx="9144000" cy="552413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21D61E-A6B5-49BD-5B03-218C61017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3987930"/>
            <a:ext cx="8408194" cy="558627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MUCHAS GRACIAS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931487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601139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1541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131</Words>
  <Application>Microsoft Office PowerPoint</Application>
  <PresentationFormat>Presentación en pantalla (16:9)</PresentationFormat>
  <Paragraphs>27</Paragraphs>
  <Slides>9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Eficacia y seguridad de la reducción broncoscópica del volumen pulmonar con válvulas endobronquiales: una revisión sistemática y metaanálisis.</vt:lpstr>
      <vt:lpstr>INTRODUCCIÓN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clara hoyas</cp:lastModifiedBy>
  <cp:revision>221</cp:revision>
  <dcterms:created xsi:type="dcterms:W3CDTF">2024-02-05T13:08:18Z</dcterms:created>
  <dcterms:modified xsi:type="dcterms:W3CDTF">2025-03-03T09:57:41Z</dcterms:modified>
</cp:coreProperties>
</file>