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Open Sans Bold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League Gothic" panose="020B0604020202020204" charset="0"/>
      <p:regular r:id="rId18"/>
    </p:embeddedFont>
    <p:embeddedFont>
      <p:font typeface="Open San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74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3874196" cy="2698878"/>
          </a:xfrm>
          <a:custGeom>
            <a:avLst/>
            <a:gdLst/>
            <a:ahLst/>
            <a:cxnLst/>
            <a:rect l="l" t="t" r="r" b="b"/>
            <a:pathLst>
              <a:path w="3874196" h="2698878">
                <a:moveTo>
                  <a:pt x="0" y="0"/>
                </a:moveTo>
                <a:lnTo>
                  <a:pt x="3874196" y="0"/>
                </a:lnTo>
                <a:lnTo>
                  <a:pt x="3874196" y="2698878"/>
                </a:lnTo>
                <a:lnTo>
                  <a:pt x="0" y="2698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57555" y="8365329"/>
            <a:ext cx="2030445" cy="1921671"/>
          </a:xfrm>
          <a:custGeom>
            <a:avLst/>
            <a:gdLst/>
            <a:ahLst/>
            <a:cxnLst/>
            <a:rect l="l" t="t" r="r" b="b"/>
            <a:pathLst>
              <a:path w="2030445" h="1921671">
                <a:moveTo>
                  <a:pt x="0" y="0"/>
                </a:moveTo>
                <a:lnTo>
                  <a:pt x="2030445" y="0"/>
                </a:lnTo>
                <a:lnTo>
                  <a:pt x="2030445" y="1921671"/>
                </a:lnTo>
                <a:lnTo>
                  <a:pt x="0" y="19216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355245" y="598457"/>
            <a:ext cx="2917533" cy="1501964"/>
          </a:xfrm>
          <a:custGeom>
            <a:avLst/>
            <a:gdLst/>
            <a:ahLst/>
            <a:cxnLst/>
            <a:rect l="l" t="t" r="r" b="b"/>
            <a:pathLst>
              <a:path w="2917533" h="1501964">
                <a:moveTo>
                  <a:pt x="0" y="0"/>
                </a:moveTo>
                <a:lnTo>
                  <a:pt x="2917532" y="0"/>
                </a:lnTo>
                <a:lnTo>
                  <a:pt x="2917532" y="1501964"/>
                </a:lnTo>
                <a:lnTo>
                  <a:pt x="0" y="15019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37875" y="7568447"/>
            <a:ext cx="2718553" cy="2718553"/>
          </a:xfrm>
          <a:custGeom>
            <a:avLst/>
            <a:gdLst/>
            <a:ahLst/>
            <a:cxnLst/>
            <a:rect l="l" t="t" r="r" b="b"/>
            <a:pathLst>
              <a:path w="2718553" h="2718553">
                <a:moveTo>
                  <a:pt x="0" y="0"/>
                </a:moveTo>
                <a:lnTo>
                  <a:pt x="2718553" y="0"/>
                </a:lnTo>
                <a:lnTo>
                  <a:pt x="2718553" y="2718553"/>
                </a:lnTo>
                <a:lnTo>
                  <a:pt x="0" y="27185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9000"/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14350" y="3332480"/>
            <a:ext cx="17259300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ANÁLISIS DE LOS FENOTIPOS DE BRONQUIECTASIAS NO FQ Y SU IMPACTO CLÍNICO-PRONÓSTICO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1525" y="5536447"/>
            <a:ext cx="16744950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M. G. Hurtado Gañán 1, T.M. Guerrero García 1, C. Sánchez Villar, 1 R. Ayerbe García 1, V. Almadana Pacheco 1. 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Neumología, HUVM.</a:t>
            </a:r>
          </a:p>
          <a:p>
            <a:pPr algn="ctr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25833" y="4816337"/>
            <a:ext cx="12320561" cy="1919852"/>
            <a:chOff x="0" y="0"/>
            <a:chExt cx="3244921" cy="50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44921" cy="505640"/>
            </a:xfrm>
            <a:custGeom>
              <a:avLst/>
              <a:gdLst/>
              <a:ahLst/>
              <a:cxnLst/>
              <a:rect l="l" t="t" r="r" b="b"/>
              <a:pathLst>
                <a:path w="3244921" h="505640">
                  <a:moveTo>
                    <a:pt x="3041721" y="0"/>
                  </a:moveTo>
                  <a:cubicBezTo>
                    <a:pt x="3153946" y="0"/>
                    <a:pt x="3244921" y="113191"/>
                    <a:pt x="3244921" y="252820"/>
                  </a:cubicBezTo>
                  <a:cubicBezTo>
                    <a:pt x="3244921" y="392449"/>
                    <a:pt x="3153946" y="505640"/>
                    <a:pt x="3041721" y="505640"/>
                  </a:cubicBezTo>
                  <a:lnTo>
                    <a:pt x="203200" y="505640"/>
                  </a:lnTo>
                  <a:cubicBezTo>
                    <a:pt x="90976" y="505640"/>
                    <a:pt x="0" y="392449"/>
                    <a:pt x="0" y="252820"/>
                  </a:cubicBezTo>
                  <a:cubicBezTo>
                    <a:pt x="0" y="11319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AFD0B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244921" cy="543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25833" y="2206487"/>
            <a:ext cx="12320561" cy="1919852"/>
            <a:chOff x="0" y="0"/>
            <a:chExt cx="3244921" cy="5056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44921" cy="505640"/>
            </a:xfrm>
            <a:custGeom>
              <a:avLst/>
              <a:gdLst/>
              <a:ahLst/>
              <a:cxnLst/>
              <a:rect l="l" t="t" r="r" b="b"/>
              <a:pathLst>
                <a:path w="3244921" h="505640">
                  <a:moveTo>
                    <a:pt x="3041721" y="0"/>
                  </a:moveTo>
                  <a:cubicBezTo>
                    <a:pt x="3153946" y="0"/>
                    <a:pt x="3244921" y="113191"/>
                    <a:pt x="3244921" y="252820"/>
                  </a:cubicBezTo>
                  <a:cubicBezTo>
                    <a:pt x="3244921" y="392449"/>
                    <a:pt x="3153946" y="505640"/>
                    <a:pt x="3041721" y="505640"/>
                  </a:cubicBezTo>
                  <a:lnTo>
                    <a:pt x="203200" y="505640"/>
                  </a:lnTo>
                  <a:cubicBezTo>
                    <a:pt x="90976" y="505640"/>
                    <a:pt x="0" y="392449"/>
                    <a:pt x="0" y="252820"/>
                  </a:cubicBezTo>
                  <a:cubicBezTo>
                    <a:pt x="0" y="11319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5E3C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244921" cy="543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25833" y="7438623"/>
            <a:ext cx="12320561" cy="1919852"/>
            <a:chOff x="0" y="0"/>
            <a:chExt cx="3244921" cy="5056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244921" cy="505640"/>
            </a:xfrm>
            <a:custGeom>
              <a:avLst/>
              <a:gdLst/>
              <a:ahLst/>
              <a:cxnLst/>
              <a:rect l="l" t="t" r="r" b="b"/>
              <a:pathLst>
                <a:path w="3244921" h="505640">
                  <a:moveTo>
                    <a:pt x="3041721" y="0"/>
                  </a:moveTo>
                  <a:cubicBezTo>
                    <a:pt x="3153946" y="0"/>
                    <a:pt x="3244921" y="113191"/>
                    <a:pt x="3244921" y="252820"/>
                  </a:cubicBezTo>
                  <a:cubicBezTo>
                    <a:pt x="3244921" y="392449"/>
                    <a:pt x="3153946" y="505640"/>
                    <a:pt x="3041721" y="505640"/>
                  </a:cubicBezTo>
                  <a:lnTo>
                    <a:pt x="203200" y="505640"/>
                  </a:lnTo>
                  <a:cubicBezTo>
                    <a:pt x="90976" y="505640"/>
                    <a:pt x="0" y="392449"/>
                    <a:pt x="0" y="252820"/>
                  </a:cubicBezTo>
                  <a:cubicBezTo>
                    <a:pt x="0" y="11319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2C3A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244921" cy="543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75691" y="2013888"/>
            <a:ext cx="2305050" cy="230505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5E3C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75691" y="4623738"/>
            <a:ext cx="2305050" cy="230505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FD0B7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75691" y="7231172"/>
            <a:ext cx="2305050" cy="230505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3A9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08060" y="2346257"/>
            <a:ext cx="1640312" cy="1640312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08060" y="4956107"/>
            <a:ext cx="1640312" cy="1640312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08060" y="7563540"/>
            <a:ext cx="1640312" cy="1640312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1228184" y="2666381"/>
            <a:ext cx="1000065" cy="1000065"/>
          </a:xfrm>
          <a:custGeom>
            <a:avLst/>
            <a:gdLst/>
            <a:ahLst/>
            <a:cxnLst/>
            <a:rect l="l" t="t" r="r" b="b"/>
            <a:pathLst>
              <a:path w="1000065" h="1000065">
                <a:moveTo>
                  <a:pt x="0" y="0"/>
                </a:moveTo>
                <a:lnTo>
                  <a:pt x="1000065" y="0"/>
                </a:lnTo>
                <a:lnTo>
                  <a:pt x="1000065" y="1000065"/>
                </a:lnTo>
                <a:lnTo>
                  <a:pt x="0" y="10000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228184" y="5285606"/>
            <a:ext cx="1000065" cy="981314"/>
          </a:xfrm>
          <a:custGeom>
            <a:avLst/>
            <a:gdLst/>
            <a:ahLst/>
            <a:cxnLst/>
            <a:rect l="l" t="t" r="r" b="b"/>
            <a:pathLst>
              <a:path w="1000065" h="981314">
                <a:moveTo>
                  <a:pt x="0" y="0"/>
                </a:moveTo>
                <a:lnTo>
                  <a:pt x="1000065" y="0"/>
                </a:lnTo>
                <a:lnTo>
                  <a:pt x="1000065" y="981314"/>
                </a:lnTo>
                <a:lnTo>
                  <a:pt x="0" y="9813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185433" y="7759155"/>
            <a:ext cx="1085567" cy="1249083"/>
          </a:xfrm>
          <a:custGeom>
            <a:avLst/>
            <a:gdLst/>
            <a:ahLst/>
            <a:cxnLst/>
            <a:rect l="l" t="t" r="r" b="b"/>
            <a:pathLst>
              <a:path w="1085567" h="1249083">
                <a:moveTo>
                  <a:pt x="0" y="0"/>
                </a:moveTo>
                <a:lnTo>
                  <a:pt x="1085567" y="0"/>
                </a:lnTo>
                <a:lnTo>
                  <a:pt x="1085567" y="1249083"/>
                </a:lnTo>
                <a:lnTo>
                  <a:pt x="0" y="12490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3144834" y="4957113"/>
            <a:ext cx="9144000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Existen escalas para valorar la gravedad del paciente (BSI, EFACED), pero que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 distinguen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en función de las características clínicas/etiológicas.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144834" y="2347263"/>
            <a:ext cx="9144000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Las bronquiectasias no debidas a fibrosis quísticas (BQ no FQ) constituyen una enfermedad respiratoria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crónica prevalente</a:t>
            </a: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30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heterogénea.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144834" y="7579398"/>
            <a:ext cx="9144000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Actualidad: en enfermedades respiratorias: asma-EPOC, se están identificando rasgos tratables con el objetivo de individualizar manejo.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271000" y="756207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INTRODUCCIÓN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249" y="4749068"/>
            <a:ext cx="10446920" cy="1751850"/>
            <a:chOff x="0" y="0"/>
            <a:chExt cx="3015315" cy="50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15315" cy="505640"/>
            </a:xfrm>
            <a:custGeom>
              <a:avLst/>
              <a:gdLst/>
              <a:ahLst/>
              <a:cxnLst/>
              <a:rect l="l" t="t" r="r" b="b"/>
              <a:pathLst>
                <a:path w="3015315" h="505640">
                  <a:moveTo>
                    <a:pt x="2812115" y="0"/>
                  </a:moveTo>
                  <a:cubicBezTo>
                    <a:pt x="2924339" y="0"/>
                    <a:pt x="3015315" y="113191"/>
                    <a:pt x="3015315" y="252820"/>
                  </a:cubicBezTo>
                  <a:cubicBezTo>
                    <a:pt x="3015315" y="392449"/>
                    <a:pt x="2924339" y="505640"/>
                    <a:pt x="2812115" y="505640"/>
                  </a:cubicBezTo>
                  <a:lnTo>
                    <a:pt x="203200" y="505640"/>
                  </a:lnTo>
                  <a:cubicBezTo>
                    <a:pt x="90976" y="505640"/>
                    <a:pt x="0" y="392449"/>
                    <a:pt x="0" y="252820"/>
                  </a:cubicBezTo>
                  <a:cubicBezTo>
                    <a:pt x="0" y="11319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AFD0B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015315" cy="543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3249" y="2368702"/>
            <a:ext cx="10446920" cy="1751850"/>
            <a:chOff x="0" y="0"/>
            <a:chExt cx="3015315" cy="5056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15315" cy="505640"/>
            </a:xfrm>
            <a:custGeom>
              <a:avLst/>
              <a:gdLst/>
              <a:ahLst/>
              <a:cxnLst/>
              <a:rect l="l" t="t" r="r" b="b"/>
              <a:pathLst>
                <a:path w="3015315" h="505640">
                  <a:moveTo>
                    <a:pt x="2812115" y="0"/>
                  </a:moveTo>
                  <a:cubicBezTo>
                    <a:pt x="2924339" y="0"/>
                    <a:pt x="3015315" y="113191"/>
                    <a:pt x="3015315" y="252820"/>
                  </a:cubicBezTo>
                  <a:cubicBezTo>
                    <a:pt x="3015315" y="392449"/>
                    <a:pt x="2924339" y="505640"/>
                    <a:pt x="2812115" y="505640"/>
                  </a:cubicBezTo>
                  <a:lnTo>
                    <a:pt x="203200" y="505640"/>
                  </a:lnTo>
                  <a:cubicBezTo>
                    <a:pt x="90976" y="505640"/>
                    <a:pt x="0" y="392449"/>
                    <a:pt x="0" y="252820"/>
                  </a:cubicBezTo>
                  <a:cubicBezTo>
                    <a:pt x="0" y="11319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C5E3C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015315" cy="543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3249" y="7142986"/>
            <a:ext cx="10446920" cy="1751850"/>
            <a:chOff x="0" y="0"/>
            <a:chExt cx="3015315" cy="5056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15315" cy="505640"/>
            </a:xfrm>
            <a:custGeom>
              <a:avLst/>
              <a:gdLst/>
              <a:ahLst/>
              <a:cxnLst/>
              <a:rect l="l" t="t" r="r" b="b"/>
              <a:pathLst>
                <a:path w="3015315" h="505640">
                  <a:moveTo>
                    <a:pt x="2812115" y="0"/>
                  </a:moveTo>
                  <a:cubicBezTo>
                    <a:pt x="2924339" y="0"/>
                    <a:pt x="3015315" y="113191"/>
                    <a:pt x="3015315" y="252820"/>
                  </a:cubicBezTo>
                  <a:cubicBezTo>
                    <a:pt x="3015315" y="392449"/>
                    <a:pt x="2924339" y="505640"/>
                    <a:pt x="2812115" y="505640"/>
                  </a:cubicBezTo>
                  <a:lnTo>
                    <a:pt x="203200" y="505640"/>
                  </a:lnTo>
                  <a:cubicBezTo>
                    <a:pt x="90976" y="505640"/>
                    <a:pt x="0" y="392449"/>
                    <a:pt x="0" y="252820"/>
                  </a:cubicBezTo>
                  <a:cubicBezTo>
                    <a:pt x="0" y="11319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82C3A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015315" cy="543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2192957"/>
            <a:ext cx="2103341" cy="210334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5E3CB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0" y="4573323"/>
            <a:ext cx="2103341" cy="210334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FD0B7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0" y="6953689"/>
            <a:ext cx="2103341" cy="210334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3A9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03284" y="2496241"/>
            <a:ext cx="1496773" cy="1496773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03284" y="4876607"/>
            <a:ext cx="1496773" cy="1496773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03284" y="7256973"/>
            <a:ext cx="1496773" cy="1496773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595394" y="2788351"/>
            <a:ext cx="912552" cy="912552"/>
          </a:xfrm>
          <a:custGeom>
            <a:avLst/>
            <a:gdLst/>
            <a:ahLst/>
            <a:cxnLst/>
            <a:rect l="l" t="t" r="r" b="b"/>
            <a:pathLst>
              <a:path w="912552" h="912552">
                <a:moveTo>
                  <a:pt x="0" y="0"/>
                </a:moveTo>
                <a:lnTo>
                  <a:pt x="912552" y="0"/>
                </a:lnTo>
                <a:lnTo>
                  <a:pt x="912552" y="912552"/>
                </a:lnTo>
                <a:lnTo>
                  <a:pt x="0" y="9125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595394" y="5177272"/>
            <a:ext cx="912552" cy="895442"/>
          </a:xfrm>
          <a:custGeom>
            <a:avLst/>
            <a:gdLst/>
            <a:ahLst/>
            <a:cxnLst/>
            <a:rect l="l" t="t" r="r" b="b"/>
            <a:pathLst>
              <a:path w="912552" h="895442">
                <a:moveTo>
                  <a:pt x="0" y="0"/>
                </a:moveTo>
                <a:lnTo>
                  <a:pt x="912552" y="0"/>
                </a:lnTo>
                <a:lnTo>
                  <a:pt x="912552" y="895442"/>
                </a:lnTo>
                <a:lnTo>
                  <a:pt x="0" y="895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556385" y="7435470"/>
            <a:ext cx="990571" cy="1139779"/>
          </a:xfrm>
          <a:custGeom>
            <a:avLst/>
            <a:gdLst/>
            <a:ahLst/>
            <a:cxnLst/>
            <a:rect l="l" t="t" r="r" b="b"/>
            <a:pathLst>
              <a:path w="990571" h="1139779">
                <a:moveTo>
                  <a:pt x="0" y="0"/>
                </a:moveTo>
                <a:lnTo>
                  <a:pt x="990571" y="0"/>
                </a:lnTo>
                <a:lnTo>
                  <a:pt x="990571" y="1139779"/>
                </a:lnTo>
                <a:lnTo>
                  <a:pt x="0" y="113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12170197" y="2579653"/>
            <a:ext cx="5784268" cy="5722276"/>
            <a:chOff x="0" y="0"/>
            <a:chExt cx="1523428" cy="150710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523429" cy="1507102"/>
            </a:xfrm>
            <a:custGeom>
              <a:avLst/>
              <a:gdLst/>
              <a:ahLst/>
              <a:cxnLst/>
              <a:rect l="l" t="t" r="r" b="b"/>
              <a:pathLst>
                <a:path w="1523429" h="1507102">
                  <a:moveTo>
                    <a:pt x="68261" y="0"/>
                  </a:moveTo>
                  <a:lnTo>
                    <a:pt x="1455168" y="0"/>
                  </a:lnTo>
                  <a:cubicBezTo>
                    <a:pt x="1492867" y="0"/>
                    <a:pt x="1523429" y="30561"/>
                    <a:pt x="1523429" y="68261"/>
                  </a:cubicBezTo>
                  <a:lnTo>
                    <a:pt x="1523429" y="1438841"/>
                  </a:lnTo>
                  <a:cubicBezTo>
                    <a:pt x="1523429" y="1476540"/>
                    <a:pt x="1492867" y="1507102"/>
                    <a:pt x="1455168" y="1507102"/>
                  </a:cubicBezTo>
                  <a:lnTo>
                    <a:pt x="68261" y="1507102"/>
                  </a:lnTo>
                  <a:cubicBezTo>
                    <a:pt x="50157" y="1507102"/>
                    <a:pt x="32794" y="1499910"/>
                    <a:pt x="19993" y="1487109"/>
                  </a:cubicBezTo>
                  <a:cubicBezTo>
                    <a:pt x="7192" y="1474307"/>
                    <a:pt x="0" y="1456945"/>
                    <a:pt x="0" y="1438841"/>
                  </a:cubicBezTo>
                  <a:lnTo>
                    <a:pt x="0" y="68261"/>
                  </a:lnTo>
                  <a:cubicBezTo>
                    <a:pt x="0" y="30561"/>
                    <a:pt x="30561" y="0"/>
                    <a:pt x="68261" y="0"/>
                  </a:cubicBezTo>
                  <a:close/>
                </a:path>
              </a:pathLst>
            </a:custGeom>
            <a:solidFill>
              <a:srgbClr val="F4E3A8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523428" cy="1545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1278294" y="1701600"/>
            <a:ext cx="1478500" cy="1543027"/>
          </a:xfrm>
          <a:custGeom>
            <a:avLst/>
            <a:gdLst/>
            <a:ahLst/>
            <a:cxnLst/>
            <a:rect l="l" t="t" r="r" b="b"/>
            <a:pathLst>
              <a:path w="1478500" h="1543027">
                <a:moveTo>
                  <a:pt x="0" y="0"/>
                </a:moveTo>
                <a:lnTo>
                  <a:pt x="1478501" y="0"/>
                </a:lnTo>
                <a:lnTo>
                  <a:pt x="1478501" y="1543027"/>
                </a:lnTo>
                <a:lnTo>
                  <a:pt x="0" y="15430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2344323" y="4891574"/>
            <a:ext cx="8343831" cy="1179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Existen escalas para valorar la gravedad del paciente (BSI, EFACED), pero que </a:t>
            </a:r>
            <a:r>
              <a:rPr lang="en-US" sz="228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 distinguen</a:t>
            </a:r>
            <a:r>
              <a:rPr lang="en-US" sz="228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en función de las características clínicas/etiológicas.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344323" y="2511208"/>
            <a:ext cx="8343831" cy="1179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Las bronquiectasias no debidas a fibrosis quísticas (BQ no FQ) constituyen una enfermedad respiratoria </a:t>
            </a:r>
            <a:r>
              <a:rPr lang="en-US" sz="228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crónica prevalente</a:t>
            </a:r>
            <a:r>
              <a:rPr lang="en-US" sz="228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2281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heterogénea.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344323" y="7285492"/>
            <a:ext cx="8343831" cy="1179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93"/>
              </a:lnSpc>
            </a:pPr>
            <a:r>
              <a:rPr lang="en-US" sz="228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Actualidad: en enfermedades respiratorias: asma-EPOC, se están identificando rasgos tratables con el objetivo de individualizar manejo.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558130" y="2921601"/>
            <a:ext cx="5396335" cy="551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Objetivo:</a:t>
            </a:r>
            <a:r>
              <a:rPr lang="en-US" sz="39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describir y caracterizar los diferentes fenotipos clínicos y valorar el riesgo de complicaciones en cada uno de ellos. </a:t>
            </a:r>
          </a:p>
          <a:p>
            <a:pPr algn="ctr">
              <a:lnSpc>
                <a:spcPts val="4759"/>
              </a:lnSpc>
            </a:pPr>
            <a:endParaRPr lang="en-US" sz="39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800057" y="659051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INTRODUCCIÓN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97581" y="1028700"/>
            <a:ext cx="14593291" cy="7846871"/>
            <a:chOff x="0" y="0"/>
            <a:chExt cx="1511612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11612" cy="812800"/>
            </a:xfrm>
            <a:custGeom>
              <a:avLst/>
              <a:gdLst/>
              <a:ahLst/>
              <a:cxnLst/>
              <a:rect l="l" t="t" r="r" b="b"/>
              <a:pathLst>
                <a:path w="1511612" h="812800">
                  <a:moveTo>
                    <a:pt x="1511612" y="406400"/>
                  </a:moveTo>
                  <a:lnTo>
                    <a:pt x="1105212" y="0"/>
                  </a:lnTo>
                  <a:lnTo>
                    <a:pt x="1105212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1105212" y="609600"/>
                  </a:lnTo>
                  <a:lnTo>
                    <a:pt x="1105212" y="812800"/>
                  </a:lnTo>
                  <a:lnTo>
                    <a:pt x="1511612" y="406400"/>
                  </a:lnTo>
                  <a:close/>
                </a:path>
              </a:pathLst>
            </a:custGeom>
            <a:solidFill>
              <a:srgbClr val="D9F6C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165100"/>
              <a:ext cx="1410012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25816" y="3409086"/>
            <a:ext cx="3516723" cy="3086100"/>
            <a:chOff x="0" y="0"/>
            <a:chExt cx="926215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26215" cy="812800"/>
            </a:xfrm>
            <a:custGeom>
              <a:avLst/>
              <a:gdLst/>
              <a:ahLst/>
              <a:cxnLst/>
              <a:rect l="l" t="t" r="r" b="b"/>
              <a:pathLst>
                <a:path w="926215" h="812800">
                  <a:moveTo>
                    <a:pt x="112274" y="0"/>
                  </a:moveTo>
                  <a:lnTo>
                    <a:pt x="813941" y="0"/>
                  </a:lnTo>
                  <a:cubicBezTo>
                    <a:pt x="875948" y="0"/>
                    <a:pt x="926215" y="50267"/>
                    <a:pt x="926215" y="112274"/>
                  </a:cubicBezTo>
                  <a:lnTo>
                    <a:pt x="926215" y="700526"/>
                  </a:lnTo>
                  <a:cubicBezTo>
                    <a:pt x="926215" y="762533"/>
                    <a:pt x="875948" y="812800"/>
                    <a:pt x="813941" y="812800"/>
                  </a:cubicBezTo>
                  <a:lnTo>
                    <a:pt x="112274" y="812800"/>
                  </a:lnTo>
                  <a:cubicBezTo>
                    <a:pt x="50267" y="812800"/>
                    <a:pt x="0" y="762533"/>
                    <a:pt x="0" y="700526"/>
                  </a:cubicBezTo>
                  <a:lnTo>
                    <a:pt x="0" y="112274"/>
                  </a:lnTo>
                  <a:cubicBezTo>
                    <a:pt x="0" y="50267"/>
                    <a:pt x="50267" y="0"/>
                    <a:pt x="112274" y="0"/>
                  </a:cubicBezTo>
                  <a:close/>
                </a:path>
              </a:pathLst>
            </a:custGeom>
            <a:solidFill>
              <a:srgbClr val="548136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26215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141127" y="4028528"/>
            <a:ext cx="3086100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Estudio descriptivo retrospectivo</a:t>
            </a:r>
            <a:r>
              <a:rPr lang="en-US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385639" y="3409086"/>
            <a:ext cx="3516723" cy="3086100"/>
            <a:chOff x="0" y="0"/>
            <a:chExt cx="926215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26215" cy="812800"/>
            </a:xfrm>
            <a:custGeom>
              <a:avLst/>
              <a:gdLst/>
              <a:ahLst/>
              <a:cxnLst/>
              <a:rect l="l" t="t" r="r" b="b"/>
              <a:pathLst>
                <a:path w="926215" h="812800">
                  <a:moveTo>
                    <a:pt x="112274" y="0"/>
                  </a:moveTo>
                  <a:lnTo>
                    <a:pt x="813941" y="0"/>
                  </a:lnTo>
                  <a:cubicBezTo>
                    <a:pt x="875948" y="0"/>
                    <a:pt x="926215" y="50267"/>
                    <a:pt x="926215" y="112274"/>
                  </a:cubicBezTo>
                  <a:lnTo>
                    <a:pt x="926215" y="700526"/>
                  </a:lnTo>
                  <a:cubicBezTo>
                    <a:pt x="926215" y="762533"/>
                    <a:pt x="875948" y="812800"/>
                    <a:pt x="813941" y="812800"/>
                  </a:cubicBezTo>
                  <a:lnTo>
                    <a:pt x="112274" y="812800"/>
                  </a:lnTo>
                  <a:cubicBezTo>
                    <a:pt x="50267" y="812800"/>
                    <a:pt x="0" y="762533"/>
                    <a:pt x="0" y="700526"/>
                  </a:cubicBezTo>
                  <a:lnTo>
                    <a:pt x="0" y="112274"/>
                  </a:lnTo>
                  <a:cubicBezTo>
                    <a:pt x="0" y="50267"/>
                    <a:pt x="50267" y="0"/>
                    <a:pt x="112274" y="0"/>
                  </a:cubicBezTo>
                  <a:close/>
                </a:path>
              </a:pathLst>
            </a:custGeom>
            <a:solidFill>
              <a:srgbClr val="74AF4D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926215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385639" y="4028528"/>
            <a:ext cx="3086100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Paciente BQ no FQ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N=239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845461" y="3409086"/>
            <a:ext cx="3516723" cy="3086100"/>
            <a:chOff x="0" y="0"/>
            <a:chExt cx="926215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26215" cy="812800"/>
            </a:xfrm>
            <a:custGeom>
              <a:avLst/>
              <a:gdLst/>
              <a:ahLst/>
              <a:cxnLst/>
              <a:rect l="l" t="t" r="r" b="b"/>
              <a:pathLst>
                <a:path w="926215" h="812800">
                  <a:moveTo>
                    <a:pt x="112274" y="0"/>
                  </a:moveTo>
                  <a:lnTo>
                    <a:pt x="813941" y="0"/>
                  </a:lnTo>
                  <a:cubicBezTo>
                    <a:pt x="875948" y="0"/>
                    <a:pt x="926215" y="50267"/>
                    <a:pt x="926215" y="112274"/>
                  </a:cubicBezTo>
                  <a:lnTo>
                    <a:pt x="926215" y="700526"/>
                  </a:lnTo>
                  <a:cubicBezTo>
                    <a:pt x="926215" y="762533"/>
                    <a:pt x="875948" y="812800"/>
                    <a:pt x="813941" y="812800"/>
                  </a:cubicBezTo>
                  <a:lnTo>
                    <a:pt x="112274" y="812800"/>
                  </a:lnTo>
                  <a:cubicBezTo>
                    <a:pt x="50267" y="812800"/>
                    <a:pt x="0" y="762533"/>
                    <a:pt x="0" y="700526"/>
                  </a:cubicBezTo>
                  <a:lnTo>
                    <a:pt x="0" y="112274"/>
                  </a:lnTo>
                  <a:cubicBezTo>
                    <a:pt x="0" y="50267"/>
                    <a:pt x="50267" y="0"/>
                    <a:pt x="112274" y="0"/>
                  </a:cubicBezTo>
                  <a:close/>
                </a:path>
              </a:pathLst>
            </a:custGeom>
            <a:solidFill>
              <a:srgbClr val="99E16A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926215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3064536" y="4028528"/>
            <a:ext cx="3086100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Enero de 2018 y Abril de 2024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52457" y="811451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MATERIAL Y MÉTODOS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257875" y="1305675"/>
            <a:ext cx="7813798" cy="781379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F6C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536114"/>
            <a:ext cx="13797996" cy="9344197"/>
          </a:xfrm>
          <a:custGeom>
            <a:avLst/>
            <a:gdLst/>
            <a:ahLst/>
            <a:cxnLst/>
            <a:rect l="l" t="t" r="r" b="b"/>
            <a:pathLst>
              <a:path w="13797996" h="9344197">
                <a:moveTo>
                  <a:pt x="0" y="0"/>
                </a:moveTo>
                <a:lnTo>
                  <a:pt x="13797996" y="0"/>
                </a:lnTo>
                <a:lnTo>
                  <a:pt x="13797996" y="9344196"/>
                </a:lnTo>
                <a:lnTo>
                  <a:pt x="0" y="93441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63" t="-1604" b="-1604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653963" y="607872"/>
            <a:ext cx="1662693" cy="1662693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9D772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5035570" y="979448"/>
            <a:ext cx="899479" cy="919542"/>
          </a:xfrm>
          <a:custGeom>
            <a:avLst/>
            <a:gdLst/>
            <a:ahLst/>
            <a:cxnLst/>
            <a:rect l="l" t="t" r="r" b="b"/>
            <a:pathLst>
              <a:path w="899479" h="919542">
                <a:moveTo>
                  <a:pt x="0" y="0"/>
                </a:moveTo>
                <a:lnTo>
                  <a:pt x="899479" y="0"/>
                </a:lnTo>
                <a:lnTo>
                  <a:pt x="899479" y="919541"/>
                </a:lnTo>
                <a:lnTo>
                  <a:pt x="0" y="9195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4441122" y="892374"/>
            <a:ext cx="8515749" cy="8594526"/>
            <a:chOff x="0" y="0"/>
            <a:chExt cx="812800" cy="837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37270"/>
            </a:xfrm>
            <a:custGeom>
              <a:avLst/>
              <a:gdLst/>
              <a:ahLst/>
              <a:cxnLst/>
              <a:rect l="l" t="t" r="r" b="b"/>
              <a:pathLst>
                <a:path w="812800" h="837270">
                  <a:moveTo>
                    <a:pt x="406400" y="0"/>
                  </a:moveTo>
                  <a:cubicBezTo>
                    <a:pt x="181951" y="0"/>
                    <a:pt x="0" y="187429"/>
                    <a:pt x="0" y="418635"/>
                  </a:cubicBezTo>
                  <a:cubicBezTo>
                    <a:pt x="0" y="649841"/>
                    <a:pt x="181951" y="837270"/>
                    <a:pt x="406400" y="837270"/>
                  </a:cubicBezTo>
                  <a:cubicBezTo>
                    <a:pt x="630849" y="837270"/>
                    <a:pt x="812800" y="649841"/>
                    <a:pt x="812800" y="418635"/>
                  </a:cubicBezTo>
                  <a:cubicBezTo>
                    <a:pt x="812800" y="18742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61950" cap="sq">
              <a:solidFill>
                <a:srgbClr val="548136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40394"/>
              <a:ext cx="660400" cy="7183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4138067" y="1236601"/>
            <a:ext cx="7813798" cy="7813798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F6C7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20063" y="2890740"/>
            <a:ext cx="2285201" cy="2450021"/>
          </a:xfrm>
          <a:custGeom>
            <a:avLst/>
            <a:gdLst/>
            <a:ahLst/>
            <a:cxnLst/>
            <a:rect l="l" t="t" r="r" b="b"/>
            <a:pathLst>
              <a:path w="2285201" h="2450021">
                <a:moveTo>
                  <a:pt x="0" y="0"/>
                </a:moveTo>
                <a:lnTo>
                  <a:pt x="2285201" y="0"/>
                </a:lnTo>
                <a:lnTo>
                  <a:pt x="2285201" y="2450021"/>
                </a:lnTo>
                <a:lnTo>
                  <a:pt x="0" y="24500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-183247" y="5668257"/>
            <a:ext cx="2691822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239 pacientes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452178" y="981075"/>
            <a:ext cx="6357356" cy="1577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Agudizador:</a:t>
            </a: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96 pacientes (40,17%), con una edad mediana de 78 años (RI 85-67), siendo el 45,8% varones, EFACED&gt;4 52,5%.</a:t>
            </a:r>
          </a:p>
          <a:p>
            <a:pPr algn="just">
              <a:lnSpc>
                <a:spcPts val="2100"/>
              </a:lnSpc>
            </a:pPr>
            <a:endParaRPr lang="en-US" sz="24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452178" y="3083875"/>
            <a:ext cx="6931519" cy="2016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Infección bronquial crónica (IBC)</a:t>
            </a: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por Pseudomonas aeruginosa:</a:t>
            </a: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75 pacientes (31,38%), con edad mediana de 75 años (RI 84-67), 31% varones, con EFACED&gt;4 61,43%.</a:t>
            </a:r>
          </a:p>
          <a:p>
            <a:pPr algn="just">
              <a:lnSpc>
                <a:spcPts val="2100"/>
              </a:lnSpc>
            </a:pPr>
            <a:endParaRPr lang="en-US" sz="24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452178" y="5687307"/>
            <a:ext cx="6357356" cy="1577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BQ eosinofílicas: </a:t>
            </a: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59 pacientes (24,69%), edad mediana 79 años (RI 83-64), 52,5% varones, EFACED&gt;4 49,2%.</a:t>
            </a:r>
          </a:p>
          <a:p>
            <a:pPr algn="just">
              <a:lnSpc>
                <a:spcPts val="2100"/>
              </a:lnSpc>
            </a:pPr>
            <a:endParaRPr lang="en-US" sz="24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452178" y="8293982"/>
            <a:ext cx="6357356" cy="1577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BQ-EPOC: </a:t>
            </a:r>
            <a:r>
              <a:rPr lang="en-US" sz="2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57 pacientes (23,85%), con edad mediana de 76,50 años (RI 81,25-68), 79,6% varones, EFACED&gt;4 61,1%.</a:t>
            </a:r>
          </a:p>
          <a:p>
            <a:pPr algn="just">
              <a:lnSpc>
                <a:spcPts val="2100"/>
              </a:lnSpc>
            </a:pPr>
            <a:endParaRPr lang="en-US" sz="249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714343" y="576072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RESULTADOS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653963" y="3106007"/>
            <a:ext cx="1662693" cy="1662693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A79D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4955076" y="3407121"/>
            <a:ext cx="1060466" cy="1060466"/>
          </a:xfrm>
          <a:custGeom>
            <a:avLst/>
            <a:gdLst/>
            <a:ahLst/>
            <a:cxnLst/>
            <a:rect l="l" t="t" r="r" b="b"/>
            <a:pathLst>
              <a:path w="1060466" h="1060466">
                <a:moveTo>
                  <a:pt x="0" y="0"/>
                </a:moveTo>
                <a:lnTo>
                  <a:pt x="1060466" y="0"/>
                </a:lnTo>
                <a:lnTo>
                  <a:pt x="1060466" y="1060466"/>
                </a:lnTo>
                <a:lnTo>
                  <a:pt x="0" y="10604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4653963" y="5602588"/>
            <a:ext cx="1662693" cy="1662693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9D772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5025538" y="6040336"/>
            <a:ext cx="919542" cy="919542"/>
          </a:xfrm>
          <a:custGeom>
            <a:avLst/>
            <a:gdLst/>
            <a:ahLst/>
            <a:cxnLst/>
            <a:rect l="l" t="t" r="r" b="b"/>
            <a:pathLst>
              <a:path w="919542" h="919542">
                <a:moveTo>
                  <a:pt x="0" y="0"/>
                </a:moveTo>
                <a:lnTo>
                  <a:pt x="919542" y="0"/>
                </a:lnTo>
                <a:lnTo>
                  <a:pt x="919542" y="919541"/>
                </a:lnTo>
                <a:lnTo>
                  <a:pt x="0" y="9195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4653963" y="8153120"/>
            <a:ext cx="1662693" cy="1662693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A79D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>
            <a:off x="5079683" y="8581791"/>
            <a:ext cx="811252" cy="805352"/>
          </a:xfrm>
          <a:custGeom>
            <a:avLst/>
            <a:gdLst/>
            <a:ahLst/>
            <a:cxnLst/>
            <a:rect l="l" t="t" r="r" b="b"/>
            <a:pathLst>
              <a:path w="811252" h="805352">
                <a:moveTo>
                  <a:pt x="0" y="0"/>
                </a:moveTo>
                <a:lnTo>
                  <a:pt x="811252" y="0"/>
                </a:lnTo>
                <a:lnTo>
                  <a:pt x="811252" y="805352"/>
                </a:lnTo>
                <a:lnTo>
                  <a:pt x="0" y="8053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115" y="-522268"/>
            <a:ext cx="12736592" cy="109753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423280" y="586740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RESULTADOS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81104" y="3044607"/>
            <a:ext cx="13125792" cy="6480860"/>
          </a:xfrm>
          <a:custGeom>
            <a:avLst/>
            <a:gdLst/>
            <a:ahLst/>
            <a:cxnLst/>
            <a:rect l="l" t="t" r="r" b="b"/>
            <a:pathLst>
              <a:path w="13125792" h="6480860">
                <a:moveTo>
                  <a:pt x="0" y="0"/>
                </a:moveTo>
                <a:lnTo>
                  <a:pt x="13125792" y="0"/>
                </a:lnTo>
                <a:lnTo>
                  <a:pt x="13125792" y="6480859"/>
                </a:lnTo>
                <a:lnTo>
                  <a:pt x="0" y="64808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423280" y="586740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RESULTADOS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81104" y="1960326"/>
            <a:ext cx="12388134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Características de la muestra en función  del fenotipo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147465" y="2295307"/>
            <a:ext cx="8945364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Correlaciones en función con el fenotipo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423280" y="807946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RESULTADOS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465" y="3162300"/>
            <a:ext cx="16387339" cy="478631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8378" y="3682737"/>
            <a:ext cx="17259300" cy="4573714"/>
          </a:xfrm>
          <a:custGeom>
            <a:avLst/>
            <a:gdLst/>
            <a:ahLst/>
            <a:cxnLst/>
            <a:rect l="l" t="t" r="r" b="b"/>
            <a:pathLst>
              <a:path w="17259300" h="4573714">
                <a:moveTo>
                  <a:pt x="0" y="0"/>
                </a:moveTo>
                <a:lnTo>
                  <a:pt x="17259300" y="0"/>
                </a:lnTo>
                <a:lnTo>
                  <a:pt x="17259300" y="4573715"/>
                </a:lnTo>
                <a:lnTo>
                  <a:pt x="0" y="4573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62161" y="2678603"/>
            <a:ext cx="7736880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Riesgo en función de cada fenotipo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841658" y="1076325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RESULTADOS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67449" y="4247933"/>
            <a:ext cx="17153102" cy="2655477"/>
            <a:chOff x="0" y="0"/>
            <a:chExt cx="4517689" cy="6993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17689" cy="699385"/>
            </a:xfrm>
            <a:custGeom>
              <a:avLst/>
              <a:gdLst/>
              <a:ahLst/>
              <a:cxnLst/>
              <a:rect l="l" t="t" r="r" b="b"/>
              <a:pathLst>
                <a:path w="4517689" h="699385">
                  <a:moveTo>
                    <a:pt x="23018" y="0"/>
                  </a:moveTo>
                  <a:lnTo>
                    <a:pt x="4494671" y="0"/>
                  </a:lnTo>
                  <a:cubicBezTo>
                    <a:pt x="4500776" y="0"/>
                    <a:pt x="4506631" y="2425"/>
                    <a:pt x="4510948" y="6742"/>
                  </a:cubicBezTo>
                  <a:cubicBezTo>
                    <a:pt x="4515264" y="11059"/>
                    <a:pt x="4517689" y="16914"/>
                    <a:pt x="4517689" y="23018"/>
                  </a:cubicBezTo>
                  <a:lnTo>
                    <a:pt x="4517689" y="676367"/>
                  </a:lnTo>
                  <a:cubicBezTo>
                    <a:pt x="4517689" y="689079"/>
                    <a:pt x="4507384" y="699385"/>
                    <a:pt x="4494671" y="699385"/>
                  </a:cubicBezTo>
                  <a:lnTo>
                    <a:pt x="23018" y="699385"/>
                  </a:lnTo>
                  <a:cubicBezTo>
                    <a:pt x="16914" y="699385"/>
                    <a:pt x="11059" y="696960"/>
                    <a:pt x="6742" y="692643"/>
                  </a:cubicBezTo>
                  <a:cubicBezTo>
                    <a:pt x="2425" y="688326"/>
                    <a:pt x="0" y="682471"/>
                    <a:pt x="0" y="676367"/>
                  </a:cubicBezTo>
                  <a:lnTo>
                    <a:pt x="0" y="23018"/>
                  </a:lnTo>
                  <a:cubicBezTo>
                    <a:pt x="0" y="16914"/>
                    <a:pt x="2425" y="11059"/>
                    <a:pt x="6742" y="6742"/>
                  </a:cubicBezTo>
                  <a:cubicBezTo>
                    <a:pt x="11059" y="2425"/>
                    <a:pt x="16914" y="0"/>
                    <a:pt x="23018" y="0"/>
                  </a:cubicBezTo>
                  <a:close/>
                </a:path>
              </a:pathLst>
            </a:custGeom>
            <a:solidFill>
              <a:srgbClr val="BBDFE6"/>
            </a:solidFill>
            <a:ln w="76200" cap="rnd">
              <a:solidFill>
                <a:srgbClr val="0097B2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517689" cy="7374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02384" y="2330213"/>
            <a:ext cx="17153102" cy="1315763"/>
            <a:chOff x="0" y="0"/>
            <a:chExt cx="4517689" cy="3465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17689" cy="346538"/>
            </a:xfrm>
            <a:custGeom>
              <a:avLst/>
              <a:gdLst/>
              <a:ahLst/>
              <a:cxnLst/>
              <a:rect l="l" t="t" r="r" b="b"/>
              <a:pathLst>
                <a:path w="4517689" h="346538">
                  <a:moveTo>
                    <a:pt x="23018" y="0"/>
                  </a:moveTo>
                  <a:lnTo>
                    <a:pt x="4494671" y="0"/>
                  </a:lnTo>
                  <a:cubicBezTo>
                    <a:pt x="4500776" y="0"/>
                    <a:pt x="4506631" y="2425"/>
                    <a:pt x="4510948" y="6742"/>
                  </a:cubicBezTo>
                  <a:cubicBezTo>
                    <a:pt x="4515264" y="11059"/>
                    <a:pt x="4517689" y="16914"/>
                    <a:pt x="4517689" y="23018"/>
                  </a:cubicBezTo>
                  <a:lnTo>
                    <a:pt x="4517689" y="323520"/>
                  </a:lnTo>
                  <a:cubicBezTo>
                    <a:pt x="4517689" y="336233"/>
                    <a:pt x="4507384" y="346538"/>
                    <a:pt x="4494671" y="346538"/>
                  </a:cubicBezTo>
                  <a:lnTo>
                    <a:pt x="23018" y="346538"/>
                  </a:lnTo>
                  <a:cubicBezTo>
                    <a:pt x="16914" y="346538"/>
                    <a:pt x="11059" y="344113"/>
                    <a:pt x="6742" y="339796"/>
                  </a:cubicBezTo>
                  <a:cubicBezTo>
                    <a:pt x="2425" y="335480"/>
                    <a:pt x="0" y="329625"/>
                    <a:pt x="0" y="323520"/>
                  </a:cubicBezTo>
                  <a:lnTo>
                    <a:pt x="0" y="23018"/>
                  </a:lnTo>
                  <a:cubicBezTo>
                    <a:pt x="0" y="16914"/>
                    <a:pt x="2425" y="11059"/>
                    <a:pt x="6742" y="6742"/>
                  </a:cubicBezTo>
                  <a:cubicBezTo>
                    <a:pt x="11059" y="2425"/>
                    <a:pt x="16914" y="0"/>
                    <a:pt x="23018" y="0"/>
                  </a:cubicBezTo>
                  <a:close/>
                </a:path>
              </a:pathLst>
            </a:custGeom>
            <a:solidFill>
              <a:srgbClr val="D9F6C7"/>
            </a:solidFill>
            <a:ln w="76200" cap="rnd">
              <a:solidFill>
                <a:srgbClr val="548136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517689" cy="3846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02384" y="7531843"/>
            <a:ext cx="17153102" cy="2081314"/>
            <a:chOff x="0" y="0"/>
            <a:chExt cx="4517689" cy="5481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17689" cy="548165"/>
            </a:xfrm>
            <a:custGeom>
              <a:avLst/>
              <a:gdLst/>
              <a:ahLst/>
              <a:cxnLst/>
              <a:rect l="l" t="t" r="r" b="b"/>
              <a:pathLst>
                <a:path w="4517689" h="548165">
                  <a:moveTo>
                    <a:pt x="23018" y="0"/>
                  </a:moveTo>
                  <a:lnTo>
                    <a:pt x="4494671" y="0"/>
                  </a:lnTo>
                  <a:cubicBezTo>
                    <a:pt x="4500776" y="0"/>
                    <a:pt x="4506631" y="2425"/>
                    <a:pt x="4510948" y="6742"/>
                  </a:cubicBezTo>
                  <a:cubicBezTo>
                    <a:pt x="4515264" y="11059"/>
                    <a:pt x="4517689" y="16914"/>
                    <a:pt x="4517689" y="23018"/>
                  </a:cubicBezTo>
                  <a:lnTo>
                    <a:pt x="4517689" y="525147"/>
                  </a:lnTo>
                  <a:cubicBezTo>
                    <a:pt x="4517689" y="537859"/>
                    <a:pt x="4507384" y="548165"/>
                    <a:pt x="4494671" y="548165"/>
                  </a:cubicBezTo>
                  <a:lnTo>
                    <a:pt x="23018" y="548165"/>
                  </a:lnTo>
                  <a:cubicBezTo>
                    <a:pt x="16914" y="548165"/>
                    <a:pt x="11059" y="545740"/>
                    <a:pt x="6742" y="541423"/>
                  </a:cubicBezTo>
                  <a:cubicBezTo>
                    <a:pt x="2425" y="537106"/>
                    <a:pt x="0" y="531251"/>
                    <a:pt x="0" y="525147"/>
                  </a:cubicBezTo>
                  <a:lnTo>
                    <a:pt x="0" y="23018"/>
                  </a:lnTo>
                  <a:cubicBezTo>
                    <a:pt x="0" y="16914"/>
                    <a:pt x="2425" y="11059"/>
                    <a:pt x="6742" y="6742"/>
                  </a:cubicBezTo>
                  <a:cubicBezTo>
                    <a:pt x="11059" y="2425"/>
                    <a:pt x="16914" y="0"/>
                    <a:pt x="23018" y="0"/>
                  </a:cubicBezTo>
                  <a:close/>
                </a:path>
              </a:pathLst>
            </a:custGeom>
            <a:solidFill>
              <a:srgbClr val="D9F6C7"/>
            </a:solidFill>
            <a:ln w="76200" cap="rnd">
              <a:solidFill>
                <a:srgbClr val="548136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517689" cy="586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73871" y="2463201"/>
            <a:ext cx="15610127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Los pacientes agudizadores presentan mayor número de ingresos, mayor sintomatología y más exitus. </a:t>
            </a:r>
          </a:p>
        </p:txBody>
      </p:sp>
      <p:sp>
        <p:nvSpPr>
          <p:cNvPr id="12" name="Freeform 12"/>
          <p:cNvSpPr/>
          <p:nvPr/>
        </p:nvSpPr>
        <p:spPr>
          <a:xfrm>
            <a:off x="130216" y="1841321"/>
            <a:ext cx="1208720" cy="1146773"/>
          </a:xfrm>
          <a:custGeom>
            <a:avLst/>
            <a:gdLst/>
            <a:ahLst/>
            <a:cxnLst/>
            <a:rect l="l" t="t" r="r" b="b"/>
            <a:pathLst>
              <a:path w="1208720" h="1146773">
                <a:moveTo>
                  <a:pt x="0" y="0"/>
                </a:moveTo>
                <a:lnTo>
                  <a:pt x="1208720" y="0"/>
                </a:lnTo>
                <a:lnTo>
                  <a:pt x="1208720" y="1146773"/>
                </a:lnTo>
                <a:lnTo>
                  <a:pt x="0" y="11467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0216" y="3724058"/>
            <a:ext cx="1208720" cy="1146773"/>
          </a:xfrm>
          <a:custGeom>
            <a:avLst/>
            <a:gdLst/>
            <a:ahLst/>
            <a:cxnLst/>
            <a:rect l="l" t="t" r="r" b="b"/>
            <a:pathLst>
              <a:path w="1208720" h="1146773">
                <a:moveTo>
                  <a:pt x="0" y="0"/>
                </a:moveTo>
                <a:lnTo>
                  <a:pt x="1208720" y="0"/>
                </a:lnTo>
                <a:lnTo>
                  <a:pt x="1208720" y="1146773"/>
                </a:lnTo>
                <a:lnTo>
                  <a:pt x="0" y="11467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0216" y="7097790"/>
            <a:ext cx="1208720" cy="1146773"/>
          </a:xfrm>
          <a:custGeom>
            <a:avLst/>
            <a:gdLst/>
            <a:ahLst/>
            <a:cxnLst/>
            <a:rect l="l" t="t" r="r" b="b"/>
            <a:pathLst>
              <a:path w="1208720" h="1146773">
                <a:moveTo>
                  <a:pt x="0" y="0"/>
                </a:moveTo>
                <a:lnTo>
                  <a:pt x="1208720" y="0"/>
                </a:lnTo>
                <a:lnTo>
                  <a:pt x="1208720" y="1146773"/>
                </a:lnTo>
                <a:lnTo>
                  <a:pt x="0" y="11467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338936" y="4371758"/>
            <a:ext cx="15610127" cy="264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Encontramos riesgo incrementado de exitus en aquellos pacientes con fenotipo: agudizador, eosinofílico y EPOC. 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Pacientes con BQ IBC presentan mayor riesgo de tener agudizaciones ambulatorias, pero no parecen presentar riesgo incrementado de mortalidad. </a:t>
            </a:r>
          </a:p>
          <a:p>
            <a:pPr algn="just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73871" y="7753350"/>
            <a:ext cx="15675193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 de gran importancia diferenciar los distintos fenotipos para poder ajustarnos a los distintos rasgos tratables, aunque no siempre es fácil su diferenciación en distintos grupos.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38936" y="672482"/>
            <a:ext cx="5672039" cy="952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92"/>
              </a:lnSpc>
            </a:pPr>
            <a:r>
              <a:rPr lang="en-US" sz="6600">
                <a:solidFill>
                  <a:srgbClr val="000000"/>
                </a:solidFill>
                <a:latin typeface="League Gothic"/>
                <a:ea typeface="League Gothic"/>
                <a:cs typeface="League Gothic"/>
                <a:sym typeface="League Gothic"/>
              </a:rPr>
              <a:t>CONCLUSIONES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3874196" cy="2698878"/>
          </a:xfrm>
          <a:custGeom>
            <a:avLst/>
            <a:gdLst/>
            <a:ahLst/>
            <a:cxnLst/>
            <a:rect l="l" t="t" r="r" b="b"/>
            <a:pathLst>
              <a:path w="3874196" h="2698878">
                <a:moveTo>
                  <a:pt x="0" y="0"/>
                </a:moveTo>
                <a:lnTo>
                  <a:pt x="3874196" y="0"/>
                </a:lnTo>
                <a:lnTo>
                  <a:pt x="3874196" y="2698878"/>
                </a:lnTo>
                <a:lnTo>
                  <a:pt x="0" y="2698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257555" y="8365329"/>
            <a:ext cx="2030445" cy="1921671"/>
          </a:xfrm>
          <a:custGeom>
            <a:avLst/>
            <a:gdLst/>
            <a:ahLst/>
            <a:cxnLst/>
            <a:rect l="l" t="t" r="r" b="b"/>
            <a:pathLst>
              <a:path w="2030445" h="1921671">
                <a:moveTo>
                  <a:pt x="0" y="0"/>
                </a:moveTo>
                <a:lnTo>
                  <a:pt x="2030445" y="0"/>
                </a:lnTo>
                <a:lnTo>
                  <a:pt x="2030445" y="1921671"/>
                </a:lnTo>
                <a:lnTo>
                  <a:pt x="0" y="19216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355245" y="598457"/>
            <a:ext cx="2917533" cy="1501964"/>
          </a:xfrm>
          <a:custGeom>
            <a:avLst/>
            <a:gdLst/>
            <a:ahLst/>
            <a:cxnLst/>
            <a:rect l="l" t="t" r="r" b="b"/>
            <a:pathLst>
              <a:path w="2917533" h="1501964">
                <a:moveTo>
                  <a:pt x="0" y="0"/>
                </a:moveTo>
                <a:lnTo>
                  <a:pt x="2917532" y="0"/>
                </a:lnTo>
                <a:lnTo>
                  <a:pt x="2917532" y="1501964"/>
                </a:lnTo>
                <a:lnTo>
                  <a:pt x="0" y="15019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5795317"/>
            <a:ext cx="6987540" cy="4491683"/>
          </a:xfrm>
          <a:custGeom>
            <a:avLst/>
            <a:gdLst/>
            <a:ahLst/>
            <a:cxnLst/>
            <a:rect l="l" t="t" r="r" b="b"/>
            <a:pathLst>
              <a:path w="6987540" h="4491683">
                <a:moveTo>
                  <a:pt x="0" y="0"/>
                </a:moveTo>
                <a:lnTo>
                  <a:pt x="6987540" y="0"/>
                </a:lnTo>
                <a:lnTo>
                  <a:pt x="6987540" y="4491683"/>
                </a:lnTo>
                <a:lnTo>
                  <a:pt x="0" y="44916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344" b="-6528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632061" y="5832744"/>
            <a:ext cx="5625494" cy="4454256"/>
          </a:xfrm>
          <a:custGeom>
            <a:avLst/>
            <a:gdLst/>
            <a:ahLst/>
            <a:cxnLst/>
            <a:rect l="l" t="t" r="r" b="b"/>
            <a:pathLst>
              <a:path w="5625494" h="4454256">
                <a:moveTo>
                  <a:pt x="0" y="0"/>
                </a:moveTo>
                <a:lnTo>
                  <a:pt x="5625494" y="0"/>
                </a:lnTo>
                <a:lnTo>
                  <a:pt x="5625494" y="4454256"/>
                </a:lnTo>
                <a:lnTo>
                  <a:pt x="0" y="44542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14350" y="3284855"/>
            <a:ext cx="17259300" cy="1219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¡MUCHAS GRACIAS POR SU ATENCIÓN!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443</Words>
  <Application>Microsoft Office PowerPoint</Application>
  <PresentationFormat>Personalizado</PresentationFormat>
  <Paragraphs>36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Open Sans Bold</vt:lpstr>
      <vt:lpstr>Calibri</vt:lpstr>
      <vt:lpstr>League Gothic</vt:lpstr>
      <vt:lpstr>Open Sans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bronquiectasias no debidas a fibrosis quísticas (BQ no FQ) constituyen una enfermedad respiratoria crónica prevalente, cobrando una mayor importancia su caracterización en diferentes fenotipos que comparten características fisiopatológicas, clínicas y</dc:title>
  <dc:creator>guadalupe hurtado gañan</dc:creator>
  <cp:lastModifiedBy>guadalupe hurtado gañan</cp:lastModifiedBy>
  <cp:revision>2</cp:revision>
  <dcterms:created xsi:type="dcterms:W3CDTF">2006-08-16T00:00:00Z</dcterms:created>
  <dcterms:modified xsi:type="dcterms:W3CDTF">2025-02-28T10:00:20Z</dcterms:modified>
  <dc:identifier>DAGfd5rflcA</dc:identifier>
</cp:coreProperties>
</file>