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8" r:id="rId4"/>
    <p:sldId id="261" r:id="rId5"/>
    <p:sldId id="260" r:id="rId6"/>
    <p:sldId id="270" r:id="rId7"/>
    <p:sldId id="268" r:id="rId8"/>
    <p:sldId id="269" r:id="rId9"/>
    <p:sldId id="271" r:id="rId10"/>
    <p:sldId id="272" r:id="rId11"/>
    <p:sldId id="273" r:id="rId12"/>
    <p:sldId id="274" r:id="rId13"/>
    <p:sldId id="275" r:id="rId14"/>
    <p:sldId id="276" r:id="rId15"/>
    <p:sldId id="277" r:id="rId16"/>
    <p:sldId id="278" r:id="rId17"/>
    <p:sldId id="259" r:id="rId18"/>
    <p:sldId id="265" r:id="rId19"/>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64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970" y="45"/>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101437" y="3278332"/>
            <a:ext cx="6930736" cy="1314450"/>
          </a:xfrm>
        </p:spPr>
        <p:txBody>
          <a:bodyPr vert="horz" lIns="91440" tIns="45720" rIns="91440" bIns="45720" rtlCol="0" anchor="t">
            <a:noAutofit/>
          </a:bodyPr>
          <a:lstStyle/>
          <a:p>
            <a:r>
              <a:rPr lang="es-ES" sz="1200" b="1" dirty="0">
                <a:solidFill>
                  <a:srgbClr val="000000"/>
                </a:solidFill>
                <a:latin typeface="Arial"/>
                <a:ea typeface="Verdana"/>
                <a:cs typeface="Times New Roman"/>
              </a:rPr>
              <a:t>J. López Rodríguez, </a:t>
            </a:r>
            <a:r>
              <a:rPr lang="es-ES" sz="1200" dirty="0">
                <a:solidFill>
                  <a:srgbClr val="000000"/>
                </a:solidFill>
                <a:latin typeface="Arial"/>
                <a:ea typeface="Verdana"/>
                <a:cs typeface="Times New Roman"/>
              </a:rPr>
              <a:t>J. Hernández Borge, L. Galán Ledesma, R. Morante Espada, JA. Márquez Alba, E. Sánchez Calle, A. Méndez Villaverde, MB. Pires Manso, P. Íñigo Naranjo, P. Cordero Montero, A. Sanz Cabrera</a:t>
            </a:r>
            <a:endParaRPr lang="es-ES" sz="1200" dirty="0">
              <a:latin typeface="Arial"/>
              <a:ea typeface="Verdana"/>
              <a:cs typeface="Arial"/>
            </a:endParaRPr>
          </a:p>
          <a:p>
            <a:r>
              <a:rPr lang="es-ES" sz="1200" dirty="0">
                <a:solidFill>
                  <a:srgbClr val="000000"/>
                </a:solidFill>
                <a:latin typeface="Arial"/>
                <a:ea typeface="Verdana"/>
                <a:cs typeface="Times New Roman"/>
              </a:rPr>
              <a:t>Servicio de Neumología. Hospital Universitario de Badajoz.</a:t>
            </a:r>
            <a:endParaRPr lang="es-ES" sz="1200" dirty="0">
              <a:latin typeface="Arial"/>
              <a:ea typeface="Verdana"/>
              <a:cs typeface="Arial"/>
            </a:endParaRPr>
          </a:p>
        </p:txBody>
      </p:sp>
      <p:sp>
        <p:nvSpPr>
          <p:cNvPr id="4" name="Rectángulo 3">
            <a:extLst>
              <a:ext uri="{FF2B5EF4-FFF2-40B4-BE49-F238E27FC236}">
                <a16:creationId xmlns:a16="http://schemas.microsoft.com/office/drawing/2014/main" id="{CCDD9116-F896-106E-0BF4-74E54A1DB8C6}"/>
              </a:ext>
            </a:extLst>
          </p:cNvPr>
          <p:cNvSpPr/>
          <p:nvPr/>
        </p:nvSpPr>
        <p:spPr>
          <a:xfrm>
            <a:off x="906636" y="1392490"/>
            <a:ext cx="7415345" cy="1671075"/>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2800" dirty="0">
                <a:solidFill>
                  <a:schemeClr val="tx1"/>
                </a:solidFill>
                <a:latin typeface="Arial"/>
                <a:ea typeface="Verdana"/>
                <a:cs typeface="Calibri"/>
              </a:rPr>
              <a:t>SUPERVIVENCIA EN PACIENTES CON BRONQUIECTASIAS NO FIBROSIS QUÍSTICA (</a:t>
            </a:r>
            <a:r>
              <a:rPr lang="es-ES" sz="2800" dirty="0" err="1">
                <a:solidFill>
                  <a:schemeClr val="tx1"/>
                </a:solidFill>
                <a:latin typeface="Arial"/>
                <a:ea typeface="Verdana"/>
                <a:cs typeface="Calibri"/>
              </a:rPr>
              <a:t>BQnoFQ</a:t>
            </a:r>
            <a:r>
              <a:rPr lang="es-ES" sz="2800" dirty="0">
                <a:solidFill>
                  <a:schemeClr val="tx1"/>
                </a:solidFill>
                <a:latin typeface="Arial"/>
                <a:ea typeface="Verdana"/>
                <a:cs typeface="Calibri"/>
              </a:rPr>
              <a:t>)</a:t>
            </a:r>
            <a:endParaRPr lang="es-ES" sz="2800" dirty="0">
              <a:solidFill>
                <a:schemeClr val="tx1"/>
              </a:solidFill>
              <a:latin typeface="Arial"/>
              <a:ea typeface="Verdana"/>
              <a:cs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7FA0E69-94FE-286D-EA34-2CC545F5CBCD}"/>
              </a:ext>
            </a:extLst>
          </p:cNvPr>
          <p:cNvSpPr>
            <a:spLocks noGrp="1"/>
          </p:cNvSpPr>
          <p:nvPr>
            <p:ph idx="1"/>
          </p:nvPr>
        </p:nvSpPr>
        <p:spPr>
          <a:xfrm>
            <a:off x="457200" y="1419622"/>
            <a:ext cx="8229600" cy="2874927"/>
          </a:xfrm>
        </p:spPr>
        <p:txBody>
          <a:bodyPr vert="horz" lIns="91440" tIns="45720" rIns="91440" bIns="45720" rtlCol="0" anchor="t">
            <a:noAutofit/>
          </a:bodyPr>
          <a:lstStyle/>
          <a:p>
            <a:r>
              <a:rPr lang="es-ES" sz="1900" dirty="0">
                <a:latin typeface="Arial"/>
                <a:ea typeface="Calibri"/>
                <a:cs typeface="Calibri"/>
              </a:rPr>
              <a:t>Las bronquiectasias no debidas a fibrosis quística (</a:t>
            </a:r>
            <a:r>
              <a:rPr lang="es-ES" sz="1900" dirty="0" err="1">
                <a:latin typeface="Arial"/>
                <a:ea typeface="Calibri"/>
                <a:cs typeface="Calibri"/>
              </a:rPr>
              <a:t>BQnoFQ</a:t>
            </a:r>
            <a:r>
              <a:rPr lang="es-ES" sz="1900" dirty="0">
                <a:latin typeface="Arial"/>
                <a:ea typeface="Calibri"/>
                <a:cs typeface="Calibri"/>
              </a:rPr>
              <a:t>) son, después del asma y de la EPOC, la tercera patología inflamatoria crónica de la vía aérea. </a:t>
            </a:r>
          </a:p>
          <a:p>
            <a:pPr marL="0" indent="0">
              <a:buNone/>
            </a:pPr>
            <a:endParaRPr lang="es-ES" sz="1900" dirty="0">
              <a:latin typeface="Arial"/>
              <a:ea typeface="Calibri"/>
              <a:cs typeface="Calibri"/>
            </a:endParaRPr>
          </a:p>
          <a:p>
            <a:r>
              <a:rPr lang="es-ES" sz="1900" dirty="0">
                <a:latin typeface="Arial"/>
                <a:ea typeface="Calibri"/>
                <a:cs typeface="Calibri"/>
              </a:rPr>
              <a:t>Pueden cursar con infección bronquial crónica y un declive progresivo de la función pulmonar, todo lo cual puede derivar en un deterioro de la calidad de vida y un incremento en la morbimortalidad. </a:t>
            </a:r>
            <a:endParaRPr lang="es-ES" sz="1900" dirty="0"/>
          </a:p>
          <a:p>
            <a:endParaRPr lang="es-ES" sz="1900" dirty="0">
              <a:solidFill>
                <a:srgbClr val="767575"/>
              </a:solidFill>
              <a:latin typeface="Raleway"/>
              <a:ea typeface="Calibri"/>
              <a:cs typeface="Calibri"/>
            </a:endParaRPr>
          </a:p>
          <a:p>
            <a:r>
              <a:rPr lang="es-ES" sz="1900" dirty="0">
                <a:latin typeface="Arial"/>
                <a:ea typeface="Calibri"/>
                <a:cs typeface="Calibri"/>
              </a:rPr>
              <a:t>La prevalencia en EEUU se sitúa entre 42 y 370 casos por 100.000/adultos, siendo más elevada en mujeres y en población de más de 75 años,</a:t>
            </a:r>
          </a:p>
        </p:txBody>
      </p:sp>
      <p:sp>
        <p:nvSpPr>
          <p:cNvPr id="5" name="Rectángulo 4">
            <a:extLst>
              <a:ext uri="{FF2B5EF4-FFF2-40B4-BE49-F238E27FC236}">
                <a16:creationId xmlns:a16="http://schemas.microsoft.com/office/drawing/2014/main" id="{BA5589D5-412B-F8F1-B2FD-FB4DBF130932}"/>
              </a:ext>
            </a:extLst>
          </p:cNvPr>
          <p:cNvSpPr/>
          <p:nvPr/>
        </p:nvSpPr>
        <p:spPr>
          <a:xfrm>
            <a:off x="3837974" y="396762"/>
            <a:ext cx="2275129" cy="660482"/>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2000" dirty="0">
                <a:solidFill>
                  <a:schemeClr val="tx1"/>
                </a:solidFill>
                <a:latin typeface="Arial"/>
                <a:ea typeface="Calibri"/>
                <a:cs typeface="Calibri"/>
              </a:rPr>
              <a:t>INTRODUCCIÓN</a:t>
            </a:r>
          </a:p>
        </p:txBody>
      </p:sp>
      <p:pic>
        <p:nvPicPr>
          <p:cNvPr id="6" name="Imagen 5" descr="Bronquiectasia Ilustraciones Stock, Vectores, Y Clipart – (167  Ilustraciones Stock)">
            <a:extLst>
              <a:ext uri="{FF2B5EF4-FFF2-40B4-BE49-F238E27FC236}">
                <a16:creationId xmlns:a16="http://schemas.microsoft.com/office/drawing/2014/main" id="{57049C05-B6C1-4437-F3D9-B26342CC550A}"/>
              </a:ext>
            </a:extLst>
          </p:cNvPr>
          <p:cNvPicPr>
            <a:picLocks noChangeAspect="1"/>
          </p:cNvPicPr>
          <p:nvPr/>
        </p:nvPicPr>
        <p:blipFill>
          <a:blip r:embed="rId2"/>
          <a:stretch>
            <a:fillRect/>
          </a:stretch>
        </p:blipFill>
        <p:spPr>
          <a:xfrm>
            <a:off x="7006805" y="201642"/>
            <a:ext cx="1934474" cy="1289650"/>
          </a:xfrm>
          <a:prstGeom prst="rect">
            <a:avLst/>
          </a:prstGeom>
          <a:ln>
            <a:noFill/>
          </a:ln>
          <a:effectLst>
            <a:softEdge rad="112500"/>
          </a:effectLst>
        </p:spPr>
      </p:pic>
    </p:spTree>
    <p:extLst>
      <p:ext uri="{BB962C8B-B14F-4D97-AF65-F5344CB8AC3E}">
        <p14:creationId xmlns:p14="http://schemas.microsoft.com/office/powerpoint/2010/main" val="423476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68551D0-2F76-238B-BAE3-053066C59697}"/>
              </a:ext>
            </a:extLst>
          </p:cNvPr>
          <p:cNvSpPr>
            <a:spLocks noGrp="1"/>
          </p:cNvSpPr>
          <p:nvPr>
            <p:ph idx="1"/>
          </p:nvPr>
        </p:nvSpPr>
        <p:spPr>
          <a:xfrm>
            <a:off x="457200" y="1491630"/>
            <a:ext cx="8229600" cy="2628878"/>
          </a:xfrm>
        </p:spPr>
        <p:txBody>
          <a:bodyPr vert="horz" lIns="91440" tIns="45720" rIns="91440" bIns="45720" rtlCol="0" anchor="t">
            <a:noAutofit/>
          </a:bodyPr>
          <a:lstStyle/>
          <a:p>
            <a:endParaRPr lang="es-ES" sz="1200" dirty="0">
              <a:latin typeface="Arial"/>
              <a:ea typeface="Verdana"/>
              <a:cs typeface="Times New Roman"/>
            </a:endParaRPr>
          </a:p>
          <a:p>
            <a:r>
              <a:rPr lang="es-ES" sz="2000" dirty="0">
                <a:latin typeface="Arial"/>
                <a:ea typeface="+mn-lt"/>
                <a:cs typeface="+mn-lt"/>
              </a:rPr>
              <a:t>Se ha observado un aumento del diagnóstico de BQ en los últimos años, especialmente en pacientes de edad avanzada, con un impacto creciente tanto en la morbimortalidad general como sobre el pronóstico de las enfermedades que las generan.</a:t>
            </a:r>
            <a:endParaRPr lang="es-ES" sz="2000" dirty="0">
              <a:latin typeface="Arial"/>
              <a:ea typeface="Calibri"/>
              <a:cs typeface="Calibri"/>
            </a:endParaRPr>
          </a:p>
          <a:p>
            <a:endParaRPr lang="es-ES" sz="2000" dirty="0">
              <a:latin typeface="Arial"/>
              <a:ea typeface="Calibri"/>
              <a:cs typeface="Calibri"/>
            </a:endParaRPr>
          </a:p>
          <a:p>
            <a:r>
              <a:rPr lang="es-ES" sz="2000" dirty="0">
                <a:latin typeface="Arial"/>
                <a:ea typeface="Verdana"/>
                <a:cs typeface="Times New Roman"/>
              </a:rPr>
              <a:t>El </a:t>
            </a:r>
            <a:r>
              <a:rPr lang="es-ES" sz="2000" u="sng" dirty="0">
                <a:latin typeface="Arial"/>
                <a:ea typeface="Verdana"/>
                <a:cs typeface="Times New Roman"/>
              </a:rPr>
              <a:t>objetivo</a:t>
            </a:r>
            <a:r>
              <a:rPr lang="es-ES" sz="2000" dirty="0">
                <a:latin typeface="Arial"/>
                <a:ea typeface="Verdana"/>
                <a:cs typeface="Times New Roman"/>
              </a:rPr>
              <a:t> de este estudio ha sido conocer la supervivencia a largo plazo de una serie de pacientes con </a:t>
            </a:r>
            <a:r>
              <a:rPr lang="es-ES" sz="2000" dirty="0" err="1">
                <a:latin typeface="Arial"/>
                <a:ea typeface="Verdana"/>
                <a:cs typeface="Times New Roman"/>
              </a:rPr>
              <a:t>BQnoFQ</a:t>
            </a:r>
            <a:r>
              <a:rPr lang="es-ES" sz="2000" dirty="0">
                <a:latin typeface="Arial"/>
                <a:ea typeface="Verdana"/>
                <a:cs typeface="Times New Roman"/>
              </a:rPr>
              <a:t> y estudiar los factores relacionados con la misma.   </a:t>
            </a:r>
            <a:endParaRPr lang="es-ES" sz="2000" dirty="0">
              <a:latin typeface="Arial"/>
              <a:ea typeface="Verdana"/>
              <a:cs typeface="Calibri"/>
            </a:endParaRPr>
          </a:p>
        </p:txBody>
      </p:sp>
      <p:sp>
        <p:nvSpPr>
          <p:cNvPr id="4" name="Rectángulo 3">
            <a:extLst>
              <a:ext uri="{FF2B5EF4-FFF2-40B4-BE49-F238E27FC236}">
                <a16:creationId xmlns:a16="http://schemas.microsoft.com/office/drawing/2014/main" id="{3C6AA168-EFB7-4099-2794-5B52CA1C6F30}"/>
              </a:ext>
            </a:extLst>
          </p:cNvPr>
          <p:cNvSpPr/>
          <p:nvPr/>
        </p:nvSpPr>
        <p:spPr>
          <a:xfrm>
            <a:off x="3837974" y="396762"/>
            <a:ext cx="1890666" cy="618919"/>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tx1"/>
                </a:solidFill>
                <a:latin typeface="Arial"/>
                <a:ea typeface="Calibri"/>
                <a:cs typeface="Calibri"/>
              </a:rPr>
              <a:t>OBJETIVO</a:t>
            </a:r>
            <a:endParaRPr lang="es-ES" sz="2000" dirty="0">
              <a:solidFill>
                <a:schemeClr val="tx1"/>
              </a:solidFill>
              <a:latin typeface="Arial"/>
            </a:endParaRPr>
          </a:p>
        </p:txBody>
      </p:sp>
    </p:spTree>
    <p:extLst>
      <p:ext uri="{BB962C8B-B14F-4D97-AF65-F5344CB8AC3E}">
        <p14:creationId xmlns:p14="http://schemas.microsoft.com/office/powerpoint/2010/main" val="1917060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E1F3C-95B8-0C89-D845-7411E0ADF61D}"/>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1041202-7C93-3BF0-475C-48BB3A8ED1DF}"/>
              </a:ext>
            </a:extLst>
          </p:cNvPr>
          <p:cNvSpPr>
            <a:spLocks noGrp="1"/>
          </p:cNvSpPr>
          <p:nvPr>
            <p:ph idx="1"/>
          </p:nvPr>
        </p:nvSpPr>
        <p:spPr>
          <a:xfrm>
            <a:off x="426368" y="1189741"/>
            <a:ext cx="8291264" cy="2057964"/>
          </a:xfrm>
        </p:spPr>
        <p:txBody>
          <a:bodyPr vert="horz" lIns="91440" tIns="45720" rIns="91440" bIns="45720" rtlCol="0" anchor="t">
            <a:noAutofit/>
          </a:bodyPr>
          <a:lstStyle/>
          <a:p>
            <a:r>
              <a:rPr lang="es-ES" sz="1500" dirty="0">
                <a:latin typeface="Arial"/>
                <a:ea typeface="Verdana"/>
                <a:cs typeface="Times New Roman"/>
              </a:rPr>
              <a:t>Partimos de una cohorte de pacientes con </a:t>
            </a:r>
            <a:r>
              <a:rPr lang="es-ES" sz="1500" dirty="0" err="1">
                <a:latin typeface="Arial"/>
                <a:ea typeface="Verdana"/>
                <a:cs typeface="Times New Roman"/>
              </a:rPr>
              <a:t>BQnoFQ</a:t>
            </a:r>
            <a:r>
              <a:rPr lang="es-ES" sz="1500" dirty="0">
                <a:latin typeface="Arial"/>
                <a:ea typeface="Verdana"/>
                <a:cs typeface="Times New Roman"/>
              </a:rPr>
              <a:t> incluidos de forma consecutiva tras un ingreso hospitalario (2006-2014) con seguimiento hasta octubre de 2024.</a:t>
            </a:r>
            <a:endParaRPr lang="es-ES" sz="1500" dirty="0">
              <a:latin typeface="Arial"/>
              <a:ea typeface="Verdana"/>
              <a:cs typeface="Arial"/>
            </a:endParaRPr>
          </a:p>
          <a:p>
            <a:endParaRPr lang="es-ES" sz="1500" dirty="0">
              <a:latin typeface="Arial"/>
              <a:cs typeface="Arial"/>
            </a:endParaRPr>
          </a:p>
          <a:p>
            <a:r>
              <a:rPr lang="es-ES" sz="1500" dirty="0">
                <a:latin typeface="Arial"/>
                <a:ea typeface="Verdana"/>
                <a:cs typeface="Times New Roman"/>
              </a:rPr>
              <a:t>Se recogieron múltiples variables epidemiológicas, clínicas, extensión radiográfica, aislamientos microbiológicos, exacerbaciones previas, tratamiento y causa de la muerte. </a:t>
            </a:r>
            <a:endParaRPr lang="es-ES" sz="1500" dirty="0">
              <a:latin typeface="Arial"/>
              <a:cs typeface="Arial"/>
            </a:endParaRPr>
          </a:p>
          <a:p>
            <a:endParaRPr lang="es-ES" sz="1500" dirty="0">
              <a:latin typeface="Arial"/>
              <a:ea typeface="Verdana"/>
              <a:cs typeface="Times New Roman"/>
            </a:endParaRPr>
          </a:p>
          <a:p>
            <a:r>
              <a:rPr lang="es-ES" sz="1500" dirty="0">
                <a:latin typeface="Arial"/>
                <a:ea typeface="Verdana"/>
                <a:cs typeface="Times New Roman"/>
              </a:rPr>
              <a:t>Se realizó un análisis de la supervivencia mediante tablas actuariales, Kaplan Meier y regresión de Cox</a:t>
            </a:r>
            <a:r>
              <a:rPr lang="es-ES" sz="1200" dirty="0">
                <a:latin typeface="Arial"/>
                <a:ea typeface="Verdana"/>
                <a:cs typeface="Times New Roman"/>
              </a:rPr>
              <a:t>.</a:t>
            </a:r>
            <a:endParaRPr lang="es-ES" sz="1200" dirty="0">
              <a:latin typeface="Arial"/>
              <a:ea typeface="Verdana"/>
            </a:endParaRPr>
          </a:p>
          <a:p>
            <a:pPr marL="0" indent="0">
              <a:buNone/>
            </a:pPr>
            <a:endParaRPr lang="es-ES" sz="1000" dirty="0">
              <a:latin typeface="Verdana"/>
              <a:ea typeface="Verdana"/>
              <a:cs typeface="Times New Roman"/>
            </a:endParaRPr>
          </a:p>
          <a:p>
            <a:endParaRPr lang="es-ES" dirty="0">
              <a:ea typeface="Calibri"/>
              <a:cs typeface="Calibri"/>
            </a:endParaRPr>
          </a:p>
        </p:txBody>
      </p:sp>
      <p:sp>
        <p:nvSpPr>
          <p:cNvPr id="6" name="Rectángulo 5">
            <a:extLst>
              <a:ext uri="{FF2B5EF4-FFF2-40B4-BE49-F238E27FC236}">
                <a16:creationId xmlns:a16="http://schemas.microsoft.com/office/drawing/2014/main" id="{F06CBFBA-2EB8-68F2-C2A3-F064A45F6729}"/>
              </a:ext>
            </a:extLst>
          </p:cNvPr>
          <p:cNvSpPr/>
          <p:nvPr/>
        </p:nvSpPr>
        <p:spPr>
          <a:xfrm>
            <a:off x="3702892" y="427935"/>
            <a:ext cx="1890666" cy="483838"/>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2000" dirty="0">
                <a:solidFill>
                  <a:schemeClr val="tx1"/>
                </a:solidFill>
                <a:latin typeface="Arial"/>
                <a:ea typeface="Calibri"/>
                <a:cs typeface="Calibri"/>
              </a:rPr>
              <a:t>MÉTODOS</a:t>
            </a:r>
          </a:p>
        </p:txBody>
      </p:sp>
      <p:pic>
        <p:nvPicPr>
          <p:cNvPr id="2" name="Imagen 1" descr="Ilustración de dibujos animados de paciente acostado con ...">
            <a:extLst>
              <a:ext uri="{FF2B5EF4-FFF2-40B4-BE49-F238E27FC236}">
                <a16:creationId xmlns:a16="http://schemas.microsoft.com/office/drawing/2014/main" id="{0F5591E4-FF77-8C67-9A22-90CEC5A58CD6}"/>
              </a:ext>
            </a:extLst>
          </p:cNvPr>
          <p:cNvPicPr>
            <a:picLocks noChangeAspect="1"/>
          </p:cNvPicPr>
          <p:nvPr/>
        </p:nvPicPr>
        <p:blipFill>
          <a:blip r:embed="rId2"/>
          <a:stretch>
            <a:fillRect/>
          </a:stretch>
        </p:blipFill>
        <p:spPr>
          <a:xfrm>
            <a:off x="550718" y="3300210"/>
            <a:ext cx="2067790" cy="1556445"/>
          </a:xfrm>
          <a:prstGeom prst="rect">
            <a:avLst/>
          </a:prstGeom>
        </p:spPr>
      </p:pic>
      <p:pic>
        <p:nvPicPr>
          <p:cNvPr id="4" name="Imagen 3" descr="bacterias estructura vector ilustración aislado en blanco cuadrado  antecedentes. médico y biología educativo dibujo con dibujos animados  sencillo plano estilo. 23334379 Vector en Vecteezy">
            <a:extLst>
              <a:ext uri="{FF2B5EF4-FFF2-40B4-BE49-F238E27FC236}">
                <a16:creationId xmlns:a16="http://schemas.microsoft.com/office/drawing/2014/main" id="{C578A6E4-F588-0EF7-B609-43FD974E5387}"/>
              </a:ext>
            </a:extLst>
          </p:cNvPr>
          <p:cNvPicPr>
            <a:picLocks noChangeAspect="1"/>
          </p:cNvPicPr>
          <p:nvPr/>
        </p:nvPicPr>
        <p:blipFill>
          <a:blip r:embed="rId3"/>
          <a:stretch>
            <a:fillRect/>
          </a:stretch>
        </p:blipFill>
        <p:spPr>
          <a:xfrm>
            <a:off x="3013364" y="3465368"/>
            <a:ext cx="1381991" cy="1381991"/>
          </a:xfrm>
          <a:prstGeom prst="rect">
            <a:avLst/>
          </a:prstGeom>
        </p:spPr>
      </p:pic>
      <p:pic>
        <p:nvPicPr>
          <p:cNvPr id="5" name="Imagen 4" descr="Para qué sirve una radiografía de tórax? - Diagnosticar IPS, Unidad de  Diagnóstico por Imagen en Quibdó, Chocó">
            <a:extLst>
              <a:ext uri="{FF2B5EF4-FFF2-40B4-BE49-F238E27FC236}">
                <a16:creationId xmlns:a16="http://schemas.microsoft.com/office/drawing/2014/main" id="{101DE911-4AA0-8801-C0A9-65BD42CF9A3B}"/>
              </a:ext>
            </a:extLst>
          </p:cNvPr>
          <p:cNvPicPr>
            <a:picLocks noChangeAspect="1"/>
          </p:cNvPicPr>
          <p:nvPr/>
        </p:nvPicPr>
        <p:blipFill>
          <a:blip r:embed="rId4"/>
          <a:srcRect t="273" r="746" b="14950"/>
          <a:stretch/>
        </p:blipFill>
        <p:spPr>
          <a:xfrm>
            <a:off x="4873336" y="3382769"/>
            <a:ext cx="1143080" cy="1389112"/>
          </a:xfrm>
          <a:prstGeom prst="rect">
            <a:avLst/>
          </a:prstGeom>
          <a:ln>
            <a:noFill/>
          </a:ln>
          <a:effectLst>
            <a:outerShdw blurRad="292100" dist="139700" dir="2700000" algn="tl" rotWithShape="0">
              <a:srgbClr val="333333">
                <a:alpha val="65000"/>
              </a:srgbClr>
            </a:outerShdw>
          </a:effectLst>
        </p:spPr>
      </p:pic>
      <p:pic>
        <p:nvPicPr>
          <p:cNvPr id="7" name="Imagen 6" descr="Inhalador respirar medicina objeto ilustración vector | Vector Premium">
            <a:extLst>
              <a:ext uri="{FF2B5EF4-FFF2-40B4-BE49-F238E27FC236}">
                <a16:creationId xmlns:a16="http://schemas.microsoft.com/office/drawing/2014/main" id="{0E7BCF3F-DA30-5208-C2A2-3AA8EB15C9A1}"/>
              </a:ext>
            </a:extLst>
          </p:cNvPr>
          <p:cNvPicPr>
            <a:picLocks noChangeAspect="1"/>
          </p:cNvPicPr>
          <p:nvPr/>
        </p:nvPicPr>
        <p:blipFill>
          <a:blip r:embed="rId5"/>
          <a:stretch>
            <a:fillRect/>
          </a:stretch>
        </p:blipFill>
        <p:spPr>
          <a:xfrm>
            <a:off x="6816436" y="3549060"/>
            <a:ext cx="1371600" cy="1360080"/>
          </a:xfrm>
          <a:prstGeom prst="rect">
            <a:avLst/>
          </a:prstGeom>
        </p:spPr>
      </p:pic>
    </p:spTree>
    <p:extLst>
      <p:ext uri="{BB962C8B-B14F-4D97-AF65-F5344CB8AC3E}">
        <p14:creationId xmlns:p14="http://schemas.microsoft.com/office/powerpoint/2010/main" val="3644380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61E37C5-EDA3-909D-3C25-3192BB75B223}"/>
              </a:ext>
            </a:extLst>
          </p:cNvPr>
          <p:cNvSpPr>
            <a:spLocks noGrp="1"/>
          </p:cNvSpPr>
          <p:nvPr>
            <p:ph idx="1"/>
          </p:nvPr>
        </p:nvSpPr>
        <p:spPr>
          <a:xfrm>
            <a:off x="457200" y="1208316"/>
            <a:ext cx="8229600" cy="3082745"/>
          </a:xfrm>
        </p:spPr>
        <p:txBody>
          <a:bodyPr vert="horz" lIns="91440" tIns="45720" rIns="91440" bIns="45720" rtlCol="0" anchor="t">
            <a:normAutofit/>
          </a:bodyPr>
          <a:lstStyle/>
          <a:p>
            <a:r>
              <a:rPr lang="es-ES" sz="1500" dirty="0">
                <a:latin typeface="Arial"/>
                <a:ea typeface="Verdana"/>
                <a:cs typeface="Arial"/>
              </a:rPr>
              <a:t>Se incluyeron 205 pacientes (60% hombres, edad media 64.8±14). </a:t>
            </a:r>
            <a:r>
              <a:rPr lang="es-ES" sz="1500" dirty="0">
                <a:latin typeface="Verdana"/>
                <a:ea typeface="Verdana"/>
              </a:rPr>
              <a:t> </a:t>
            </a:r>
            <a:endParaRPr lang="es-ES" sz="1500" dirty="0">
              <a:latin typeface="Calibri"/>
              <a:ea typeface="Calibri"/>
              <a:cs typeface="Calibri"/>
            </a:endParaRPr>
          </a:p>
          <a:p>
            <a:endParaRPr lang="es-ES" sz="1500" dirty="0">
              <a:latin typeface="Verdana"/>
              <a:ea typeface="Verdana"/>
              <a:cs typeface="Times New Roman"/>
            </a:endParaRPr>
          </a:p>
          <a:p>
            <a:r>
              <a:rPr lang="es-ES" sz="1500" dirty="0">
                <a:latin typeface="Arial"/>
                <a:ea typeface="Verdana"/>
                <a:cs typeface="Times New Roman"/>
              </a:rPr>
              <a:t>Al final del seguimiento la mortalidad fue del 63.9%, aunque solo el 49.6% fue de causa respiratoria.</a:t>
            </a:r>
          </a:p>
          <a:p>
            <a:endParaRPr lang="es-ES" dirty="0">
              <a:latin typeface="Calibri"/>
              <a:ea typeface="Calibri"/>
              <a:cs typeface="Calibri"/>
            </a:endParaRPr>
          </a:p>
        </p:txBody>
      </p:sp>
      <p:sp>
        <p:nvSpPr>
          <p:cNvPr id="5" name="Rectángulo 4">
            <a:extLst>
              <a:ext uri="{FF2B5EF4-FFF2-40B4-BE49-F238E27FC236}">
                <a16:creationId xmlns:a16="http://schemas.microsoft.com/office/drawing/2014/main" id="{A38C252F-667C-4FF4-14A5-24E605BB636B}"/>
              </a:ext>
            </a:extLst>
          </p:cNvPr>
          <p:cNvSpPr/>
          <p:nvPr/>
        </p:nvSpPr>
        <p:spPr>
          <a:xfrm>
            <a:off x="3744456" y="230507"/>
            <a:ext cx="2119266" cy="483838"/>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2000" dirty="0">
                <a:solidFill>
                  <a:schemeClr val="tx1"/>
                </a:solidFill>
                <a:latin typeface="Arial"/>
                <a:ea typeface="Calibri"/>
                <a:cs typeface="Calibri"/>
              </a:rPr>
              <a:t>RESULTADOS</a:t>
            </a:r>
          </a:p>
        </p:txBody>
      </p:sp>
      <p:graphicFrame>
        <p:nvGraphicFramePr>
          <p:cNvPr id="6" name="Tabla 5">
            <a:extLst>
              <a:ext uri="{FF2B5EF4-FFF2-40B4-BE49-F238E27FC236}">
                <a16:creationId xmlns:a16="http://schemas.microsoft.com/office/drawing/2014/main" id="{5B1A3228-F109-2E75-D0D3-50AF64CED982}"/>
              </a:ext>
            </a:extLst>
          </p:cNvPr>
          <p:cNvGraphicFramePr>
            <a:graphicFrameLocks noGrp="1"/>
          </p:cNvGraphicFramePr>
          <p:nvPr>
            <p:extLst>
              <p:ext uri="{D42A27DB-BD31-4B8C-83A1-F6EECF244321}">
                <p14:modId xmlns:p14="http://schemas.microsoft.com/office/powerpoint/2010/main" val="3678098777"/>
              </p:ext>
            </p:extLst>
          </p:nvPr>
        </p:nvGraphicFramePr>
        <p:xfrm>
          <a:off x="5144872" y="2762805"/>
          <a:ext cx="3301172" cy="1554480"/>
        </p:xfrm>
        <a:graphic>
          <a:graphicData uri="http://schemas.openxmlformats.org/drawingml/2006/table">
            <a:tbl>
              <a:tblPr firstRow="1" bandRow="1">
                <a:tableStyleId>{17292A2E-F333-43FB-9621-5CBBE7FDCDCB}</a:tableStyleId>
              </a:tblPr>
              <a:tblGrid>
                <a:gridCol w="1331886">
                  <a:extLst>
                    <a:ext uri="{9D8B030D-6E8A-4147-A177-3AD203B41FA5}">
                      <a16:colId xmlns:a16="http://schemas.microsoft.com/office/drawing/2014/main" val="1445430756"/>
                    </a:ext>
                  </a:extLst>
                </a:gridCol>
                <a:gridCol w="951346">
                  <a:extLst>
                    <a:ext uri="{9D8B030D-6E8A-4147-A177-3AD203B41FA5}">
                      <a16:colId xmlns:a16="http://schemas.microsoft.com/office/drawing/2014/main" val="2047473000"/>
                    </a:ext>
                  </a:extLst>
                </a:gridCol>
                <a:gridCol w="1017940">
                  <a:extLst>
                    <a:ext uri="{9D8B030D-6E8A-4147-A177-3AD203B41FA5}">
                      <a16:colId xmlns:a16="http://schemas.microsoft.com/office/drawing/2014/main" val="3885083728"/>
                    </a:ext>
                  </a:extLst>
                </a:gridCol>
              </a:tblGrid>
              <a:tr h="217832">
                <a:tc>
                  <a:txBody>
                    <a:bodyPr/>
                    <a:lstStyle/>
                    <a:p>
                      <a:r>
                        <a:rPr lang="es-ES" sz="1100" dirty="0">
                          <a:latin typeface="Arial"/>
                        </a:rPr>
                        <a:t>Causa de muerte</a:t>
                      </a:r>
                    </a:p>
                  </a:txBody>
                  <a:tcPr/>
                </a:tc>
                <a:tc>
                  <a:txBody>
                    <a:bodyPr/>
                    <a:lstStyle/>
                    <a:p>
                      <a:pPr algn="ctr"/>
                      <a:r>
                        <a:rPr lang="es-ES" sz="1100" dirty="0">
                          <a:latin typeface="Arial"/>
                        </a:rPr>
                        <a:t>Frecuencia</a:t>
                      </a:r>
                    </a:p>
                  </a:txBody>
                  <a:tcPr/>
                </a:tc>
                <a:tc>
                  <a:txBody>
                    <a:bodyPr/>
                    <a:lstStyle/>
                    <a:p>
                      <a:pPr algn="ctr"/>
                      <a:r>
                        <a:rPr lang="es-ES" sz="1100" dirty="0">
                          <a:latin typeface="Arial"/>
                        </a:rPr>
                        <a:t>Porcentaje</a:t>
                      </a:r>
                    </a:p>
                  </a:txBody>
                  <a:tcPr/>
                </a:tc>
                <a:extLst>
                  <a:ext uri="{0D108BD9-81ED-4DB2-BD59-A6C34878D82A}">
                    <a16:rowId xmlns:a16="http://schemas.microsoft.com/office/drawing/2014/main" val="968642511"/>
                  </a:ext>
                </a:extLst>
              </a:tr>
              <a:tr h="217832">
                <a:tc>
                  <a:txBody>
                    <a:bodyPr/>
                    <a:lstStyle/>
                    <a:p>
                      <a:r>
                        <a:rPr lang="es-ES" sz="1100" dirty="0">
                          <a:latin typeface="Arial"/>
                        </a:rPr>
                        <a:t>Respiratoria</a:t>
                      </a:r>
                    </a:p>
                  </a:txBody>
                  <a:tcPr/>
                </a:tc>
                <a:tc>
                  <a:txBody>
                    <a:bodyPr/>
                    <a:lstStyle/>
                    <a:p>
                      <a:pPr algn="ctr"/>
                      <a:r>
                        <a:rPr lang="es-ES" sz="1100" dirty="0">
                          <a:latin typeface="Arial"/>
                        </a:rPr>
                        <a:t>65</a:t>
                      </a:r>
                    </a:p>
                  </a:txBody>
                  <a:tcPr/>
                </a:tc>
                <a:tc>
                  <a:txBody>
                    <a:bodyPr/>
                    <a:lstStyle/>
                    <a:p>
                      <a:pPr algn="ctr"/>
                      <a:r>
                        <a:rPr lang="es-ES" sz="1100" dirty="0">
                          <a:latin typeface="Arial"/>
                        </a:rPr>
                        <a:t>49,6%</a:t>
                      </a:r>
                    </a:p>
                  </a:txBody>
                  <a:tcPr/>
                </a:tc>
                <a:extLst>
                  <a:ext uri="{0D108BD9-81ED-4DB2-BD59-A6C34878D82A}">
                    <a16:rowId xmlns:a16="http://schemas.microsoft.com/office/drawing/2014/main" val="4040359067"/>
                  </a:ext>
                </a:extLst>
              </a:tr>
              <a:tr h="217832">
                <a:tc>
                  <a:txBody>
                    <a:bodyPr/>
                    <a:lstStyle/>
                    <a:p>
                      <a:r>
                        <a:rPr lang="es-ES" sz="1100" dirty="0">
                          <a:latin typeface="Arial"/>
                        </a:rPr>
                        <a:t>Cardiaca</a:t>
                      </a:r>
                    </a:p>
                  </a:txBody>
                  <a:tcPr/>
                </a:tc>
                <a:tc>
                  <a:txBody>
                    <a:bodyPr/>
                    <a:lstStyle/>
                    <a:p>
                      <a:pPr algn="ctr"/>
                      <a:r>
                        <a:rPr lang="es-ES" sz="1100" dirty="0">
                          <a:latin typeface="Arial"/>
                        </a:rPr>
                        <a:t>10</a:t>
                      </a:r>
                    </a:p>
                  </a:txBody>
                  <a:tcPr/>
                </a:tc>
                <a:tc>
                  <a:txBody>
                    <a:bodyPr/>
                    <a:lstStyle/>
                    <a:p>
                      <a:pPr algn="ctr"/>
                      <a:r>
                        <a:rPr lang="es-ES" sz="1100" dirty="0">
                          <a:latin typeface="Arial"/>
                        </a:rPr>
                        <a:t>7,6%</a:t>
                      </a:r>
                    </a:p>
                  </a:txBody>
                  <a:tcPr/>
                </a:tc>
                <a:extLst>
                  <a:ext uri="{0D108BD9-81ED-4DB2-BD59-A6C34878D82A}">
                    <a16:rowId xmlns:a16="http://schemas.microsoft.com/office/drawing/2014/main" val="4136688818"/>
                  </a:ext>
                </a:extLst>
              </a:tr>
              <a:tr h="217832">
                <a:tc>
                  <a:txBody>
                    <a:bodyPr/>
                    <a:lstStyle/>
                    <a:p>
                      <a:r>
                        <a:rPr lang="es-ES" sz="1100" dirty="0">
                          <a:latin typeface="Arial"/>
                        </a:rPr>
                        <a:t>Neoplasia</a:t>
                      </a:r>
                    </a:p>
                  </a:txBody>
                  <a:tcPr/>
                </a:tc>
                <a:tc>
                  <a:txBody>
                    <a:bodyPr/>
                    <a:lstStyle/>
                    <a:p>
                      <a:pPr algn="ctr"/>
                      <a:r>
                        <a:rPr lang="es-ES" sz="1100" dirty="0">
                          <a:latin typeface="Arial"/>
                        </a:rPr>
                        <a:t>27</a:t>
                      </a:r>
                    </a:p>
                  </a:txBody>
                  <a:tcPr/>
                </a:tc>
                <a:tc>
                  <a:txBody>
                    <a:bodyPr/>
                    <a:lstStyle/>
                    <a:p>
                      <a:pPr algn="ctr"/>
                      <a:r>
                        <a:rPr lang="es-ES" sz="1100" dirty="0">
                          <a:latin typeface="Arial"/>
                        </a:rPr>
                        <a:t>20,6%</a:t>
                      </a:r>
                    </a:p>
                  </a:txBody>
                  <a:tcPr/>
                </a:tc>
                <a:extLst>
                  <a:ext uri="{0D108BD9-81ED-4DB2-BD59-A6C34878D82A}">
                    <a16:rowId xmlns:a16="http://schemas.microsoft.com/office/drawing/2014/main" val="374285608"/>
                  </a:ext>
                </a:extLst>
              </a:tr>
              <a:tr h="217832">
                <a:tc>
                  <a:txBody>
                    <a:bodyPr/>
                    <a:lstStyle/>
                    <a:p>
                      <a:r>
                        <a:rPr lang="es-ES" sz="1100" dirty="0">
                          <a:latin typeface="Arial"/>
                        </a:rPr>
                        <a:t>Otras</a:t>
                      </a:r>
                    </a:p>
                  </a:txBody>
                  <a:tcPr/>
                </a:tc>
                <a:tc>
                  <a:txBody>
                    <a:bodyPr/>
                    <a:lstStyle/>
                    <a:p>
                      <a:pPr algn="ctr"/>
                      <a:r>
                        <a:rPr lang="es-ES" sz="1100" dirty="0">
                          <a:latin typeface="Arial"/>
                        </a:rPr>
                        <a:t>29</a:t>
                      </a:r>
                    </a:p>
                  </a:txBody>
                  <a:tcPr/>
                </a:tc>
                <a:tc>
                  <a:txBody>
                    <a:bodyPr/>
                    <a:lstStyle/>
                    <a:p>
                      <a:pPr algn="ctr"/>
                      <a:r>
                        <a:rPr lang="es-ES" sz="1100" dirty="0">
                          <a:latin typeface="Arial"/>
                        </a:rPr>
                        <a:t>22,1%</a:t>
                      </a:r>
                    </a:p>
                  </a:txBody>
                  <a:tcPr/>
                </a:tc>
                <a:extLst>
                  <a:ext uri="{0D108BD9-81ED-4DB2-BD59-A6C34878D82A}">
                    <a16:rowId xmlns:a16="http://schemas.microsoft.com/office/drawing/2014/main" val="3865649723"/>
                  </a:ext>
                </a:extLst>
              </a:tr>
              <a:tr h="128481">
                <a:tc>
                  <a:txBody>
                    <a:bodyPr/>
                    <a:lstStyle/>
                    <a:p>
                      <a:pPr lvl="0">
                        <a:buNone/>
                      </a:pPr>
                      <a:endParaRPr lang="es-ES" sz="1100" dirty="0">
                        <a:solidFill>
                          <a:srgbClr val="000000"/>
                        </a:solidFill>
                        <a:latin typeface="Arial"/>
                      </a:endParaRPr>
                    </a:p>
                  </a:txBody>
                  <a:tcPr>
                    <a:solidFill>
                      <a:schemeClr val="accent4">
                        <a:lumMod val="40000"/>
                        <a:lumOff val="60000"/>
                      </a:schemeClr>
                    </a:solidFill>
                  </a:tcPr>
                </a:tc>
                <a:tc>
                  <a:txBody>
                    <a:bodyPr/>
                    <a:lstStyle/>
                    <a:p>
                      <a:pPr lvl="0" algn="ctr">
                        <a:buNone/>
                      </a:pPr>
                      <a:endParaRPr lang="es-ES" sz="1100" dirty="0">
                        <a:solidFill>
                          <a:srgbClr val="000000"/>
                        </a:solidFill>
                        <a:latin typeface="Arial"/>
                      </a:endParaRPr>
                    </a:p>
                  </a:txBody>
                  <a:tcPr>
                    <a:solidFill>
                      <a:schemeClr val="accent4">
                        <a:lumMod val="40000"/>
                        <a:lumOff val="60000"/>
                      </a:schemeClr>
                    </a:solidFill>
                  </a:tcPr>
                </a:tc>
                <a:tc>
                  <a:txBody>
                    <a:bodyPr/>
                    <a:lstStyle/>
                    <a:p>
                      <a:pPr lvl="0" algn="ctr">
                        <a:buNone/>
                      </a:pPr>
                      <a:endParaRPr lang="es-ES" sz="1100" dirty="0">
                        <a:latin typeface="Arial"/>
                      </a:endParaRPr>
                    </a:p>
                  </a:txBody>
                  <a:tcPr>
                    <a:solidFill>
                      <a:schemeClr val="accent4">
                        <a:lumMod val="40000"/>
                        <a:lumOff val="60000"/>
                      </a:schemeClr>
                    </a:solidFill>
                  </a:tcPr>
                </a:tc>
                <a:extLst>
                  <a:ext uri="{0D108BD9-81ED-4DB2-BD59-A6C34878D82A}">
                    <a16:rowId xmlns:a16="http://schemas.microsoft.com/office/drawing/2014/main" val="942549849"/>
                  </a:ext>
                </a:extLst>
              </a:tr>
            </a:tbl>
          </a:graphicData>
        </a:graphic>
      </p:graphicFrame>
      <p:graphicFrame>
        <p:nvGraphicFramePr>
          <p:cNvPr id="7" name="Tabla 6">
            <a:extLst>
              <a:ext uri="{FF2B5EF4-FFF2-40B4-BE49-F238E27FC236}">
                <a16:creationId xmlns:a16="http://schemas.microsoft.com/office/drawing/2014/main" id="{4F105226-9AD0-963A-C8BD-92AE3AD9B143}"/>
              </a:ext>
            </a:extLst>
          </p:cNvPr>
          <p:cNvGraphicFramePr>
            <a:graphicFrameLocks noGrp="1"/>
          </p:cNvGraphicFramePr>
          <p:nvPr>
            <p:extLst>
              <p:ext uri="{D42A27DB-BD31-4B8C-83A1-F6EECF244321}">
                <p14:modId xmlns:p14="http://schemas.microsoft.com/office/powerpoint/2010/main" val="1905804777"/>
              </p:ext>
            </p:extLst>
          </p:nvPr>
        </p:nvGraphicFramePr>
        <p:xfrm>
          <a:off x="697956" y="2749688"/>
          <a:ext cx="3465693" cy="1203960"/>
        </p:xfrm>
        <a:graphic>
          <a:graphicData uri="http://schemas.openxmlformats.org/drawingml/2006/table">
            <a:tbl>
              <a:tblPr firstRow="1" bandRow="1">
                <a:tableStyleId>{17292A2E-F333-43FB-9621-5CBBE7FDCDCB}</a:tableStyleId>
              </a:tblPr>
              <a:tblGrid>
                <a:gridCol w="1552401">
                  <a:extLst>
                    <a:ext uri="{9D8B030D-6E8A-4147-A177-3AD203B41FA5}">
                      <a16:colId xmlns:a16="http://schemas.microsoft.com/office/drawing/2014/main" val="2542207789"/>
                    </a:ext>
                  </a:extLst>
                </a:gridCol>
                <a:gridCol w="993132">
                  <a:extLst>
                    <a:ext uri="{9D8B030D-6E8A-4147-A177-3AD203B41FA5}">
                      <a16:colId xmlns:a16="http://schemas.microsoft.com/office/drawing/2014/main" val="1772622127"/>
                    </a:ext>
                  </a:extLst>
                </a:gridCol>
                <a:gridCol w="920160">
                  <a:extLst>
                    <a:ext uri="{9D8B030D-6E8A-4147-A177-3AD203B41FA5}">
                      <a16:colId xmlns:a16="http://schemas.microsoft.com/office/drawing/2014/main" val="3409023553"/>
                    </a:ext>
                  </a:extLst>
                </a:gridCol>
              </a:tblGrid>
              <a:tr h="373512">
                <a:tc>
                  <a:txBody>
                    <a:bodyPr/>
                    <a:lstStyle/>
                    <a:p>
                      <a:pPr algn="ctr"/>
                      <a:r>
                        <a:rPr lang="es-ES" sz="1100" dirty="0">
                          <a:latin typeface="Arial"/>
                        </a:rPr>
                        <a:t>Situación a fecha de última evolución</a:t>
                      </a:r>
                    </a:p>
                  </a:txBody>
                  <a:tcPr/>
                </a:tc>
                <a:tc>
                  <a:txBody>
                    <a:bodyPr/>
                    <a:lstStyle/>
                    <a:p>
                      <a:pPr algn="ctr"/>
                      <a:r>
                        <a:rPr lang="es-ES" sz="1100" dirty="0">
                          <a:latin typeface="Arial"/>
                        </a:rPr>
                        <a:t>Frecuencia</a:t>
                      </a:r>
                    </a:p>
                  </a:txBody>
                  <a:tcPr/>
                </a:tc>
                <a:tc>
                  <a:txBody>
                    <a:bodyPr/>
                    <a:lstStyle/>
                    <a:p>
                      <a:pPr algn="ctr"/>
                      <a:r>
                        <a:rPr lang="es-ES" sz="1100" dirty="0">
                          <a:latin typeface="Arial"/>
                        </a:rPr>
                        <a:t>Porcentaje</a:t>
                      </a:r>
                    </a:p>
                  </a:txBody>
                  <a:tcPr/>
                </a:tc>
                <a:extLst>
                  <a:ext uri="{0D108BD9-81ED-4DB2-BD59-A6C34878D82A}">
                    <a16:rowId xmlns:a16="http://schemas.microsoft.com/office/drawing/2014/main" val="1985061776"/>
                  </a:ext>
                </a:extLst>
              </a:tr>
              <a:tr h="227355">
                <a:tc>
                  <a:txBody>
                    <a:bodyPr/>
                    <a:lstStyle/>
                    <a:p>
                      <a:pPr algn="ctr"/>
                      <a:r>
                        <a:rPr lang="es-ES" sz="1100" dirty="0">
                          <a:latin typeface="Arial"/>
                        </a:rPr>
                        <a:t>Vivo</a:t>
                      </a:r>
                    </a:p>
                  </a:txBody>
                  <a:tcPr/>
                </a:tc>
                <a:tc>
                  <a:txBody>
                    <a:bodyPr/>
                    <a:lstStyle/>
                    <a:p>
                      <a:pPr algn="ctr"/>
                      <a:r>
                        <a:rPr lang="es-ES" sz="1100" dirty="0">
                          <a:latin typeface="Arial"/>
                        </a:rPr>
                        <a:t>74</a:t>
                      </a:r>
                    </a:p>
                  </a:txBody>
                  <a:tcPr/>
                </a:tc>
                <a:tc>
                  <a:txBody>
                    <a:bodyPr/>
                    <a:lstStyle/>
                    <a:p>
                      <a:pPr algn="ctr"/>
                      <a:r>
                        <a:rPr lang="es-ES" sz="1100" dirty="0">
                          <a:latin typeface="Arial"/>
                        </a:rPr>
                        <a:t>36,1%</a:t>
                      </a:r>
                    </a:p>
                  </a:txBody>
                  <a:tcPr/>
                </a:tc>
                <a:extLst>
                  <a:ext uri="{0D108BD9-81ED-4DB2-BD59-A6C34878D82A}">
                    <a16:rowId xmlns:a16="http://schemas.microsoft.com/office/drawing/2014/main" val="2096128899"/>
                  </a:ext>
                </a:extLst>
              </a:tr>
              <a:tr h="227355">
                <a:tc>
                  <a:txBody>
                    <a:bodyPr/>
                    <a:lstStyle/>
                    <a:p>
                      <a:pPr algn="ctr"/>
                      <a:r>
                        <a:rPr lang="es-ES" sz="1100" dirty="0">
                          <a:latin typeface="Arial"/>
                        </a:rPr>
                        <a:t>Muerto</a:t>
                      </a:r>
                    </a:p>
                  </a:txBody>
                  <a:tcPr/>
                </a:tc>
                <a:tc>
                  <a:txBody>
                    <a:bodyPr/>
                    <a:lstStyle/>
                    <a:p>
                      <a:pPr algn="ctr"/>
                      <a:r>
                        <a:rPr lang="es-ES" sz="1100" dirty="0">
                          <a:latin typeface="Arial"/>
                        </a:rPr>
                        <a:t>131</a:t>
                      </a:r>
                    </a:p>
                  </a:txBody>
                  <a:tcPr/>
                </a:tc>
                <a:tc>
                  <a:txBody>
                    <a:bodyPr/>
                    <a:lstStyle/>
                    <a:p>
                      <a:pPr algn="ctr"/>
                      <a:r>
                        <a:rPr lang="es-ES" sz="1100" b="1" dirty="0">
                          <a:latin typeface="Arial"/>
                        </a:rPr>
                        <a:t>63,9%</a:t>
                      </a:r>
                    </a:p>
                  </a:txBody>
                  <a:tcPr/>
                </a:tc>
                <a:extLst>
                  <a:ext uri="{0D108BD9-81ED-4DB2-BD59-A6C34878D82A}">
                    <a16:rowId xmlns:a16="http://schemas.microsoft.com/office/drawing/2014/main" val="755819579"/>
                  </a:ext>
                </a:extLst>
              </a:tr>
              <a:tr h="227355">
                <a:tc>
                  <a:txBody>
                    <a:bodyPr/>
                    <a:lstStyle/>
                    <a:p>
                      <a:pPr lvl="0" algn="ctr">
                        <a:buNone/>
                      </a:pPr>
                      <a:r>
                        <a:rPr lang="es-ES" sz="1100" dirty="0">
                          <a:latin typeface="Arial"/>
                        </a:rPr>
                        <a:t>Total</a:t>
                      </a:r>
                    </a:p>
                  </a:txBody>
                  <a:tcPr/>
                </a:tc>
                <a:tc>
                  <a:txBody>
                    <a:bodyPr/>
                    <a:lstStyle/>
                    <a:p>
                      <a:pPr lvl="0" algn="ctr">
                        <a:buNone/>
                      </a:pPr>
                      <a:r>
                        <a:rPr lang="es-ES" sz="1100" dirty="0">
                          <a:latin typeface="Arial"/>
                        </a:rPr>
                        <a:t>205</a:t>
                      </a:r>
                    </a:p>
                  </a:txBody>
                  <a:tcPr/>
                </a:tc>
                <a:tc>
                  <a:txBody>
                    <a:bodyPr/>
                    <a:lstStyle/>
                    <a:p>
                      <a:pPr lvl="0" algn="ctr">
                        <a:buNone/>
                      </a:pPr>
                      <a:r>
                        <a:rPr lang="es-ES" sz="1100" dirty="0">
                          <a:latin typeface="Arial"/>
                        </a:rPr>
                        <a:t>100%</a:t>
                      </a:r>
                    </a:p>
                  </a:txBody>
                  <a:tcPr/>
                </a:tc>
                <a:extLst>
                  <a:ext uri="{0D108BD9-81ED-4DB2-BD59-A6C34878D82A}">
                    <a16:rowId xmlns:a16="http://schemas.microsoft.com/office/drawing/2014/main" val="2140721456"/>
                  </a:ext>
                </a:extLst>
              </a:tr>
            </a:tbl>
          </a:graphicData>
        </a:graphic>
      </p:graphicFrame>
    </p:spTree>
    <p:extLst>
      <p:ext uri="{BB962C8B-B14F-4D97-AF65-F5344CB8AC3E}">
        <p14:creationId xmlns:p14="http://schemas.microsoft.com/office/powerpoint/2010/main" val="2756459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257EC-EFF1-1727-74FE-9B07F6320701}"/>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C7D206F-F984-7318-7274-C0169128B1C0}"/>
              </a:ext>
            </a:extLst>
          </p:cNvPr>
          <p:cNvSpPr>
            <a:spLocks noGrp="1"/>
          </p:cNvSpPr>
          <p:nvPr>
            <p:ph idx="1"/>
          </p:nvPr>
        </p:nvSpPr>
        <p:spPr>
          <a:xfrm>
            <a:off x="457200" y="1511878"/>
            <a:ext cx="8229600" cy="3082745"/>
          </a:xfrm>
        </p:spPr>
        <p:txBody>
          <a:bodyPr vert="horz" lIns="91440" tIns="45720" rIns="91440" bIns="45720" rtlCol="0" anchor="t">
            <a:normAutofit/>
          </a:bodyPr>
          <a:lstStyle/>
          <a:p>
            <a:pPr marL="0" indent="0">
              <a:buNone/>
            </a:pPr>
            <a:r>
              <a:rPr lang="es-ES" sz="1200" dirty="0">
                <a:latin typeface="Arial"/>
                <a:ea typeface="Verdana"/>
                <a:cs typeface="Arial"/>
              </a:rPr>
              <a:t> </a:t>
            </a:r>
            <a:r>
              <a:rPr lang="es-ES" sz="1000" dirty="0">
                <a:latin typeface="Verdana"/>
                <a:ea typeface="Verdana"/>
              </a:rPr>
              <a:t> </a:t>
            </a:r>
            <a:endParaRPr lang="es-ES">
              <a:latin typeface="Calibri"/>
              <a:ea typeface="Calibri"/>
              <a:cs typeface="Calibri"/>
            </a:endParaRPr>
          </a:p>
          <a:p>
            <a:pPr marL="0" indent="0">
              <a:buNone/>
            </a:pPr>
            <a:endParaRPr lang="es-ES" sz="1000" dirty="0">
              <a:latin typeface="Verdana"/>
              <a:ea typeface="Verdana"/>
              <a:cs typeface="Calibri"/>
            </a:endParaRPr>
          </a:p>
          <a:p>
            <a:endParaRPr lang="es-ES" dirty="0">
              <a:ea typeface="Calibri"/>
              <a:cs typeface="Calibri"/>
            </a:endParaRPr>
          </a:p>
        </p:txBody>
      </p:sp>
      <p:sp>
        <p:nvSpPr>
          <p:cNvPr id="5" name="Rectángulo 4">
            <a:extLst>
              <a:ext uri="{FF2B5EF4-FFF2-40B4-BE49-F238E27FC236}">
                <a16:creationId xmlns:a16="http://schemas.microsoft.com/office/drawing/2014/main" id="{248F5720-C0EE-86D9-CCE2-7F890C4204F2}"/>
              </a:ext>
            </a:extLst>
          </p:cNvPr>
          <p:cNvSpPr/>
          <p:nvPr/>
        </p:nvSpPr>
        <p:spPr>
          <a:xfrm>
            <a:off x="3744456" y="230507"/>
            <a:ext cx="2119266" cy="483838"/>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2000" dirty="0">
                <a:solidFill>
                  <a:schemeClr val="tx1"/>
                </a:solidFill>
                <a:latin typeface="Arial"/>
                <a:ea typeface="Calibri"/>
                <a:cs typeface="Calibri"/>
              </a:rPr>
              <a:t>RESULTADOS</a:t>
            </a:r>
          </a:p>
        </p:txBody>
      </p:sp>
      <p:graphicFrame>
        <p:nvGraphicFramePr>
          <p:cNvPr id="2" name="Tabla 1">
            <a:extLst>
              <a:ext uri="{FF2B5EF4-FFF2-40B4-BE49-F238E27FC236}">
                <a16:creationId xmlns:a16="http://schemas.microsoft.com/office/drawing/2014/main" id="{19B0F2E7-DA61-D973-071B-8C2041954FF6}"/>
              </a:ext>
            </a:extLst>
          </p:cNvPr>
          <p:cNvGraphicFramePr>
            <a:graphicFrameLocks noGrp="1"/>
          </p:cNvGraphicFramePr>
          <p:nvPr>
            <p:extLst>
              <p:ext uri="{D42A27DB-BD31-4B8C-83A1-F6EECF244321}">
                <p14:modId xmlns:p14="http://schemas.microsoft.com/office/powerpoint/2010/main" val="2342058322"/>
              </p:ext>
            </p:extLst>
          </p:nvPr>
        </p:nvGraphicFramePr>
        <p:xfrm>
          <a:off x="1763688" y="915566"/>
          <a:ext cx="5256584" cy="1280160"/>
        </p:xfrm>
        <a:graphic>
          <a:graphicData uri="http://schemas.openxmlformats.org/drawingml/2006/table">
            <a:tbl>
              <a:tblPr firstRow="1" bandRow="1">
                <a:tableStyleId>{17292A2E-F333-43FB-9621-5CBBE7FDCDCB}</a:tableStyleId>
              </a:tblPr>
              <a:tblGrid>
                <a:gridCol w="1642015">
                  <a:extLst>
                    <a:ext uri="{9D8B030D-6E8A-4147-A177-3AD203B41FA5}">
                      <a16:colId xmlns:a16="http://schemas.microsoft.com/office/drawing/2014/main" val="2528603416"/>
                    </a:ext>
                  </a:extLst>
                </a:gridCol>
                <a:gridCol w="1718613">
                  <a:extLst>
                    <a:ext uri="{9D8B030D-6E8A-4147-A177-3AD203B41FA5}">
                      <a16:colId xmlns:a16="http://schemas.microsoft.com/office/drawing/2014/main" val="3160293087"/>
                    </a:ext>
                  </a:extLst>
                </a:gridCol>
                <a:gridCol w="1895956">
                  <a:extLst>
                    <a:ext uri="{9D8B030D-6E8A-4147-A177-3AD203B41FA5}">
                      <a16:colId xmlns:a16="http://schemas.microsoft.com/office/drawing/2014/main" val="2577293896"/>
                    </a:ext>
                  </a:extLst>
                </a:gridCol>
              </a:tblGrid>
              <a:tr h="214556">
                <a:tc>
                  <a:txBody>
                    <a:bodyPr/>
                    <a:lstStyle/>
                    <a:p>
                      <a:pPr algn="ctr"/>
                      <a:r>
                        <a:rPr lang="es-ES" sz="1500" dirty="0">
                          <a:latin typeface="Arial"/>
                        </a:rPr>
                        <a:t>Supervivencia</a:t>
                      </a:r>
                    </a:p>
                  </a:txBody>
                  <a:tcPr/>
                </a:tc>
                <a:tc>
                  <a:txBody>
                    <a:bodyPr/>
                    <a:lstStyle/>
                    <a:p>
                      <a:pPr algn="ctr"/>
                      <a:r>
                        <a:rPr lang="es-ES" sz="1500" dirty="0">
                          <a:latin typeface="Arial"/>
                        </a:rPr>
                        <a:t>Tras inclusión</a:t>
                      </a:r>
                    </a:p>
                  </a:txBody>
                  <a:tcPr/>
                </a:tc>
                <a:tc>
                  <a:txBody>
                    <a:bodyPr/>
                    <a:lstStyle/>
                    <a:p>
                      <a:pPr algn="ctr"/>
                      <a:r>
                        <a:rPr lang="es-ES" sz="1500" dirty="0">
                          <a:latin typeface="Arial"/>
                        </a:rPr>
                        <a:t>Tras diagnóstico</a:t>
                      </a:r>
                    </a:p>
                  </a:txBody>
                  <a:tcPr/>
                </a:tc>
                <a:extLst>
                  <a:ext uri="{0D108BD9-81ED-4DB2-BD59-A6C34878D82A}">
                    <a16:rowId xmlns:a16="http://schemas.microsoft.com/office/drawing/2014/main" val="1530860892"/>
                  </a:ext>
                </a:extLst>
              </a:tr>
              <a:tr h="214556">
                <a:tc>
                  <a:txBody>
                    <a:bodyPr/>
                    <a:lstStyle/>
                    <a:p>
                      <a:pPr algn="ctr"/>
                      <a:r>
                        <a:rPr lang="es-ES" sz="1500" dirty="0">
                          <a:latin typeface="Arial"/>
                        </a:rPr>
                        <a:t>A 5 años</a:t>
                      </a:r>
                    </a:p>
                  </a:txBody>
                  <a:tcPr/>
                </a:tc>
                <a:tc>
                  <a:txBody>
                    <a:bodyPr/>
                    <a:lstStyle/>
                    <a:p>
                      <a:pPr algn="ctr"/>
                      <a:r>
                        <a:rPr lang="es-ES" sz="1500" dirty="0">
                          <a:latin typeface="Arial"/>
                        </a:rPr>
                        <a:t>62%</a:t>
                      </a:r>
                    </a:p>
                  </a:txBody>
                  <a:tcPr/>
                </a:tc>
                <a:tc>
                  <a:txBody>
                    <a:bodyPr/>
                    <a:lstStyle/>
                    <a:p>
                      <a:pPr algn="ctr"/>
                      <a:r>
                        <a:rPr lang="es-ES" sz="1500" dirty="0">
                          <a:latin typeface="Arial"/>
                        </a:rPr>
                        <a:t>77%</a:t>
                      </a:r>
                    </a:p>
                  </a:txBody>
                  <a:tcPr/>
                </a:tc>
                <a:extLst>
                  <a:ext uri="{0D108BD9-81ED-4DB2-BD59-A6C34878D82A}">
                    <a16:rowId xmlns:a16="http://schemas.microsoft.com/office/drawing/2014/main" val="196370994"/>
                  </a:ext>
                </a:extLst>
              </a:tr>
              <a:tr h="214556">
                <a:tc>
                  <a:txBody>
                    <a:bodyPr/>
                    <a:lstStyle/>
                    <a:p>
                      <a:pPr algn="ctr"/>
                      <a:r>
                        <a:rPr lang="es-ES" sz="1500" dirty="0">
                          <a:latin typeface="Arial"/>
                        </a:rPr>
                        <a:t>A 10 años</a:t>
                      </a:r>
                    </a:p>
                  </a:txBody>
                  <a:tcPr/>
                </a:tc>
                <a:tc>
                  <a:txBody>
                    <a:bodyPr/>
                    <a:lstStyle/>
                    <a:p>
                      <a:pPr algn="ctr"/>
                      <a:r>
                        <a:rPr lang="es-ES" sz="1500" dirty="0">
                          <a:latin typeface="Arial"/>
                        </a:rPr>
                        <a:t>45%</a:t>
                      </a:r>
                    </a:p>
                  </a:txBody>
                  <a:tcPr/>
                </a:tc>
                <a:tc>
                  <a:txBody>
                    <a:bodyPr/>
                    <a:lstStyle/>
                    <a:p>
                      <a:pPr algn="ctr"/>
                      <a:r>
                        <a:rPr lang="es-ES" sz="1500" dirty="0">
                          <a:latin typeface="Arial"/>
                        </a:rPr>
                        <a:t>59%</a:t>
                      </a:r>
                    </a:p>
                  </a:txBody>
                  <a:tcPr/>
                </a:tc>
                <a:extLst>
                  <a:ext uri="{0D108BD9-81ED-4DB2-BD59-A6C34878D82A}">
                    <a16:rowId xmlns:a16="http://schemas.microsoft.com/office/drawing/2014/main" val="401675566"/>
                  </a:ext>
                </a:extLst>
              </a:tr>
              <a:tr h="214556">
                <a:tc>
                  <a:txBody>
                    <a:bodyPr/>
                    <a:lstStyle/>
                    <a:p>
                      <a:pPr algn="ctr"/>
                      <a:r>
                        <a:rPr lang="es-ES" sz="1500" dirty="0">
                          <a:latin typeface="Arial"/>
                        </a:rPr>
                        <a:t>A 15 años</a:t>
                      </a:r>
                    </a:p>
                  </a:txBody>
                  <a:tcPr/>
                </a:tc>
                <a:tc>
                  <a:txBody>
                    <a:bodyPr/>
                    <a:lstStyle/>
                    <a:p>
                      <a:pPr algn="ctr"/>
                      <a:r>
                        <a:rPr lang="es-ES" sz="1500" dirty="0">
                          <a:latin typeface="Arial"/>
                        </a:rPr>
                        <a:t>31%</a:t>
                      </a:r>
                    </a:p>
                  </a:txBody>
                  <a:tcPr/>
                </a:tc>
                <a:tc>
                  <a:txBody>
                    <a:bodyPr/>
                    <a:lstStyle/>
                    <a:p>
                      <a:pPr algn="ctr"/>
                      <a:r>
                        <a:rPr lang="es-ES" sz="1500" dirty="0">
                          <a:latin typeface="Arial"/>
                        </a:rPr>
                        <a:t>42%</a:t>
                      </a:r>
                    </a:p>
                  </a:txBody>
                  <a:tcPr/>
                </a:tc>
                <a:extLst>
                  <a:ext uri="{0D108BD9-81ED-4DB2-BD59-A6C34878D82A}">
                    <a16:rowId xmlns:a16="http://schemas.microsoft.com/office/drawing/2014/main" val="1646314499"/>
                  </a:ext>
                </a:extLst>
              </a:tr>
            </a:tbl>
          </a:graphicData>
        </a:graphic>
      </p:graphicFrame>
      <p:pic>
        <p:nvPicPr>
          <p:cNvPr id="4" name="Imagen 3" descr="Gráfico, Histograma&#10;&#10;El contenido generado por inteligencia artificial puede ser incorrecto.">
            <a:extLst>
              <a:ext uri="{FF2B5EF4-FFF2-40B4-BE49-F238E27FC236}">
                <a16:creationId xmlns:a16="http://schemas.microsoft.com/office/drawing/2014/main" id="{9C11B37A-EB93-37C5-15B0-5EE137CC9AA8}"/>
              </a:ext>
            </a:extLst>
          </p:cNvPr>
          <p:cNvPicPr>
            <a:picLocks noChangeAspect="1"/>
          </p:cNvPicPr>
          <p:nvPr/>
        </p:nvPicPr>
        <p:blipFill>
          <a:blip r:embed="rId2"/>
          <a:stretch>
            <a:fillRect/>
          </a:stretch>
        </p:blipFill>
        <p:spPr>
          <a:xfrm>
            <a:off x="603538" y="2573481"/>
            <a:ext cx="3136324" cy="2469573"/>
          </a:xfrm>
          <a:prstGeom prst="rect">
            <a:avLst/>
          </a:prstGeom>
        </p:spPr>
      </p:pic>
      <p:pic>
        <p:nvPicPr>
          <p:cNvPr id="8" name="Imagen 7" descr="Gráfico&#10;&#10;El contenido generado por inteligencia artificial puede ser incorrecto.">
            <a:extLst>
              <a:ext uri="{FF2B5EF4-FFF2-40B4-BE49-F238E27FC236}">
                <a16:creationId xmlns:a16="http://schemas.microsoft.com/office/drawing/2014/main" id="{62D3B472-7742-51F0-C8A1-7465E585CA15}"/>
              </a:ext>
            </a:extLst>
          </p:cNvPr>
          <p:cNvPicPr>
            <a:picLocks noChangeAspect="1"/>
          </p:cNvPicPr>
          <p:nvPr/>
        </p:nvPicPr>
        <p:blipFill>
          <a:blip r:embed="rId3"/>
          <a:stretch>
            <a:fillRect/>
          </a:stretch>
        </p:blipFill>
        <p:spPr>
          <a:xfrm>
            <a:off x="4819650" y="2574781"/>
            <a:ext cx="3141519" cy="2466975"/>
          </a:xfrm>
          <a:prstGeom prst="rect">
            <a:avLst/>
          </a:prstGeom>
        </p:spPr>
      </p:pic>
    </p:spTree>
    <p:extLst>
      <p:ext uri="{BB962C8B-B14F-4D97-AF65-F5344CB8AC3E}">
        <p14:creationId xmlns:p14="http://schemas.microsoft.com/office/powerpoint/2010/main" val="526240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7C16-1274-96C8-1664-95041D300CDE}"/>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6A19F3B-E08D-CA69-2A86-508FB0E8DB14}"/>
              </a:ext>
            </a:extLst>
          </p:cNvPr>
          <p:cNvSpPr>
            <a:spLocks noGrp="1"/>
          </p:cNvSpPr>
          <p:nvPr>
            <p:ph idx="1"/>
          </p:nvPr>
        </p:nvSpPr>
        <p:spPr>
          <a:xfrm>
            <a:off x="457200" y="1470315"/>
            <a:ext cx="8229600" cy="3124308"/>
          </a:xfrm>
        </p:spPr>
        <p:txBody>
          <a:bodyPr vert="horz" lIns="91440" tIns="45720" rIns="91440" bIns="45720" rtlCol="0" anchor="t">
            <a:normAutofit/>
          </a:bodyPr>
          <a:lstStyle/>
          <a:p>
            <a:pPr marL="0" indent="0">
              <a:buNone/>
            </a:pPr>
            <a:r>
              <a:rPr lang="es-ES" sz="1500" dirty="0">
                <a:latin typeface="Arial"/>
                <a:cs typeface="Arial"/>
              </a:rPr>
              <a:t>La mortalidad no se asocio significativamente con:</a:t>
            </a:r>
            <a:endParaRPr lang="es-ES" sz="1500" dirty="0">
              <a:latin typeface="Arial"/>
              <a:ea typeface="Calibri"/>
              <a:cs typeface="Arial"/>
            </a:endParaRPr>
          </a:p>
          <a:p>
            <a:pPr marL="0" indent="0">
              <a:buNone/>
            </a:pPr>
            <a:endParaRPr lang="es-ES" sz="1500" dirty="0">
              <a:latin typeface="Arial"/>
              <a:cs typeface="Arial"/>
            </a:endParaRPr>
          </a:p>
          <a:p>
            <a:pPr>
              <a:buFont typeface="Arial"/>
              <a:buChar char="•"/>
            </a:pPr>
            <a:r>
              <a:rPr lang="es-ES" sz="1500" dirty="0">
                <a:latin typeface="Arial"/>
                <a:ea typeface="+mn-lt"/>
                <a:cs typeface="+mn-lt"/>
              </a:rPr>
              <a:t>Género.</a:t>
            </a:r>
          </a:p>
          <a:p>
            <a:pPr>
              <a:buFont typeface="Arial"/>
            </a:pPr>
            <a:r>
              <a:rPr lang="es-ES" sz="1500" dirty="0">
                <a:latin typeface="Arial"/>
                <a:ea typeface="+mn-lt"/>
                <a:cs typeface="+mn-lt"/>
              </a:rPr>
              <a:t>Diagnóstico etiológico.</a:t>
            </a:r>
            <a:endParaRPr lang="es-ES" sz="1500" dirty="0">
              <a:latin typeface="Arial"/>
              <a:ea typeface="Calibri"/>
              <a:cs typeface="Calibri"/>
            </a:endParaRPr>
          </a:p>
          <a:p>
            <a:pPr>
              <a:buFont typeface="Arial"/>
            </a:pPr>
            <a:r>
              <a:rPr lang="es-ES" sz="1500" dirty="0">
                <a:latin typeface="Arial"/>
                <a:ea typeface="+mn-lt"/>
                <a:cs typeface="+mn-lt"/>
              </a:rPr>
              <a:t>Tuberculosis previa. </a:t>
            </a:r>
            <a:endParaRPr lang="es-ES" sz="1500" dirty="0">
              <a:latin typeface="Arial"/>
              <a:ea typeface="+mn-lt"/>
              <a:cs typeface="Calibri"/>
            </a:endParaRPr>
          </a:p>
          <a:p>
            <a:pPr>
              <a:buFont typeface="Arial"/>
            </a:pPr>
            <a:r>
              <a:rPr lang="es-ES" sz="1500" dirty="0">
                <a:latin typeface="Arial"/>
                <a:ea typeface="+mn-lt"/>
                <a:cs typeface="+mn-lt"/>
              </a:rPr>
              <a:t>Clínica (tos, expectoración, purulencia, sibilantes o hemoptisis previa).</a:t>
            </a:r>
            <a:endParaRPr lang="es-ES" sz="1500" dirty="0">
              <a:latin typeface="Arial"/>
              <a:ea typeface="+mn-lt"/>
              <a:cs typeface="Calibri"/>
            </a:endParaRPr>
          </a:p>
          <a:p>
            <a:pPr>
              <a:buFont typeface="Arial"/>
            </a:pPr>
            <a:r>
              <a:rPr lang="es-ES" sz="1500" dirty="0">
                <a:latin typeface="Arial"/>
                <a:ea typeface="+mn-lt"/>
                <a:cs typeface="+mn-lt"/>
              </a:rPr>
              <a:t>Tipo de BQ (cilíndricas o quísticas).</a:t>
            </a:r>
            <a:endParaRPr lang="es-ES" sz="1500" dirty="0">
              <a:latin typeface="Arial"/>
              <a:ea typeface="Calibri"/>
              <a:cs typeface="Calibri"/>
            </a:endParaRPr>
          </a:p>
          <a:p>
            <a:pPr>
              <a:buFont typeface="Arial"/>
              <a:buChar char="•"/>
            </a:pPr>
            <a:r>
              <a:rPr lang="es-ES" sz="1500" dirty="0">
                <a:latin typeface="Arial"/>
                <a:ea typeface="+mn-lt"/>
                <a:cs typeface="+mn-lt"/>
              </a:rPr>
              <a:t>Diversos tratamientos (LAMA, LABA, corticoides inhalados o sistémicos, macrólidos en pauta continua, antibioterapia inhalada). </a:t>
            </a:r>
            <a:endParaRPr lang="es-ES" sz="1500" dirty="0">
              <a:latin typeface="Arial"/>
              <a:ea typeface="+mn-lt"/>
              <a:cs typeface="Arial"/>
            </a:endParaRPr>
          </a:p>
          <a:p>
            <a:pPr>
              <a:buFont typeface="Arial"/>
              <a:buChar char="•"/>
            </a:pPr>
            <a:r>
              <a:rPr lang="es-ES" sz="1500" dirty="0">
                <a:latin typeface="Arial"/>
                <a:ea typeface="+mn-lt"/>
                <a:cs typeface="+mn-lt"/>
              </a:rPr>
              <a:t>Aislamientos microbiológicos.</a:t>
            </a:r>
            <a:endParaRPr lang="es-ES" sz="1500" dirty="0">
              <a:latin typeface="Arial"/>
              <a:cs typeface="Arial"/>
            </a:endParaRPr>
          </a:p>
        </p:txBody>
      </p:sp>
      <p:sp>
        <p:nvSpPr>
          <p:cNvPr id="4" name="Rectángulo 3">
            <a:extLst>
              <a:ext uri="{FF2B5EF4-FFF2-40B4-BE49-F238E27FC236}">
                <a16:creationId xmlns:a16="http://schemas.microsoft.com/office/drawing/2014/main" id="{69FAEB2B-D2F9-14C9-01FB-D1166CF551FE}"/>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spTree>
    <p:extLst>
      <p:ext uri="{BB962C8B-B14F-4D97-AF65-F5344CB8AC3E}">
        <p14:creationId xmlns:p14="http://schemas.microsoft.com/office/powerpoint/2010/main" val="3108782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0BBD4-DA4C-7F86-C895-44A954950F0C}"/>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679BE9-9ADB-A123-A60F-ADC75A61DE4F}"/>
              </a:ext>
            </a:extLst>
          </p:cNvPr>
          <p:cNvSpPr>
            <a:spLocks noGrp="1"/>
          </p:cNvSpPr>
          <p:nvPr>
            <p:ph idx="1"/>
          </p:nvPr>
        </p:nvSpPr>
        <p:spPr>
          <a:xfrm>
            <a:off x="457200" y="1470315"/>
            <a:ext cx="8229600" cy="3124308"/>
          </a:xfrm>
        </p:spPr>
        <p:txBody>
          <a:bodyPr vert="horz" lIns="91440" tIns="45720" rIns="91440" bIns="45720" rtlCol="0" anchor="t">
            <a:normAutofit/>
          </a:bodyPr>
          <a:lstStyle/>
          <a:p>
            <a:pPr marL="0" indent="0">
              <a:buNone/>
            </a:pPr>
            <a:r>
              <a:rPr lang="es-ES" sz="1500" dirty="0">
                <a:latin typeface="Arial"/>
                <a:cs typeface="Arial"/>
              </a:rPr>
              <a:t>La supervivencia fue significativamente inferior (p&lt;0.05, test </a:t>
            </a:r>
            <a:r>
              <a:rPr lang="es-ES" sz="1500" dirty="0" err="1">
                <a:latin typeface="Arial"/>
                <a:cs typeface="Arial"/>
              </a:rPr>
              <a:t>long</a:t>
            </a:r>
            <a:r>
              <a:rPr lang="es-ES" sz="1500" dirty="0">
                <a:latin typeface="Arial"/>
                <a:cs typeface="Arial"/>
              </a:rPr>
              <a:t> </a:t>
            </a:r>
            <a:r>
              <a:rPr lang="es-ES" sz="1500" dirty="0" err="1">
                <a:latin typeface="Arial"/>
                <a:cs typeface="Arial"/>
              </a:rPr>
              <a:t>rank</a:t>
            </a:r>
            <a:r>
              <a:rPr lang="es-ES" sz="1500" dirty="0">
                <a:latin typeface="Arial"/>
                <a:cs typeface="Arial"/>
              </a:rPr>
              <a:t>) en:</a:t>
            </a:r>
            <a:endParaRPr lang="es-ES" sz="1500" dirty="0">
              <a:latin typeface="Arial"/>
              <a:ea typeface="Calibri"/>
              <a:cs typeface="Arial"/>
            </a:endParaRPr>
          </a:p>
          <a:p>
            <a:pPr marL="0" indent="0">
              <a:buNone/>
            </a:pPr>
            <a:endParaRPr lang="es-ES" sz="1500" dirty="0">
              <a:latin typeface="Arial"/>
              <a:cs typeface="Arial"/>
            </a:endParaRPr>
          </a:p>
          <a:p>
            <a:pPr marL="285750" indent="-285750">
              <a:buFont typeface="Arial,Sans-Serif"/>
              <a:buChar char="•"/>
            </a:pPr>
            <a:r>
              <a:rPr lang="es-ES" sz="1500" dirty="0">
                <a:latin typeface="Arial"/>
                <a:cs typeface="Arial"/>
              </a:rPr>
              <a:t>Pacientes &gt; 70 años</a:t>
            </a:r>
          </a:p>
          <a:p>
            <a:pPr marL="285750" indent="-285750">
              <a:buFont typeface="Arial,Sans-Serif"/>
            </a:pPr>
            <a:r>
              <a:rPr lang="es-ES" sz="1500" dirty="0">
                <a:latin typeface="Arial"/>
                <a:cs typeface="Arial"/>
              </a:rPr>
              <a:t>Hipertensión</a:t>
            </a:r>
          </a:p>
          <a:p>
            <a:pPr marL="285750" indent="-285750">
              <a:buFont typeface="Arial,Sans-Serif"/>
            </a:pPr>
            <a:r>
              <a:rPr lang="es-ES" sz="1500" dirty="0">
                <a:latin typeface="Arial"/>
                <a:cs typeface="Arial"/>
              </a:rPr>
              <a:t>Diabetes</a:t>
            </a:r>
            <a:endParaRPr lang="en-US" sz="1500" dirty="0">
              <a:latin typeface="Arial"/>
              <a:cs typeface="Arial"/>
            </a:endParaRPr>
          </a:p>
          <a:p>
            <a:pPr marL="285750" indent="-285750">
              <a:buFont typeface="Arial,Sans-Serif"/>
            </a:pPr>
            <a:r>
              <a:rPr lang="es-ES" sz="1500" dirty="0">
                <a:latin typeface="Arial"/>
                <a:cs typeface="Arial"/>
              </a:rPr>
              <a:t>Cardiopatía</a:t>
            </a:r>
          </a:p>
          <a:p>
            <a:pPr marL="285750" indent="-285750">
              <a:buFont typeface="Arial,Sans-Serif"/>
            </a:pPr>
            <a:r>
              <a:rPr lang="es-ES" sz="1500" dirty="0">
                <a:latin typeface="Arial"/>
                <a:cs typeface="Arial"/>
              </a:rPr>
              <a:t>Neoplasia</a:t>
            </a:r>
          </a:p>
          <a:p>
            <a:pPr marL="285750" indent="-285750">
              <a:buFont typeface="Arial,Sans-Serif"/>
            </a:pPr>
            <a:r>
              <a:rPr lang="es-ES" sz="1500" dirty="0">
                <a:latin typeface="Arial"/>
                <a:cs typeface="Arial"/>
              </a:rPr>
              <a:t>EPOC</a:t>
            </a:r>
            <a:endParaRPr lang="es-ES" sz="1500" dirty="0">
              <a:latin typeface="Arial"/>
              <a:ea typeface="Calibri"/>
              <a:cs typeface="Calibri"/>
            </a:endParaRPr>
          </a:p>
          <a:p>
            <a:pPr marL="285750" indent="-285750">
              <a:buFont typeface="Arial,Sans-Serif"/>
            </a:pPr>
            <a:r>
              <a:rPr lang="es-ES" sz="1500" dirty="0">
                <a:latin typeface="Arial"/>
                <a:cs typeface="Arial"/>
              </a:rPr>
              <a:t>Mayor grado de disnea (</a:t>
            </a:r>
            <a:r>
              <a:rPr lang="es-ES" sz="1500" dirty="0" err="1">
                <a:latin typeface="Arial"/>
                <a:cs typeface="Arial"/>
              </a:rPr>
              <a:t>mMRC</a:t>
            </a:r>
            <a:r>
              <a:rPr lang="es-ES" sz="1500" dirty="0">
                <a:latin typeface="Arial"/>
                <a:cs typeface="Arial"/>
              </a:rPr>
              <a:t>)</a:t>
            </a:r>
          </a:p>
        </p:txBody>
      </p:sp>
      <p:sp>
        <p:nvSpPr>
          <p:cNvPr id="4" name="Rectángulo 3">
            <a:extLst>
              <a:ext uri="{FF2B5EF4-FFF2-40B4-BE49-F238E27FC236}">
                <a16:creationId xmlns:a16="http://schemas.microsoft.com/office/drawing/2014/main" id="{F660DBA7-0440-83C6-5220-4A95B094B0FA}"/>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sp>
        <p:nvSpPr>
          <p:cNvPr id="5" name="Marcador de contenido 2">
            <a:extLst>
              <a:ext uri="{FF2B5EF4-FFF2-40B4-BE49-F238E27FC236}">
                <a16:creationId xmlns:a16="http://schemas.microsoft.com/office/drawing/2014/main" id="{05D2CEAD-CE00-B857-C94A-0B0CC38F2C4D}"/>
              </a:ext>
            </a:extLst>
          </p:cNvPr>
          <p:cNvSpPr txBox="1">
            <a:spLocks/>
          </p:cNvSpPr>
          <p:nvPr/>
        </p:nvSpPr>
        <p:spPr>
          <a:xfrm>
            <a:off x="4499992" y="1872094"/>
            <a:ext cx="4320480" cy="202287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Sans-Serif"/>
              <a:buChar char="•"/>
            </a:pPr>
            <a:r>
              <a:rPr lang="es-ES" sz="1500" dirty="0">
                <a:latin typeface="Arial"/>
                <a:cs typeface="Arial"/>
              </a:rPr>
              <a:t>Insuficiencia respiratoria</a:t>
            </a:r>
            <a:endParaRPr lang="en-US" sz="1500" dirty="0">
              <a:latin typeface="Arial"/>
              <a:cs typeface="Arial"/>
            </a:endParaRPr>
          </a:p>
          <a:p>
            <a:pPr marL="285750" indent="-285750">
              <a:buFont typeface="Arial,Sans-Serif"/>
              <a:buChar char="•"/>
            </a:pPr>
            <a:r>
              <a:rPr lang="es-ES" sz="1500" dirty="0">
                <a:latin typeface="Arial"/>
                <a:cs typeface="Arial"/>
              </a:rPr>
              <a:t>BQ bilaterales</a:t>
            </a:r>
            <a:endParaRPr lang="en-US" sz="1500" dirty="0">
              <a:latin typeface="Arial"/>
              <a:cs typeface="Arial"/>
            </a:endParaRPr>
          </a:p>
          <a:p>
            <a:pPr marL="285750" indent="-285750">
              <a:buFont typeface="Arial,Sans-Serif"/>
              <a:buChar char="•"/>
            </a:pPr>
            <a:r>
              <a:rPr lang="es-ES" sz="1500" dirty="0">
                <a:latin typeface="Arial"/>
                <a:cs typeface="Arial"/>
              </a:rPr>
              <a:t>Datos de hipertensión pulmonar</a:t>
            </a:r>
            <a:endParaRPr lang="en-US" sz="1500" dirty="0">
              <a:latin typeface="Arial"/>
              <a:cs typeface="Arial"/>
            </a:endParaRPr>
          </a:p>
          <a:p>
            <a:pPr marL="285750" indent="-285750">
              <a:buFont typeface="Arial,Sans-Serif"/>
              <a:buChar char="•"/>
            </a:pPr>
            <a:r>
              <a:rPr lang="es-ES" sz="1500" dirty="0">
                <a:latin typeface="Arial"/>
                <a:cs typeface="Arial"/>
              </a:rPr>
              <a:t>Fibrosis en el TACAR</a:t>
            </a:r>
            <a:endParaRPr lang="en-US" sz="1500" dirty="0">
              <a:latin typeface="Arial"/>
              <a:cs typeface="Arial"/>
            </a:endParaRPr>
          </a:p>
          <a:p>
            <a:pPr marL="285750" indent="-285750">
              <a:buFont typeface="Arial,Sans-Serif"/>
              <a:buChar char="•"/>
            </a:pPr>
            <a:r>
              <a:rPr lang="es-ES" sz="1500" dirty="0">
                <a:latin typeface="Arial"/>
                <a:cs typeface="Arial"/>
              </a:rPr>
              <a:t>FEV1&lt;50%</a:t>
            </a:r>
          </a:p>
          <a:p>
            <a:pPr marL="285750" indent="-285750">
              <a:buFont typeface="Arial,Sans-Serif"/>
              <a:buChar char="•"/>
            </a:pPr>
            <a:r>
              <a:rPr lang="es-ES" sz="1500" dirty="0">
                <a:latin typeface="Arial"/>
                <a:cs typeface="Arial"/>
              </a:rPr>
              <a:t>Mayor número de ingresos previos y de exacerbaciones en el seguimiento</a:t>
            </a:r>
            <a:endParaRPr lang="es-ES" sz="1500" dirty="0"/>
          </a:p>
        </p:txBody>
      </p:sp>
      <p:pic>
        <p:nvPicPr>
          <p:cNvPr id="6" name="Imagen 5" descr="Pulgares hacia abajo círculo rojo vector aislado no les gustan los signos  de las redes sociales | Vector Premium">
            <a:extLst>
              <a:ext uri="{FF2B5EF4-FFF2-40B4-BE49-F238E27FC236}">
                <a16:creationId xmlns:a16="http://schemas.microsoft.com/office/drawing/2014/main" id="{73381188-9D89-0DD6-FDC8-B7557F41C952}"/>
              </a:ext>
            </a:extLst>
          </p:cNvPr>
          <p:cNvPicPr>
            <a:picLocks noChangeAspect="1"/>
          </p:cNvPicPr>
          <p:nvPr/>
        </p:nvPicPr>
        <p:blipFill>
          <a:blip r:embed="rId2"/>
          <a:stretch>
            <a:fillRect/>
          </a:stretch>
        </p:blipFill>
        <p:spPr>
          <a:xfrm>
            <a:off x="7138554" y="909205"/>
            <a:ext cx="1226128" cy="1298864"/>
          </a:xfrm>
          <a:prstGeom prst="ellipse">
            <a:avLst/>
          </a:prstGeom>
          <a:ln>
            <a:noFill/>
          </a:ln>
          <a:effectLst>
            <a:softEdge rad="112500"/>
          </a:effectLst>
        </p:spPr>
      </p:pic>
    </p:spTree>
    <p:extLst>
      <p:ext uri="{BB962C8B-B14F-4D97-AF65-F5344CB8AC3E}">
        <p14:creationId xmlns:p14="http://schemas.microsoft.com/office/powerpoint/2010/main" val="2165912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9B605FA3-0101-7593-20B0-01277023A93A}"/>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pic>
        <p:nvPicPr>
          <p:cNvPr id="6" name="Imagen 5" descr="Gráfico&#10;&#10;Descripción generada automáticamente">
            <a:extLst>
              <a:ext uri="{FF2B5EF4-FFF2-40B4-BE49-F238E27FC236}">
                <a16:creationId xmlns:a16="http://schemas.microsoft.com/office/drawing/2014/main" id="{775E739A-27A3-F893-C9E7-AEACE6D737F8}"/>
              </a:ext>
            </a:extLst>
          </p:cNvPr>
          <p:cNvPicPr>
            <a:picLocks noChangeAspect="1"/>
          </p:cNvPicPr>
          <p:nvPr/>
        </p:nvPicPr>
        <p:blipFill>
          <a:blip r:embed="rId2"/>
          <a:stretch>
            <a:fillRect/>
          </a:stretch>
        </p:blipFill>
        <p:spPr>
          <a:xfrm>
            <a:off x="4932040" y="1510629"/>
            <a:ext cx="4032448" cy="3149353"/>
          </a:xfrm>
          <a:prstGeom prst="rect">
            <a:avLst/>
          </a:prstGeom>
        </p:spPr>
      </p:pic>
      <p:pic>
        <p:nvPicPr>
          <p:cNvPr id="7" name="Imagen 6" descr="Gráfico&#10;&#10;Descripción generada automáticamente">
            <a:extLst>
              <a:ext uri="{FF2B5EF4-FFF2-40B4-BE49-F238E27FC236}">
                <a16:creationId xmlns:a16="http://schemas.microsoft.com/office/drawing/2014/main" id="{0B86AC3E-2B8D-24E5-3CE3-2F6050BC2386}"/>
              </a:ext>
            </a:extLst>
          </p:cNvPr>
          <p:cNvPicPr>
            <a:picLocks noChangeAspect="1"/>
          </p:cNvPicPr>
          <p:nvPr/>
        </p:nvPicPr>
        <p:blipFill>
          <a:blip r:embed="rId3"/>
          <a:stretch>
            <a:fillRect/>
          </a:stretch>
        </p:blipFill>
        <p:spPr>
          <a:xfrm>
            <a:off x="474303" y="1499136"/>
            <a:ext cx="4244376" cy="3354586"/>
          </a:xfrm>
          <a:prstGeom prst="rect">
            <a:avLst/>
          </a:prstGeom>
        </p:spPr>
      </p:pic>
      <p:sp>
        <p:nvSpPr>
          <p:cNvPr id="9" name="CuadroTexto 8">
            <a:extLst>
              <a:ext uri="{FF2B5EF4-FFF2-40B4-BE49-F238E27FC236}">
                <a16:creationId xmlns:a16="http://schemas.microsoft.com/office/drawing/2014/main" id="{90170440-F12B-55F1-AA7A-B7F67C7860DF}"/>
              </a:ext>
            </a:extLst>
          </p:cNvPr>
          <p:cNvSpPr txBox="1"/>
          <p:nvPr/>
        </p:nvSpPr>
        <p:spPr>
          <a:xfrm>
            <a:off x="6012160" y="2874135"/>
            <a:ext cx="184731" cy="369332"/>
          </a:xfrm>
          <a:prstGeom prst="rect">
            <a:avLst/>
          </a:prstGeom>
          <a:noFill/>
        </p:spPr>
        <p:txBody>
          <a:bodyPr wrap="none" rtlCol="0">
            <a:spAutoFit/>
          </a:bodyPr>
          <a:lstStyle/>
          <a:p>
            <a:endParaRPr lang="es-ES" dirty="0"/>
          </a:p>
        </p:txBody>
      </p:sp>
      <p:sp>
        <p:nvSpPr>
          <p:cNvPr id="10" name="CuadroTexto 9">
            <a:extLst>
              <a:ext uri="{FF2B5EF4-FFF2-40B4-BE49-F238E27FC236}">
                <a16:creationId xmlns:a16="http://schemas.microsoft.com/office/drawing/2014/main" id="{385B185E-1FAA-7281-504F-0757D49DEADB}"/>
              </a:ext>
            </a:extLst>
          </p:cNvPr>
          <p:cNvSpPr txBox="1"/>
          <p:nvPr/>
        </p:nvSpPr>
        <p:spPr>
          <a:xfrm>
            <a:off x="2411760" y="2931790"/>
            <a:ext cx="184731" cy="369332"/>
          </a:xfrm>
          <a:prstGeom prst="rect">
            <a:avLst/>
          </a:prstGeom>
          <a:noFill/>
        </p:spPr>
        <p:txBody>
          <a:bodyPr wrap="none" rtlCol="0">
            <a:spAutoFit/>
          </a:bodyPr>
          <a:lstStyle/>
          <a:p>
            <a:endParaRPr lang="es-ES" dirty="0"/>
          </a:p>
        </p:txBody>
      </p:sp>
      <p:sp>
        <p:nvSpPr>
          <p:cNvPr id="11" name="CuadroTexto 10">
            <a:extLst>
              <a:ext uri="{FF2B5EF4-FFF2-40B4-BE49-F238E27FC236}">
                <a16:creationId xmlns:a16="http://schemas.microsoft.com/office/drawing/2014/main" id="{7E3ED11E-4CD2-C66C-71C7-17D62657146C}"/>
              </a:ext>
            </a:extLst>
          </p:cNvPr>
          <p:cNvSpPr txBox="1"/>
          <p:nvPr/>
        </p:nvSpPr>
        <p:spPr>
          <a:xfrm>
            <a:off x="2195736" y="2280831"/>
            <a:ext cx="927720" cy="369332"/>
          </a:xfrm>
          <a:prstGeom prst="rect">
            <a:avLst/>
          </a:prstGeom>
          <a:noFill/>
        </p:spPr>
        <p:txBody>
          <a:bodyPr wrap="square" rtlCol="0">
            <a:spAutoFit/>
          </a:bodyPr>
          <a:lstStyle/>
          <a:p>
            <a:r>
              <a:rPr lang="es-ES" dirty="0"/>
              <a:t>0.0005</a:t>
            </a:r>
          </a:p>
        </p:txBody>
      </p:sp>
      <p:sp>
        <p:nvSpPr>
          <p:cNvPr id="12" name="CuadroTexto 11">
            <a:extLst>
              <a:ext uri="{FF2B5EF4-FFF2-40B4-BE49-F238E27FC236}">
                <a16:creationId xmlns:a16="http://schemas.microsoft.com/office/drawing/2014/main" id="{44E1DB93-2ED4-1304-C67B-C6668D4E48B1}"/>
              </a:ext>
            </a:extLst>
          </p:cNvPr>
          <p:cNvSpPr txBox="1"/>
          <p:nvPr/>
        </p:nvSpPr>
        <p:spPr>
          <a:xfrm>
            <a:off x="6104525" y="2195793"/>
            <a:ext cx="1719808" cy="369332"/>
          </a:xfrm>
          <a:prstGeom prst="rect">
            <a:avLst/>
          </a:prstGeom>
          <a:noFill/>
        </p:spPr>
        <p:txBody>
          <a:bodyPr wrap="square" rtlCol="0">
            <a:spAutoFit/>
          </a:bodyPr>
          <a:lstStyle/>
          <a:p>
            <a:r>
              <a:rPr lang="es-ES" dirty="0"/>
              <a:t>0.01</a:t>
            </a:r>
          </a:p>
        </p:txBody>
      </p:sp>
    </p:spTree>
    <p:extLst>
      <p:ext uri="{BB962C8B-B14F-4D97-AF65-F5344CB8AC3E}">
        <p14:creationId xmlns:p14="http://schemas.microsoft.com/office/powerpoint/2010/main" val="1834442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99289A-F4DE-FDE1-F984-34C5704B359F}"/>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pic>
        <p:nvPicPr>
          <p:cNvPr id="5" name="Imagen 4" descr="Gráfico&#10;&#10;Descripción generada automáticamente">
            <a:extLst>
              <a:ext uri="{FF2B5EF4-FFF2-40B4-BE49-F238E27FC236}">
                <a16:creationId xmlns:a16="http://schemas.microsoft.com/office/drawing/2014/main" id="{B9E8DF0F-5F1A-E696-6D1B-6B52FA7A98C0}"/>
              </a:ext>
            </a:extLst>
          </p:cNvPr>
          <p:cNvPicPr>
            <a:picLocks noChangeAspect="1"/>
          </p:cNvPicPr>
          <p:nvPr/>
        </p:nvPicPr>
        <p:blipFill>
          <a:blip r:embed="rId2"/>
          <a:stretch>
            <a:fillRect/>
          </a:stretch>
        </p:blipFill>
        <p:spPr>
          <a:xfrm>
            <a:off x="467544" y="1419622"/>
            <a:ext cx="3816424" cy="3027541"/>
          </a:xfrm>
          <a:prstGeom prst="rect">
            <a:avLst/>
          </a:prstGeom>
        </p:spPr>
      </p:pic>
      <p:pic>
        <p:nvPicPr>
          <p:cNvPr id="6" name="Imagen 5" descr="Gráfico&#10;&#10;Descripción generada automáticamente">
            <a:extLst>
              <a:ext uri="{FF2B5EF4-FFF2-40B4-BE49-F238E27FC236}">
                <a16:creationId xmlns:a16="http://schemas.microsoft.com/office/drawing/2014/main" id="{2817D583-4160-86B1-7562-A4EF0A72F074}"/>
              </a:ext>
            </a:extLst>
          </p:cNvPr>
          <p:cNvPicPr>
            <a:picLocks noChangeAspect="1"/>
          </p:cNvPicPr>
          <p:nvPr/>
        </p:nvPicPr>
        <p:blipFill>
          <a:blip r:embed="rId3"/>
          <a:stretch>
            <a:fillRect/>
          </a:stretch>
        </p:blipFill>
        <p:spPr>
          <a:xfrm>
            <a:off x="4644008" y="1347614"/>
            <a:ext cx="4176464" cy="2955533"/>
          </a:xfrm>
          <a:prstGeom prst="rect">
            <a:avLst/>
          </a:prstGeom>
        </p:spPr>
      </p:pic>
      <p:sp>
        <p:nvSpPr>
          <p:cNvPr id="7" name="CuadroTexto 6">
            <a:extLst>
              <a:ext uri="{FF2B5EF4-FFF2-40B4-BE49-F238E27FC236}">
                <a16:creationId xmlns:a16="http://schemas.microsoft.com/office/drawing/2014/main" id="{FE9B00A3-F194-F3C2-D913-AAB9E3974F6A}"/>
              </a:ext>
            </a:extLst>
          </p:cNvPr>
          <p:cNvSpPr txBox="1"/>
          <p:nvPr/>
        </p:nvSpPr>
        <p:spPr>
          <a:xfrm>
            <a:off x="2411760" y="2931790"/>
            <a:ext cx="184731" cy="369332"/>
          </a:xfrm>
          <a:prstGeom prst="rect">
            <a:avLst/>
          </a:prstGeom>
          <a:noFill/>
        </p:spPr>
        <p:txBody>
          <a:bodyPr wrap="none" rtlCol="0">
            <a:spAutoFit/>
          </a:bodyPr>
          <a:lstStyle/>
          <a:p>
            <a:endParaRPr lang="es-ES" dirty="0"/>
          </a:p>
        </p:txBody>
      </p:sp>
      <p:sp>
        <p:nvSpPr>
          <p:cNvPr id="8" name="CuadroTexto 7">
            <a:extLst>
              <a:ext uri="{FF2B5EF4-FFF2-40B4-BE49-F238E27FC236}">
                <a16:creationId xmlns:a16="http://schemas.microsoft.com/office/drawing/2014/main" id="{BDB2BE8E-A0DA-F1C8-8E4C-05F5C0A46A3C}"/>
              </a:ext>
            </a:extLst>
          </p:cNvPr>
          <p:cNvSpPr txBox="1"/>
          <p:nvPr/>
        </p:nvSpPr>
        <p:spPr>
          <a:xfrm>
            <a:off x="2051720" y="1923678"/>
            <a:ext cx="792088" cy="369332"/>
          </a:xfrm>
          <a:prstGeom prst="rect">
            <a:avLst/>
          </a:prstGeom>
          <a:noFill/>
        </p:spPr>
        <p:txBody>
          <a:bodyPr wrap="square" rtlCol="0">
            <a:spAutoFit/>
          </a:bodyPr>
          <a:lstStyle/>
          <a:p>
            <a:r>
              <a:rPr lang="es-ES" dirty="0"/>
              <a:t>0.043</a:t>
            </a:r>
          </a:p>
        </p:txBody>
      </p:sp>
      <p:sp>
        <p:nvSpPr>
          <p:cNvPr id="9" name="CuadroTexto 8">
            <a:extLst>
              <a:ext uri="{FF2B5EF4-FFF2-40B4-BE49-F238E27FC236}">
                <a16:creationId xmlns:a16="http://schemas.microsoft.com/office/drawing/2014/main" id="{4A3D615F-9977-3E33-793E-8066C9FE67FD}"/>
              </a:ext>
            </a:extLst>
          </p:cNvPr>
          <p:cNvSpPr txBox="1"/>
          <p:nvPr/>
        </p:nvSpPr>
        <p:spPr>
          <a:xfrm>
            <a:off x="6156176" y="1907930"/>
            <a:ext cx="1152128" cy="369332"/>
          </a:xfrm>
          <a:prstGeom prst="rect">
            <a:avLst/>
          </a:prstGeom>
          <a:noFill/>
        </p:spPr>
        <p:txBody>
          <a:bodyPr wrap="square" rtlCol="0">
            <a:spAutoFit/>
          </a:bodyPr>
          <a:lstStyle/>
          <a:p>
            <a:r>
              <a:rPr lang="es-ES" dirty="0"/>
              <a:t>0.0005</a:t>
            </a:r>
          </a:p>
        </p:txBody>
      </p:sp>
    </p:spTree>
    <p:extLst>
      <p:ext uri="{BB962C8B-B14F-4D97-AF65-F5344CB8AC3E}">
        <p14:creationId xmlns:p14="http://schemas.microsoft.com/office/powerpoint/2010/main" val="4085547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3FBD04D-5FF4-5FBF-270C-EC0BB1A706B7}"/>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pic>
        <p:nvPicPr>
          <p:cNvPr id="5" name="Imagen 4" descr="Gráfico&#10;&#10;Descripción generada automáticamente">
            <a:extLst>
              <a:ext uri="{FF2B5EF4-FFF2-40B4-BE49-F238E27FC236}">
                <a16:creationId xmlns:a16="http://schemas.microsoft.com/office/drawing/2014/main" id="{65EBAC0F-4945-11DE-A793-C4D8022BB862}"/>
              </a:ext>
            </a:extLst>
          </p:cNvPr>
          <p:cNvPicPr>
            <a:picLocks noChangeAspect="1"/>
          </p:cNvPicPr>
          <p:nvPr/>
        </p:nvPicPr>
        <p:blipFill>
          <a:blip r:embed="rId2"/>
          <a:stretch>
            <a:fillRect/>
          </a:stretch>
        </p:blipFill>
        <p:spPr>
          <a:xfrm>
            <a:off x="395536" y="1491629"/>
            <a:ext cx="3744416" cy="3243565"/>
          </a:xfrm>
          <a:prstGeom prst="rect">
            <a:avLst/>
          </a:prstGeom>
        </p:spPr>
      </p:pic>
      <p:pic>
        <p:nvPicPr>
          <p:cNvPr id="6" name="Imagen 5" descr="Gráfico&#10;&#10;Descripción generada automáticamente">
            <a:extLst>
              <a:ext uri="{FF2B5EF4-FFF2-40B4-BE49-F238E27FC236}">
                <a16:creationId xmlns:a16="http://schemas.microsoft.com/office/drawing/2014/main" id="{588D37A5-A260-7863-6456-AF67A89E91CD}"/>
              </a:ext>
            </a:extLst>
          </p:cNvPr>
          <p:cNvPicPr>
            <a:picLocks noChangeAspect="1"/>
          </p:cNvPicPr>
          <p:nvPr/>
        </p:nvPicPr>
        <p:blipFill>
          <a:blip r:embed="rId3"/>
          <a:stretch>
            <a:fillRect/>
          </a:stretch>
        </p:blipFill>
        <p:spPr>
          <a:xfrm>
            <a:off x="4211960" y="1491629"/>
            <a:ext cx="4320480" cy="3243566"/>
          </a:xfrm>
          <a:prstGeom prst="rect">
            <a:avLst/>
          </a:prstGeom>
        </p:spPr>
      </p:pic>
      <p:sp>
        <p:nvSpPr>
          <p:cNvPr id="7" name="CuadroTexto 6">
            <a:extLst>
              <a:ext uri="{FF2B5EF4-FFF2-40B4-BE49-F238E27FC236}">
                <a16:creationId xmlns:a16="http://schemas.microsoft.com/office/drawing/2014/main" id="{3B2032A9-FF15-0349-F219-1245AFB8EE8B}"/>
              </a:ext>
            </a:extLst>
          </p:cNvPr>
          <p:cNvSpPr txBox="1"/>
          <p:nvPr/>
        </p:nvSpPr>
        <p:spPr>
          <a:xfrm>
            <a:off x="1763688" y="1995686"/>
            <a:ext cx="792088" cy="369332"/>
          </a:xfrm>
          <a:prstGeom prst="rect">
            <a:avLst/>
          </a:prstGeom>
          <a:noFill/>
        </p:spPr>
        <p:txBody>
          <a:bodyPr wrap="square" rtlCol="0">
            <a:spAutoFit/>
          </a:bodyPr>
          <a:lstStyle/>
          <a:p>
            <a:r>
              <a:rPr lang="es-ES" dirty="0"/>
              <a:t>0.006</a:t>
            </a:r>
          </a:p>
        </p:txBody>
      </p:sp>
      <p:sp>
        <p:nvSpPr>
          <p:cNvPr id="8" name="CuadroTexto 7">
            <a:extLst>
              <a:ext uri="{FF2B5EF4-FFF2-40B4-BE49-F238E27FC236}">
                <a16:creationId xmlns:a16="http://schemas.microsoft.com/office/drawing/2014/main" id="{4DCD0950-58BA-8680-F80E-E8F09F987A73}"/>
              </a:ext>
            </a:extLst>
          </p:cNvPr>
          <p:cNvSpPr txBox="1"/>
          <p:nvPr/>
        </p:nvSpPr>
        <p:spPr>
          <a:xfrm>
            <a:off x="5652120" y="2202418"/>
            <a:ext cx="1224136" cy="369332"/>
          </a:xfrm>
          <a:prstGeom prst="rect">
            <a:avLst/>
          </a:prstGeom>
          <a:noFill/>
        </p:spPr>
        <p:txBody>
          <a:bodyPr wrap="square" rtlCol="0">
            <a:spAutoFit/>
          </a:bodyPr>
          <a:lstStyle/>
          <a:p>
            <a:r>
              <a:rPr lang="es-ES" dirty="0"/>
              <a:t>0.007</a:t>
            </a:r>
          </a:p>
        </p:txBody>
      </p:sp>
    </p:spTree>
    <p:extLst>
      <p:ext uri="{BB962C8B-B14F-4D97-AF65-F5344CB8AC3E}">
        <p14:creationId xmlns:p14="http://schemas.microsoft.com/office/powerpoint/2010/main" val="176030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3877BD3-CF77-E753-EF4F-6B627AD7D6A9}"/>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pic>
        <p:nvPicPr>
          <p:cNvPr id="5" name="Imagen 4" descr="Gráfico, Histograma&#10;&#10;Descripción generada automáticamente">
            <a:extLst>
              <a:ext uri="{FF2B5EF4-FFF2-40B4-BE49-F238E27FC236}">
                <a16:creationId xmlns:a16="http://schemas.microsoft.com/office/drawing/2014/main" id="{51A655B5-25BA-49F0-AAFF-6F4ABA20ECB8}"/>
              </a:ext>
            </a:extLst>
          </p:cNvPr>
          <p:cNvPicPr>
            <a:picLocks noChangeAspect="1"/>
          </p:cNvPicPr>
          <p:nvPr/>
        </p:nvPicPr>
        <p:blipFill>
          <a:blip r:embed="rId2"/>
          <a:stretch>
            <a:fillRect/>
          </a:stretch>
        </p:blipFill>
        <p:spPr>
          <a:xfrm>
            <a:off x="179512" y="1419622"/>
            <a:ext cx="4176464" cy="3027541"/>
          </a:xfrm>
          <a:prstGeom prst="rect">
            <a:avLst/>
          </a:prstGeom>
        </p:spPr>
      </p:pic>
      <p:pic>
        <p:nvPicPr>
          <p:cNvPr id="6" name="Imagen 5" descr="Gráfico&#10;&#10;Descripción generada automáticamente">
            <a:extLst>
              <a:ext uri="{FF2B5EF4-FFF2-40B4-BE49-F238E27FC236}">
                <a16:creationId xmlns:a16="http://schemas.microsoft.com/office/drawing/2014/main" id="{308F0077-3388-999D-F0A3-0D49EA2E3271}"/>
              </a:ext>
            </a:extLst>
          </p:cNvPr>
          <p:cNvPicPr>
            <a:picLocks noChangeAspect="1"/>
          </p:cNvPicPr>
          <p:nvPr/>
        </p:nvPicPr>
        <p:blipFill>
          <a:blip r:embed="rId3"/>
          <a:stretch>
            <a:fillRect/>
          </a:stretch>
        </p:blipFill>
        <p:spPr>
          <a:xfrm>
            <a:off x="4572000" y="1347614"/>
            <a:ext cx="3924156" cy="3099549"/>
          </a:xfrm>
          <a:prstGeom prst="rect">
            <a:avLst/>
          </a:prstGeom>
        </p:spPr>
      </p:pic>
      <p:sp>
        <p:nvSpPr>
          <p:cNvPr id="7" name="CuadroTexto 6">
            <a:extLst>
              <a:ext uri="{FF2B5EF4-FFF2-40B4-BE49-F238E27FC236}">
                <a16:creationId xmlns:a16="http://schemas.microsoft.com/office/drawing/2014/main" id="{881D149B-9AD4-2274-6406-C86FD94E80B0}"/>
              </a:ext>
            </a:extLst>
          </p:cNvPr>
          <p:cNvSpPr txBox="1"/>
          <p:nvPr/>
        </p:nvSpPr>
        <p:spPr>
          <a:xfrm>
            <a:off x="2123728" y="2283718"/>
            <a:ext cx="936104" cy="369332"/>
          </a:xfrm>
          <a:prstGeom prst="rect">
            <a:avLst/>
          </a:prstGeom>
          <a:noFill/>
        </p:spPr>
        <p:txBody>
          <a:bodyPr wrap="square" rtlCol="0">
            <a:spAutoFit/>
          </a:bodyPr>
          <a:lstStyle/>
          <a:p>
            <a:r>
              <a:rPr lang="es-ES" dirty="0"/>
              <a:t>0.0005</a:t>
            </a:r>
          </a:p>
        </p:txBody>
      </p:sp>
      <p:sp>
        <p:nvSpPr>
          <p:cNvPr id="8" name="CuadroTexto 7">
            <a:extLst>
              <a:ext uri="{FF2B5EF4-FFF2-40B4-BE49-F238E27FC236}">
                <a16:creationId xmlns:a16="http://schemas.microsoft.com/office/drawing/2014/main" id="{97B46CD8-1204-D508-CEE1-2E03F5F17C56}"/>
              </a:ext>
            </a:extLst>
          </p:cNvPr>
          <p:cNvSpPr txBox="1"/>
          <p:nvPr/>
        </p:nvSpPr>
        <p:spPr>
          <a:xfrm>
            <a:off x="5724128" y="1941186"/>
            <a:ext cx="1224136" cy="369332"/>
          </a:xfrm>
          <a:prstGeom prst="rect">
            <a:avLst/>
          </a:prstGeom>
          <a:noFill/>
        </p:spPr>
        <p:txBody>
          <a:bodyPr wrap="square" rtlCol="0">
            <a:spAutoFit/>
          </a:bodyPr>
          <a:lstStyle/>
          <a:p>
            <a:r>
              <a:rPr lang="es-ES" dirty="0"/>
              <a:t>0.0005</a:t>
            </a:r>
          </a:p>
        </p:txBody>
      </p:sp>
    </p:spTree>
    <p:extLst>
      <p:ext uri="{BB962C8B-B14F-4D97-AF65-F5344CB8AC3E}">
        <p14:creationId xmlns:p14="http://schemas.microsoft.com/office/powerpoint/2010/main" val="18250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2A2DC86-3AB3-7772-CDF8-65F0D162DA57}"/>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pic>
        <p:nvPicPr>
          <p:cNvPr id="5" name="Imagen 4" descr="Gráfico, Histograma&#10;&#10;Descripción generada automáticamente">
            <a:extLst>
              <a:ext uri="{FF2B5EF4-FFF2-40B4-BE49-F238E27FC236}">
                <a16:creationId xmlns:a16="http://schemas.microsoft.com/office/drawing/2014/main" id="{4E545F90-6F67-B73B-EC1D-33268F15BCC7}"/>
              </a:ext>
            </a:extLst>
          </p:cNvPr>
          <p:cNvPicPr>
            <a:picLocks noChangeAspect="1"/>
          </p:cNvPicPr>
          <p:nvPr/>
        </p:nvPicPr>
        <p:blipFill>
          <a:blip r:embed="rId2"/>
          <a:stretch>
            <a:fillRect/>
          </a:stretch>
        </p:blipFill>
        <p:spPr>
          <a:xfrm>
            <a:off x="79436" y="1419622"/>
            <a:ext cx="4104456" cy="3099549"/>
          </a:xfrm>
          <a:prstGeom prst="rect">
            <a:avLst/>
          </a:prstGeom>
        </p:spPr>
      </p:pic>
      <p:pic>
        <p:nvPicPr>
          <p:cNvPr id="6" name="Imagen 5" descr="Gráfico&#10;&#10;Descripción generada automáticamente">
            <a:extLst>
              <a:ext uri="{FF2B5EF4-FFF2-40B4-BE49-F238E27FC236}">
                <a16:creationId xmlns:a16="http://schemas.microsoft.com/office/drawing/2014/main" id="{2FE2E4DE-0DAD-4499-1081-269155E2E2F4}"/>
              </a:ext>
            </a:extLst>
          </p:cNvPr>
          <p:cNvPicPr>
            <a:picLocks noChangeAspect="1"/>
          </p:cNvPicPr>
          <p:nvPr/>
        </p:nvPicPr>
        <p:blipFill>
          <a:blip r:embed="rId3"/>
          <a:stretch>
            <a:fillRect/>
          </a:stretch>
        </p:blipFill>
        <p:spPr>
          <a:xfrm>
            <a:off x="4161487" y="1419622"/>
            <a:ext cx="4968552" cy="3171557"/>
          </a:xfrm>
          <a:prstGeom prst="rect">
            <a:avLst/>
          </a:prstGeom>
        </p:spPr>
      </p:pic>
      <p:sp>
        <p:nvSpPr>
          <p:cNvPr id="7" name="CuadroTexto 6">
            <a:extLst>
              <a:ext uri="{FF2B5EF4-FFF2-40B4-BE49-F238E27FC236}">
                <a16:creationId xmlns:a16="http://schemas.microsoft.com/office/drawing/2014/main" id="{3EC2550A-873F-92F8-C1B7-37FFD6E99FA3}"/>
              </a:ext>
            </a:extLst>
          </p:cNvPr>
          <p:cNvSpPr txBox="1"/>
          <p:nvPr/>
        </p:nvSpPr>
        <p:spPr>
          <a:xfrm>
            <a:off x="1979712" y="2283718"/>
            <a:ext cx="936103" cy="369332"/>
          </a:xfrm>
          <a:prstGeom prst="rect">
            <a:avLst/>
          </a:prstGeom>
          <a:noFill/>
        </p:spPr>
        <p:txBody>
          <a:bodyPr wrap="square" rtlCol="0">
            <a:spAutoFit/>
          </a:bodyPr>
          <a:lstStyle/>
          <a:p>
            <a:r>
              <a:rPr lang="es-ES" dirty="0"/>
              <a:t>0.001</a:t>
            </a:r>
          </a:p>
        </p:txBody>
      </p:sp>
      <p:sp>
        <p:nvSpPr>
          <p:cNvPr id="8" name="CuadroTexto 7">
            <a:extLst>
              <a:ext uri="{FF2B5EF4-FFF2-40B4-BE49-F238E27FC236}">
                <a16:creationId xmlns:a16="http://schemas.microsoft.com/office/drawing/2014/main" id="{DD0AC242-81B7-BF7E-1CF0-DADD17496441}"/>
              </a:ext>
            </a:extLst>
          </p:cNvPr>
          <p:cNvSpPr txBox="1"/>
          <p:nvPr/>
        </p:nvSpPr>
        <p:spPr>
          <a:xfrm>
            <a:off x="6084168" y="1995686"/>
            <a:ext cx="1440160" cy="369332"/>
          </a:xfrm>
          <a:prstGeom prst="rect">
            <a:avLst/>
          </a:prstGeom>
          <a:noFill/>
        </p:spPr>
        <p:txBody>
          <a:bodyPr wrap="square" rtlCol="0">
            <a:spAutoFit/>
          </a:bodyPr>
          <a:lstStyle/>
          <a:p>
            <a:r>
              <a:rPr lang="es-ES" dirty="0"/>
              <a:t>0.0005</a:t>
            </a:r>
          </a:p>
        </p:txBody>
      </p:sp>
    </p:spTree>
    <p:extLst>
      <p:ext uri="{BB962C8B-B14F-4D97-AF65-F5344CB8AC3E}">
        <p14:creationId xmlns:p14="http://schemas.microsoft.com/office/powerpoint/2010/main" val="3756504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3D7CADD-7383-A6E7-28A2-8B9C8D9D9FF9}"/>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pic>
        <p:nvPicPr>
          <p:cNvPr id="5" name="Imagen 4" descr="Gráfico&#10;&#10;Descripción generada automáticamente">
            <a:extLst>
              <a:ext uri="{FF2B5EF4-FFF2-40B4-BE49-F238E27FC236}">
                <a16:creationId xmlns:a16="http://schemas.microsoft.com/office/drawing/2014/main" id="{D80D9350-5653-8544-0FEB-8A0B6436A2DD}"/>
              </a:ext>
            </a:extLst>
          </p:cNvPr>
          <p:cNvPicPr>
            <a:picLocks noChangeAspect="1"/>
          </p:cNvPicPr>
          <p:nvPr/>
        </p:nvPicPr>
        <p:blipFill>
          <a:blip r:embed="rId2"/>
          <a:stretch>
            <a:fillRect/>
          </a:stretch>
        </p:blipFill>
        <p:spPr>
          <a:xfrm>
            <a:off x="0" y="1203597"/>
            <a:ext cx="4283968" cy="3531597"/>
          </a:xfrm>
          <a:prstGeom prst="rect">
            <a:avLst/>
          </a:prstGeom>
        </p:spPr>
      </p:pic>
      <p:pic>
        <p:nvPicPr>
          <p:cNvPr id="6" name="Imagen 5" descr="Gráfico&#10;&#10;Descripción generada automáticamente">
            <a:extLst>
              <a:ext uri="{FF2B5EF4-FFF2-40B4-BE49-F238E27FC236}">
                <a16:creationId xmlns:a16="http://schemas.microsoft.com/office/drawing/2014/main" id="{126742ED-A0FD-E06E-3E99-54EE053FBAF6}"/>
              </a:ext>
            </a:extLst>
          </p:cNvPr>
          <p:cNvPicPr>
            <a:picLocks noChangeAspect="1"/>
          </p:cNvPicPr>
          <p:nvPr/>
        </p:nvPicPr>
        <p:blipFill>
          <a:blip r:embed="rId3"/>
          <a:stretch>
            <a:fillRect/>
          </a:stretch>
        </p:blipFill>
        <p:spPr>
          <a:xfrm>
            <a:off x="4211960" y="1203597"/>
            <a:ext cx="4932040" cy="3531597"/>
          </a:xfrm>
          <a:prstGeom prst="rect">
            <a:avLst/>
          </a:prstGeom>
        </p:spPr>
      </p:pic>
      <p:sp>
        <p:nvSpPr>
          <p:cNvPr id="7" name="CuadroTexto 6">
            <a:extLst>
              <a:ext uri="{FF2B5EF4-FFF2-40B4-BE49-F238E27FC236}">
                <a16:creationId xmlns:a16="http://schemas.microsoft.com/office/drawing/2014/main" id="{35B2A7B3-250D-03D4-582F-2B44E73B96A5}"/>
              </a:ext>
            </a:extLst>
          </p:cNvPr>
          <p:cNvSpPr txBox="1"/>
          <p:nvPr/>
        </p:nvSpPr>
        <p:spPr>
          <a:xfrm>
            <a:off x="1810059" y="2067694"/>
            <a:ext cx="961741" cy="369332"/>
          </a:xfrm>
          <a:prstGeom prst="rect">
            <a:avLst/>
          </a:prstGeom>
          <a:noFill/>
        </p:spPr>
        <p:txBody>
          <a:bodyPr wrap="square" rtlCol="0">
            <a:spAutoFit/>
          </a:bodyPr>
          <a:lstStyle/>
          <a:p>
            <a:r>
              <a:rPr lang="es-ES" dirty="0"/>
              <a:t>0.003</a:t>
            </a:r>
          </a:p>
        </p:txBody>
      </p:sp>
      <p:sp>
        <p:nvSpPr>
          <p:cNvPr id="8" name="CuadroTexto 7">
            <a:extLst>
              <a:ext uri="{FF2B5EF4-FFF2-40B4-BE49-F238E27FC236}">
                <a16:creationId xmlns:a16="http://schemas.microsoft.com/office/drawing/2014/main" id="{11F6ECA1-9B48-E966-3B73-3ACE1FADD541}"/>
              </a:ext>
            </a:extLst>
          </p:cNvPr>
          <p:cNvSpPr txBox="1"/>
          <p:nvPr/>
        </p:nvSpPr>
        <p:spPr>
          <a:xfrm>
            <a:off x="5909296" y="1883028"/>
            <a:ext cx="1038968" cy="369332"/>
          </a:xfrm>
          <a:prstGeom prst="rect">
            <a:avLst/>
          </a:prstGeom>
          <a:noFill/>
        </p:spPr>
        <p:txBody>
          <a:bodyPr wrap="square" rtlCol="0">
            <a:spAutoFit/>
          </a:bodyPr>
          <a:lstStyle/>
          <a:p>
            <a:r>
              <a:rPr lang="es-ES" dirty="0"/>
              <a:t>0.0005</a:t>
            </a:r>
          </a:p>
        </p:txBody>
      </p:sp>
    </p:spTree>
    <p:extLst>
      <p:ext uri="{BB962C8B-B14F-4D97-AF65-F5344CB8AC3E}">
        <p14:creationId xmlns:p14="http://schemas.microsoft.com/office/powerpoint/2010/main" val="1549662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FC39-740D-7A91-E84C-F04FF8E365F0}"/>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B11CF18B-E7C5-2075-6573-DA4EED735F59}"/>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graphicFrame>
        <p:nvGraphicFramePr>
          <p:cNvPr id="2" name="Tabla 1">
            <a:extLst>
              <a:ext uri="{FF2B5EF4-FFF2-40B4-BE49-F238E27FC236}">
                <a16:creationId xmlns:a16="http://schemas.microsoft.com/office/drawing/2014/main" id="{B9091B37-5193-1624-2BE3-F2A2C3A0395C}"/>
              </a:ext>
            </a:extLst>
          </p:cNvPr>
          <p:cNvGraphicFramePr>
            <a:graphicFrameLocks noGrp="1"/>
          </p:cNvGraphicFramePr>
          <p:nvPr>
            <p:extLst>
              <p:ext uri="{D42A27DB-BD31-4B8C-83A1-F6EECF244321}">
                <p14:modId xmlns:p14="http://schemas.microsoft.com/office/powerpoint/2010/main" val="2080347175"/>
              </p:ext>
            </p:extLst>
          </p:nvPr>
        </p:nvGraphicFramePr>
        <p:xfrm>
          <a:off x="971600" y="1469674"/>
          <a:ext cx="7128791" cy="1204128"/>
        </p:xfrm>
        <a:graphic>
          <a:graphicData uri="http://schemas.openxmlformats.org/drawingml/2006/table">
            <a:tbl>
              <a:tblPr>
                <a:tableStyleId>{5C22544A-7EE6-4342-B048-85BDC9FD1C3A}</a:tableStyleId>
              </a:tblPr>
              <a:tblGrid>
                <a:gridCol w="805139">
                  <a:extLst>
                    <a:ext uri="{9D8B030D-6E8A-4147-A177-3AD203B41FA5}">
                      <a16:colId xmlns:a16="http://schemas.microsoft.com/office/drawing/2014/main" val="3710596636"/>
                    </a:ext>
                  </a:extLst>
                </a:gridCol>
                <a:gridCol w="785692">
                  <a:extLst>
                    <a:ext uri="{9D8B030D-6E8A-4147-A177-3AD203B41FA5}">
                      <a16:colId xmlns:a16="http://schemas.microsoft.com/office/drawing/2014/main" val="1378485501"/>
                    </a:ext>
                  </a:extLst>
                </a:gridCol>
                <a:gridCol w="784914">
                  <a:extLst>
                    <a:ext uri="{9D8B030D-6E8A-4147-A177-3AD203B41FA5}">
                      <a16:colId xmlns:a16="http://schemas.microsoft.com/office/drawing/2014/main" val="2482865727"/>
                    </a:ext>
                  </a:extLst>
                </a:gridCol>
                <a:gridCol w="785692">
                  <a:extLst>
                    <a:ext uri="{9D8B030D-6E8A-4147-A177-3AD203B41FA5}">
                      <a16:colId xmlns:a16="http://schemas.microsoft.com/office/drawing/2014/main" val="2670600259"/>
                    </a:ext>
                  </a:extLst>
                </a:gridCol>
                <a:gridCol w="785692">
                  <a:extLst>
                    <a:ext uri="{9D8B030D-6E8A-4147-A177-3AD203B41FA5}">
                      <a16:colId xmlns:a16="http://schemas.microsoft.com/office/drawing/2014/main" val="3423773317"/>
                    </a:ext>
                  </a:extLst>
                </a:gridCol>
                <a:gridCol w="785692">
                  <a:extLst>
                    <a:ext uri="{9D8B030D-6E8A-4147-A177-3AD203B41FA5}">
                      <a16:colId xmlns:a16="http://schemas.microsoft.com/office/drawing/2014/main" val="512549393"/>
                    </a:ext>
                  </a:extLst>
                </a:gridCol>
                <a:gridCol w="785692">
                  <a:extLst>
                    <a:ext uri="{9D8B030D-6E8A-4147-A177-3AD203B41FA5}">
                      <a16:colId xmlns:a16="http://schemas.microsoft.com/office/drawing/2014/main" val="2493278563"/>
                    </a:ext>
                  </a:extLst>
                </a:gridCol>
                <a:gridCol w="805139">
                  <a:extLst>
                    <a:ext uri="{9D8B030D-6E8A-4147-A177-3AD203B41FA5}">
                      <a16:colId xmlns:a16="http://schemas.microsoft.com/office/drawing/2014/main" val="3029640889"/>
                    </a:ext>
                  </a:extLst>
                </a:gridCol>
                <a:gridCol w="805139">
                  <a:extLst>
                    <a:ext uri="{9D8B030D-6E8A-4147-A177-3AD203B41FA5}">
                      <a16:colId xmlns:a16="http://schemas.microsoft.com/office/drawing/2014/main" val="2121380784"/>
                    </a:ext>
                  </a:extLst>
                </a:gridCol>
              </a:tblGrid>
              <a:tr h="497181">
                <a:tc gridSpan="9">
                  <a:txBody>
                    <a:bodyPr/>
                    <a:lstStyle/>
                    <a:p>
                      <a:pPr>
                        <a:lnSpc>
                          <a:spcPct val="107000"/>
                        </a:lnSpc>
                        <a:spcAft>
                          <a:spcPts val="800"/>
                        </a:spcAft>
                      </a:pPr>
                      <a:r>
                        <a:rPr lang="es-ES" sz="1500" kern="100" dirty="0" err="1">
                          <a:effectLst/>
                        </a:rPr>
                        <a:t>Nº</a:t>
                      </a:r>
                      <a:r>
                        <a:rPr lang="es-ES" sz="1500" kern="100" dirty="0">
                          <a:effectLst/>
                        </a:rPr>
                        <a:t> INGRESOS PREVIOS POR EXACERBACION</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304968236"/>
                  </a:ext>
                </a:extLst>
              </a:tr>
              <a:tr h="0">
                <a:tc rowSpan="2">
                  <a:txBody>
                    <a:bodyPr/>
                    <a:lstStyle/>
                    <a:p>
                      <a:pPr>
                        <a:lnSpc>
                          <a:spcPct val="107000"/>
                        </a:lnSpc>
                        <a:spcAft>
                          <a:spcPts val="800"/>
                        </a:spcAft>
                      </a:pPr>
                      <a:r>
                        <a:rPr lang="es-ES" sz="1100" kern="100" dirty="0">
                          <a:effectLst/>
                        </a:rPr>
                        <a:t> </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rowSpan="2">
                  <a:txBody>
                    <a:bodyPr/>
                    <a:lstStyle/>
                    <a:p>
                      <a:pPr>
                        <a:lnSpc>
                          <a:spcPct val="107000"/>
                        </a:lnSpc>
                        <a:spcAft>
                          <a:spcPts val="800"/>
                        </a:spcAft>
                      </a:pPr>
                      <a:r>
                        <a:rPr lang="es-ES" sz="1100" kern="100">
                          <a:effectLst/>
                        </a:rPr>
                        <a:t>B</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100" kern="100">
                          <a:effectLst/>
                        </a:rPr>
                        <a:t>ET</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100" kern="100">
                          <a:effectLst/>
                        </a:rPr>
                        <a:t>Wald</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100" kern="100">
                          <a:effectLst/>
                        </a:rPr>
                        <a:t>gl</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500" kern="100" dirty="0">
                          <a:effectLst/>
                        </a:rPr>
                        <a:t>Sig.</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500" kern="100">
                          <a:effectLst/>
                        </a:rPr>
                        <a:t>Exp(B)</a:t>
                      </a:r>
                      <a:endParaRPr lang="es-ES" sz="15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gridSpan="2">
                  <a:txBody>
                    <a:bodyPr/>
                    <a:lstStyle/>
                    <a:p>
                      <a:pPr>
                        <a:lnSpc>
                          <a:spcPct val="107000"/>
                        </a:lnSpc>
                        <a:spcAft>
                          <a:spcPts val="800"/>
                        </a:spcAft>
                      </a:pPr>
                      <a:r>
                        <a:rPr lang="es-ES" sz="1500" kern="100" dirty="0">
                          <a:effectLst/>
                        </a:rPr>
                        <a:t>95,0% IC para </a:t>
                      </a:r>
                      <a:r>
                        <a:rPr lang="es-ES" sz="1500" kern="100" dirty="0" err="1">
                          <a:effectLst/>
                        </a:rPr>
                        <a:t>Exp</a:t>
                      </a:r>
                      <a:r>
                        <a:rPr lang="es-ES" sz="1500" kern="100" dirty="0">
                          <a:effectLst/>
                        </a:rPr>
                        <a:t>(B)</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hMerge="1">
                  <a:txBody>
                    <a:bodyPr/>
                    <a:lstStyle/>
                    <a:p>
                      <a:endParaRPr lang="es-ES"/>
                    </a:p>
                  </a:txBody>
                  <a:tcPr/>
                </a:tc>
                <a:extLst>
                  <a:ext uri="{0D108BD9-81ED-4DB2-BD59-A6C34878D82A}">
                    <a16:rowId xmlns:a16="http://schemas.microsoft.com/office/drawing/2014/main" val="2177480446"/>
                  </a:ext>
                </a:extLst>
              </a:tr>
              <a:tr h="0">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nSpc>
                          <a:spcPct val="107000"/>
                        </a:lnSpc>
                        <a:spcAft>
                          <a:spcPts val="800"/>
                        </a:spcAft>
                      </a:pPr>
                      <a:r>
                        <a:rPr lang="es-ES" sz="1500" kern="100" dirty="0">
                          <a:effectLst/>
                        </a:rPr>
                        <a:t>Inferior</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a:txBody>
                    <a:bodyPr/>
                    <a:lstStyle/>
                    <a:p>
                      <a:pPr>
                        <a:lnSpc>
                          <a:spcPct val="107000"/>
                        </a:lnSpc>
                        <a:spcAft>
                          <a:spcPts val="800"/>
                        </a:spcAft>
                      </a:pPr>
                      <a:r>
                        <a:rPr lang="es-ES" sz="1500" kern="100" dirty="0">
                          <a:effectLst/>
                        </a:rPr>
                        <a:t>Superior</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extLst>
                  <a:ext uri="{0D108BD9-81ED-4DB2-BD59-A6C34878D82A}">
                    <a16:rowId xmlns:a16="http://schemas.microsoft.com/office/drawing/2014/main" val="425848430"/>
                  </a:ext>
                </a:extLst>
              </a:tr>
              <a:tr h="0">
                <a:tc>
                  <a:txBody>
                    <a:bodyPr/>
                    <a:lstStyle/>
                    <a:p>
                      <a:pPr>
                        <a:lnSpc>
                          <a:spcPct val="107000"/>
                        </a:lnSpc>
                        <a:spcAft>
                          <a:spcPts val="800"/>
                        </a:spcAft>
                      </a:pPr>
                      <a:r>
                        <a:rPr lang="es-ES" sz="1100" kern="100">
                          <a:effectLst/>
                        </a:rPr>
                        <a:t>INPRE</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,064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,031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4,191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,041</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1,066</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1,003</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1,134</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699444983"/>
                  </a:ext>
                </a:extLst>
              </a:tr>
            </a:tbl>
          </a:graphicData>
        </a:graphic>
      </p:graphicFrame>
      <p:sp>
        <p:nvSpPr>
          <p:cNvPr id="3" name="Rectangle 1">
            <a:extLst>
              <a:ext uri="{FF2B5EF4-FFF2-40B4-BE49-F238E27FC236}">
                <a16:creationId xmlns:a16="http://schemas.microsoft.com/office/drawing/2014/main" id="{E75EAB9E-C9E8-AC6C-218A-4C81CDF0EE06}"/>
              </a:ext>
            </a:extLst>
          </p:cNvPr>
          <p:cNvSpPr>
            <a:spLocks noChangeArrowheads="1"/>
          </p:cNvSpPr>
          <p:nvPr/>
        </p:nvSpPr>
        <p:spPr bwMode="auto">
          <a:xfrm>
            <a:off x="755349" y="135816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7" name="Tabla 6">
            <a:extLst>
              <a:ext uri="{FF2B5EF4-FFF2-40B4-BE49-F238E27FC236}">
                <a16:creationId xmlns:a16="http://schemas.microsoft.com/office/drawing/2014/main" id="{EC5157D6-A5A4-427A-22E2-191C68807E4D}"/>
              </a:ext>
            </a:extLst>
          </p:cNvPr>
          <p:cNvGraphicFramePr>
            <a:graphicFrameLocks noGrp="1"/>
          </p:cNvGraphicFramePr>
          <p:nvPr>
            <p:extLst>
              <p:ext uri="{D42A27DB-BD31-4B8C-83A1-F6EECF244321}">
                <p14:modId xmlns:p14="http://schemas.microsoft.com/office/powerpoint/2010/main" val="2657514806"/>
              </p:ext>
            </p:extLst>
          </p:nvPr>
        </p:nvGraphicFramePr>
        <p:xfrm>
          <a:off x="971600" y="3003798"/>
          <a:ext cx="7272806" cy="942596"/>
        </p:xfrm>
        <a:graphic>
          <a:graphicData uri="http://schemas.openxmlformats.org/drawingml/2006/table">
            <a:tbl>
              <a:tblPr>
                <a:tableStyleId>{5C22544A-7EE6-4342-B048-85BDC9FD1C3A}</a:tableStyleId>
              </a:tblPr>
              <a:tblGrid>
                <a:gridCol w="932651">
                  <a:extLst>
                    <a:ext uri="{9D8B030D-6E8A-4147-A177-3AD203B41FA5}">
                      <a16:colId xmlns:a16="http://schemas.microsoft.com/office/drawing/2014/main" val="3208106461"/>
                    </a:ext>
                  </a:extLst>
                </a:gridCol>
                <a:gridCol w="787848">
                  <a:extLst>
                    <a:ext uri="{9D8B030D-6E8A-4147-A177-3AD203B41FA5}">
                      <a16:colId xmlns:a16="http://schemas.microsoft.com/office/drawing/2014/main" val="2570413661"/>
                    </a:ext>
                  </a:extLst>
                </a:gridCol>
                <a:gridCol w="786291">
                  <a:extLst>
                    <a:ext uri="{9D8B030D-6E8A-4147-A177-3AD203B41FA5}">
                      <a16:colId xmlns:a16="http://schemas.microsoft.com/office/drawing/2014/main" val="3987926106"/>
                    </a:ext>
                  </a:extLst>
                </a:gridCol>
                <a:gridCol w="787848">
                  <a:extLst>
                    <a:ext uri="{9D8B030D-6E8A-4147-A177-3AD203B41FA5}">
                      <a16:colId xmlns:a16="http://schemas.microsoft.com/office/drawing/2014/main" val="286511137"/>
                    </a:ext>
                  </a:extLst>
                </a:gridCol>
                <a:gridCol w="787848">
                  <a:extLst>
                    <a:ext uri="{9D8B030D-6E8A-4147-A177-3AD203B41FA5}">
                      <a16:colId xmlns:a16="http://schemas.microsoft.com/office/drawing/2014/main" val="3012826653"/>
                    </a:ext>
                  </a:extLst>
                </a:gridCol>
                <a:gridCol w="787848">
                  <a:extLst>
                    <a:ext uri="{9D8B030D-6E8A-4147-A177-3AD203B41FA5}">
                      <a16:colId xmlns:a16="http://schemas.microsoft.com/office/drawing/2014/main" val="2243386999"/>
                    </a:ext>
                  </a:extLst>
                </a:gridCol>
                <a:gridCol w="787848">
                  <a:extLst>
                    <a:ext uri="{9D8B030D-6E8A-4147-A177-3AD203B41FA5}">
                      <a16:colId xmlns:a16="http://schemas.microsoft.com/office/drawing/2014/main" val="1021504456"/>
                    </a:ext>
                  </a:extLst>
                </a:gridCol>
                <a:gridCol w="807312">
                  <a:extLst>
                    <a:ext uri="{9D8B030D-6E8A-4147-A177-3AD203B41FA5}">
                      <a16:colId xmlns:a16="http://schemas.microsoft.com/office/drawing/2014/main" val="1738883063"/>
                    </a:ext>
                  </a:extLst>
                </a:gridCol>
                <a:gridCol w="807312">
                  <a:extLst>
                    <a:ext uri="{9D8B030D-6E8A-4147-A177-3AD203B41FA5}">
                      <a16:colId xmlns:a16="http://schemas.microsoft.com/office/drawing/2014/main" val="2754004174"/>
                    </a:ext>
                  </a:extLst>
                </a:gridCol>
              </a:tblGrid>
              <a:tr h="0">
                <a:tc gridSpan="9">
                  <a:txBody>
                    <a:bodyPr/>
                    <a:lstStyle/>
                    <a:p>
                      <a:pPr>
                        <a:lnSpc>
                          <a:spcPct val="107000"/>
                        </a:lnSpc>
                        <a:spcAft>
                          <a:spcPts val="800"/>
                        </a:spcAft>
                      </a:pPr>
                      <a:r>
                        <a:rPr lang="es-ES" sz="1500" kern="100" dirty="0" err="1">
                          <a:effectLst/>
                        </a:rPr>
                        <a:t>Nº</a:t>
                      </a:r>
                      <a:r>
                        <a:rPr lang="es-ES" sz="1500" kern="100" dirty="0">
                          <a:effectLst/>
                        </a:rPr>
                        <a:t> MEDIO DE EXACERBACIONES ANUALES POSTERIORES</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139467039"/>
                  </a:ext>
                </a:extLst>
              </a:tr>
              <a:tr h="0">
                <a:tc rowSpan="2">
                  <a:txBody>
                    <a:bodyPr/>
                    <a:lstStyle/>
                    <a:p>
                      <a:pPr>
                        <a:lnSpc>
                          <a:spcPct val="107000"/>
                        </a:lnSpc>
                        <a:spcAft>
                          <a:spcPts val="800"/>
                        </a:spcAft>
                      </a:pPr>
                      <a:r>
                        <a:rPr lang="es-ES" sz="1100" kern="100">
                          <a:effectLst/>
                        </a:rPr>
                        <a:t> </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rowSpan="2">
                  <a:txBody>
                    <a:bodyPr/>
                    <a:lstStyle/>
                    <a:p>
                      <a:pPr>
                        <a:lnSpc>
                          <a:spcPct val="107000"/>
                        </a:lnSpc>
                        <a:spcAft>
                          <a:spcPts val="800"/>
                        </a:spcAft>
                      </a:pPr>
                      <a:r>
                        <a:rPr lang="es-ES" sz="1100" kern="100">
                          <a:effectLst/>
                        </a:rPr>
                        <a:t>B</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100" kern="100">
                          <a:effectLst/>
                        </a:rPr>
                        <a:t>ET</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100" kern="100">
                          <a:effectLst/>
                        </a:rPr>
                        <a:t>Wald</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100" kern="100">
                          <a:effectLst/>
                        </a:rPr>
                        <a:t>gl</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500" kern="100" dirty="0">
                          <a:effectLst/>
                        </a:rPr>
                        <a:t>Sig.</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rowSpan="2">
                  <a:txBody>
                    <a:bodyPr/>
                    <a:lstStyle/>
                    <a:p>
                      <a:pPr>
                        <a:lnSpc>
                          <a:spcPct val="107000"/>
                        </a:lnSpc>
                        <a:spcAft>
                          <a:spcPts val="800"/>
                        </a:spcAft>
                      </a:pPr>
                      <a:r>
                        <a:rPr lang="es-ES" sz="1500" kern="100">
                          <a:effectLst/>
                        </a:rPr>
                        <a:t>Exp(B)</a:t>
                      </a:r>
                      <a:endParaRPr lang="es-ES" sz="15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gridSpan="2">
                  <a:txBody>
                    <a:bodyPr/>
                    <a:lstStyle/>
                    <a:p>
                      <a:pPr>
                        <a:lnSpc>
                          <a:spcPct val="107000"/>
                        </a:lnSpc>
                        <a:spcAft>
                          <a:spcPts val="800"/>
                        </a:spcAft>
                      </a:pPr>
                      <a:r>
                        <a:rPr lang="es-ES" sz="1500" kern="100" dirty="0">
                          <a:effectLst/>
                        </a:rPr>
                        <a:t>95,0% IC para </a:t>
                      </a:r>
                      <a:r>
                        <a:rPr lang="es-ES" sz="1500" kern="100" dirty="0" err="1">
                          <a:effectLst/>
                        </a:rPr>
                        <a:t>Exp</a:t>
                      </a:r>
                      <a:r>
                        <a:rPr lang="es-ES" sz="1500" kern="100" dirty="0">
                          <a:effectLst/>
                        </a:rPr>
                        <a:t>(B)</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hMerge="1">
                  <a:txBody>
                    <a:bodyPr/>
                    <a:lstStyle/>
                    <a:p>
                      <a:endParaRPr lang="es-ES"/>
                    </a:p>
                  </a:txBody>
                  <a:tcPr/>
                </a:tc>
                <a:extLst>
                  <a:ext uri="{0D108BD9-81ED-4DB2-BD59-A6C34878D82A}">
                    <a16:rowId xmlns:a16="http://schemas.microsoft.com/office/drawing/2014/main" val="1532931596"/>
                  </a:ext>
                </a:extLst>
              </a:tr>
              <a:tr h="0">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nSpc>
                          <a:spcPct val="107000"/>
                        </a:lnSpc>
                        <a:spcAft>
                          <a:spcPts val="800"/>
                        </a:spcAft>
                      </a:pPr>
                      <a:r>
                        <a:rPr lang="es-ES" sz="1500" kern="100">
                          <a:effectLst/>
                        </a:rPr>
                        <a:t>Inferior</a:t>
                      </a:r>
                      <a:endParaRPr lang="es-ES" sz="15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tc>
                  <a:txBody>
                    <a:bodyPr/>
                    <a:lstStyle/>
                    <a:p>
                      <a:pPr>
                        <a:lnSpc>
                          <a:spcPct val="107000"/>
                        </a:lnSpc>
                        <a:spcAft>
                          <a:spcPts val="800"/>
                        </a:spcAft>
                      </a:pPr>
                      <a:r>
                        <a:rPr lang="es-ES" sz="1500" kern="100" dirty="0">
                          <a:effectLst/>
                        </a:rPr>
                        <a:t>Superior</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b"/>
                </a:tc>
                <a:extLst>
                  <a:ext uri="{0D108BD9-81ED-4DB2-BD59-A6C34878D82A}">
                    <a16:rowId xmlns:a16="http://schemas.microsoft.com/office/drawing/2014/main" val="2523873627"/>
                  </a:ext>
                </a:extLst>
              </a:tr>
              <a:tr h="0">
                <a:tc>
                  <a:txBody>
                    <a:bodyPr/>
                    <a:lstStyle/>
                    <a:p>
                      <a:pPr>
                        <a:lnSpc>
                          <a:spcPct val="107000"/>
                        </a:lnSpc>
                        <a:spcAft>
                          <a:spcPts val="800"/>
                        </a:spcAft>
                      </a:pPr>
                      <a:r>
                        <a:rPr lang="es-ES" sz="1100" kern="100">
                          <a:effectLst/>
                        </a:rPr>
                        <a:t>NMEDPOS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,114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,042</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7,251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100" kern="100">
                          <a:effectLst/>
                        </a:rPr>
                        <a:t>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,007</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1,121</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1,032</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s-ES" sz="1500" kern="100" dirty="0">
                          <a:effectLst/>
                        </a:rPr>
                        <a:t>1,218</a:t>
                      </a:r>
                      <a:endParaRPr lang="es-ES" sz="15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894975786"/>
                  </a:ext>
                </a:extLst>
              </a:tr>
            </a:tbl>
          </a:graphicData>
        </a:graphic>
      </p:graphicFrame>
    </p:spTree>
    <p:extLst>
      <p:ext uri="{BB962C8B-B14F-4D97-AF65-F5344CB8AC3E}">
        <p14:creationId xmlns:p14="http://schemas.microsoft.com/office/powerpoint/2010/main" val="222075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ACFE2-BF37-48E3-D238-6D23865CB34F}"/>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EFA70BAE-DEA9-97B2-C5E7-E70BDD074144}"/>
              </a:ext>
            </a:extLst>
          </p:cNvPr>
          <p:cNvSpPr/>
          <p:nvPr/>
        </p:nvSpPr>
        <p:spPr>
          <a:xfrm>
            <a:off x="3765238" y="324025"/>
            <a:ext cx="2119266" cy="452665"/>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sz="2000" dirty="0">
                <a:solidFill>
                  <a:schemeClr val="tx1"/>
                </a:solidFill>
                <a:latin typeface="Arial"/>
                <a:ea typeface="Calibri"/>
                <a:cs typeface="Calibri"/>
              </a:rPr>
              <a:t>RESULTADOS</a:t>
            </a:r>
          </a:p>
        </p:txBody>
      </p:sp>
      <p:sp>
        <p:nvSpPr>
          <p:cNvPr id="3" name="Rectangle 1">
            <a:extLst>
              <a:ext uri="{FF2B5EF4-FFF2-40B4-BE49-F238E27FC236}">
                <a16:creationId xmlns:a16="http://schemas.microsoft.com/office/drawing/2014/main" id="{39C3AB0E-D45A-EC7C-C7DF-5566BC4F08E9}"/>
              </a:ext>
            </a:extLst>
          </p:cNvPr>
          <p:cNvSpPr>
            <a:spLocks noChangeArrowheads="1"/>
          </p:cNvSpPr>
          <p:nvPr/>
        </p:nvSpPr>
        <p:spPr bwMode="auto">
          <a:xfrm>
            <a:off x="755349" y="135816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6" name="CuadroTexto 5">
            <a:extLst>
              <a:ext uri="{FF2B5EF4-FFF2-40B4-BE49-F238E27FC236}">
                <a16:creationId xmlns:a16="http://schemas.microsoft.com/office/drawing/2014/main" id="{8FE29874-273E-CBFE-2ABD-0D33FAAD13DC}"/>
              </a:ext>
            </a:extLst>
          </p:cNvPr>
          <p:cNvSpPr txBox="1"/>
          <p:nvPr/>
        </p:nvSpPr>
        <p:spPr>
          <a:xfrm>
            <a:off x="2051494" y="790676"/>
            <a:ext cx="6912768" cy="369332"/>
          </a:xfrm>
          <a:prstGeom prst="rect">
            <a:avLst/>
          </a:prstGeom>
          <a:noFill/>
        </p:spPr>
        <p:txBody>
          <a:bodyPr wrap="square">
            <a:spAutoFit/>
          </a:bodyPr>
          <a:lstStyle/>
          <a:p>
            <a:r>
              <a:rPr lang="es-ES" sz="1800" dirty="0">
                <a:latin typeface="Arial"/>
                <a:ea typeface="Verdana"/>
                <a:cs typeface="Arial"/>
              </a:rPr>
              <a:t>Se relacionaron de forma independiente con la mortalidad</a:t>
            </a:r>
            <a:endParaRPr lang="es-ES" dirty="0"/>
          </a:p>
        </p:txBody>
      </p:sp>
      <p:sp>
        <p:nvSpPr>
          <p:cNvPr id="8" name="CuadroTexto 7">
            <a:extLst>
              <a:ext uri="{FF2B5EF4-FFF2-40B4-BE49-F238E27FC236}">
                <a16:creationId xmlns:a16="http://schemas.microsoft.com/office/drawing/2014/main" id="{1BD806EE-6599-9CC9-3F07-E98D1C0E3E57}"/>
              </a:ext>
            </a:extLst>
          </p:cNvPr>
          <p:cNvSpPr txBox="1"/>
          <p:nvPr/>
        </p:nvSpPr>
        <p:spPr>
          <a:xfrm>
            <a:off x="251520" y="4587974"/>
            <a:ext cx="8208912" cy="430887"/>
          </a:xfrm>
          <a:prstGeom prst="rect">
            <a:avLst/>
          </a:prstGeom>
          <a:noFill/>
        </p:spPr>
        <p:txBody>
          <a:bodyPr wrap="square">
            <a:spAutoFit/>
          </a:bodyPr>
          <a:lstStyle/>
          <a:p>
            <a:r>
              <a:rPr lang="es-ES" sz="1100" dirty="0">
                <a:latin typeface="Arial"/>
                <a:ea typeface="Verdana"/>
                <a:cs typeface="Arial"/>
              </a:rPr>
              <a:t>Método :Regresión de Cox. Por pasos hacia atrás (RV). Ajustado por </a:t>
            </a:r>
            <a:r>
              <a:rPr lang="es-ES" sz="1100" dirty="0" err="1">
                <a:latin typeface="Arial"/>
                <a:ea typeface="Verdana"/>
                <a:cs typeface="Arial"/>
              </a:rPr>
              <a:t>nº</a:t>
            </a:r>
            <a:r>
              <a:rPr lang="es-ES" sz="1100" dirty="0">
                <a:latin typeface="Arial"/>
                <a:ea typeface="Verdana"/>
                <a:cs typeface="Arial"/>
              </a:rPr>
              <a:t> ingresos previos, </a:t>
            </a:r>
            <a:r>
              <a:rPr lang="es-ES" sz="1100" dirty="0" err="1">
                <a:latin typeface="Arial"/>
                <a:ea typeface="Verdana"/>
                <a:cs typeface="Arial"/>
              </a:rPr>
              <a:t>nº</a:t>
            </a:r>
            <a:r>
              <a:rPr lang="es-ES" sz="1100" dirty="0">
                <a:latin typeface="Arial"/>
                <a:ea typeface="Verdana"/>
                <a:cs typeface="Arial"/>
              </a:rPr>
              <a:t> medio de ingresos anuales posteriores, FEV1</a:t>
            </a:r>
            <a:endParaRPr lang="es-ES" sz="1100" dirty="0"/>
          </a:p>
        </p:txBody>
      </p:sp>
      <p:graphicFrame>
        <p:nvGraphicFramePr>
          <p:cNvPr id="11" name="Tabla 10">
            <a:extLst>
              <a:ext uri="{FF2B5EF4-FFF2-40B4-BE49-F238E27FC236}">
                <a16:creationId xmlns:a16="http://schemas.microsoft.com/office/drawing/2014/main" id="{0B7D8D7F-0EAC-8BCD-8D78-833A4053A16E}"/>
              </a:ext>
            </a:extLst>
          </p:cNvPr>
          <p:cNvGraphicFramePr>
            <a:graphicFrameLocks noGrp="1"/>
          </p:cNvGraphicFramePr>
          <p:nvPr>
            <p:extLst>
              <p:ext uri="{D42A27DB-BD31-4B8C-83A1-F6EECF244321}">
                <p14:modId xmlns:p14="http://schemas.microsoft.com/office/powerpoint/2010/main" val="677765589"/>
              </p:ext>
            </p:extLst>
          </p:nvPr>
        </p:nvGraphicFramePr>
        <p:xfrm>
          <a:off x="1403648" y="1160008"/>
          <a:ext cx="5688858" cy="2354086"/>
        </p:xfrm>
        <a:graphic>
          <a:graphicData uri="http://schemas.openxmlformats.org/drawingml/2006/table">
            <a:tbl>
              <a:tblPr firstRow="1" bandRow="1">
                <a:tableStyleId>{5C22544A-7EE6-4342-B048-85BDC9FD1C3A}</a:tableStyleId>
              </a:tblPr>
              <a:tblGrid>
                <a:gridCol w="2037800">
                  <a:extLst>
                    <a:ext uri="{9D8B030D-6E8A-4147-A177-3AD203B41FA5}">
                      <a16:colId xmlns:a16="http://schemas.microsoft.com/office/drawing/2014/main" val="3225693414"/>
                    </a:ext>
                  </a:extLst>
                </a:gridCol>
                <a:gridCol w="770739">
                  <a:extLst>
                    <a:ext uri="{9D8B030D-6E8A-4147-A177-3AD203B41FA5}">
                      <a16:colId xmlns:a16="http://schemas.microsoft.com/office/drawing/2014/main" val="609105273"/>
                    </a:ext>
                  </a:extLst>
                </a:gridCol>
                <a:gridCol w="2664069">
                  <a:extLst>
                    <a:ext uri="{9D8B030D-6E8A-4147-A177-3AD203B41FA5}">
                      <a16:colId xmlns:a16="http://schemas.microsoft.com/office/drawing/2014/main" val="1938535053"/>
                    </a:ext>
                  </a:extLst>
                </a:gridCol>
                <a:gridCol w="216250">
                  <a:extLst>
                    <a:ext uri="{9D8B030D-6E8A-4147-A177-3AD203B41FA5}">
                      <a16:colId xmlns:a16="http://schemas.microsoft.com/office/drawing/2014/main" val="3416885140"/>
                    </a:ext>
                  </a:extLst>
                </a:gridCol>
              </a:tblGrid>
              <a:tr h="499886">
                <a:tc>
                  <a:txBody>
                    <a:bodyPr/>
                    <a:lstStyle/>
                    <a:p>
                      <a:r>
                        <a:rPr lang="es-ES" dirty="0"/>
                        <a:t>Variables</a:t>
                      </a:r>
                    </a:p>
                  </a:txBody>
                  <a:tcPr/>
                </a:tc>
                <a:tc>
                  <a:txBody>
                    <a:bodyPr/>
                    <a:lstStyle/>
                    <a:p>
                      <a:r>
                        <a:rPr lang="es-ES" dirty="0"/>
                        <a:t>OR</a:t>
                      </a:r>
                    </a:p>
                  </a:txBody>
                  <a:tcPr/>
                </a:tc>
                <a:tc>
                  <a:txBody>
                    <a:bodyPr/>
                    <a:lstStyle/>
                    <a:p>
                      <a:pPr algn="ctr"/>
                      <a:r>
                        <a:rPr lang="es-ES" dirty="0"/>
                        <a:t>IC 95%</a:t>
                      </a:r>
                    </a:p>
                  </a:txBody>
                  <a:tcPr/>
                </a:tc>
                <a:tc>
                  <a:txBody>
                    <a:bodyPr/>
                    <a:lstStyle/>
                    <a:p>
                      <a:endParaRPr lang="es-ES" dirty="0"/>
                    </a:p>
                  </a:txBody>
                  <a:tcPr/>
                </a:tc>
                <a:extLst>
                  <a:ext uri="{0D108BD9-81ED-4DB2-BD59-A6C34878D82A}">
                    <a16:rowId xmlns:a16="http://schemas.microsoft.com/office/drawing/2014/main" val="3550651018"/>
                  </a:ext>
                </a:extLst>
              </a:tr>
              <a:tr h="370840">
                <a:tc>
                  <a:txBody>
                    <a:bodyPr/>
                    <a:lstStyle/>
                    <a:p>
                      <a:r>
                        <a:rPr lang="es-ES" dirty="0"/>
                        <a:t>Diabetes</a:t>
                      </a:r>
                    </a:p>
                  </a:txBody>
                  <a:tcPr/>
                </a:tc>
                <a:tc>
                  <a:txBody>
                    <a:bodyPr/>
                    <a:lstStyle/>
                    <a:p>
                      <a:r>
                        <a:rPr lang="es-ES" dirty="0"/>
                        <a:t>1.7</a:t>
                      </a:r>
                    </a:p>
                  </a:txBody>
                  <a:tcPr/>
                </a:tc>
                <a:tc>
                  <a:txBody>
                    <a:bodyPr/>
                    <a:lstStyle/>
                    <a:p>
                      <a:pPr algn="ctr"/>
                      <a:r>
                        <a:rPr lang="es-ES" dirty="0"/>
                        <a:t>1.1-2.6</a:t>
                      </a:r>
                    </a:p>
                  </a:txBody>
                  <a:tcPr/>
                </a:tc>
                <a:tc>
                  <a:txBody>
                    <a:bodyPr/>
                    <a:lstStyle/>
                    <a:p>
                      <a:endParaRPr lang="es-ES"/>
                    </a:p>
                  </a:txBody>
                  <a:tcPr/>
                </a:tc>
                <a:extLst>
                  <a:ext uri="{0D108BD9-81ED-4DB2-BD59-A6C34878D82A}">
                    <a16:rowId xmlns:a16="http://schemas.microsoft.com/office/drawing/2014/main" val="2846683746"/>
                  </a:ext>
                </a:extLst>
              </a:tr>
              <a:tr h="370840">
                <a:tc>
                  <a:txBody>
                    <a:bodyPr/>
                    <a:lstStyle/>
                    <a:p>
                      <a:r>
                        <a:rPr lang="es-ES" dirty="0"/>
                        <a:t>Cardiopatía</a:t>
                      </a:r>
                    </a:p>
                  </a:txBody>
                  <a:tcPr/>
                </a:tc>
                <a:tc>
                  <a:txBody>
                    <a:bodyPr/>
                    <a:lstStyle/>
                    <a:p>
                      <a:r>
                        <a:rPr lang="es-ES" dirty="0"/>
                        <a:t>1.5</a:t>
                      </a:r>
                    </a:p>
                  </a:txBody>
                  <a:tcPr/>
                </a:tc>
                <a:tc>
                  <a:txBody>
                    <a:bodyPr/>
                    <a:lstStyle/>
                    <a:p>
                      <a:pPr algn="ctr"/>
                      <a:r>
                        <a:rPr lang="es-ES" dirty="0"/>
                        <a:t>1.05-2.3</a:t>
                      </a:r>
                    </a:p>
                  </a:txBody>
                  <a:tcPr/>
                </a:tc>
                <a:tc>
                  <a:txBody>
                    <a:bodyPr/>
                    <a:lstStyle/>
                    <a:p>
                      <a:endParaRPr lang="es-ES"/>
                    </a:p>
                  </a:txBody>
                  <a:tcPr/>
                </a:tc>
                <a:extLst>
                  <a:ext uri="{0D108BD9-81ED-4DB2-BD59-A6C34878D82A}">
                    <a16:rowId xmlns:a16="http://schemas.microsoft.com/office/drawing/2014/main" val="410200741"/>
                  </a:ext>
                </a:extLst>
              </a:tr>
              <a:tr h="370840">
                <a:tc>
                  <a:txBody>
                    <a:bodyPr/>
                    <a:lstStyle/>
                    <a:p>
                      <a:r>
                        <a:rPr lang="es-ES" dirty="0"/>
                        <a:t>Neoplasia</a:t>
                      </a:r>
                    </a:p>
                  </a:txBody>
                  <a:tcPr/>
                </a:tc>
                <a:tc>
                  <a:txBody>
                    <a:bodyPr/>
                    <a:lstStyle/>
                    <a:p>
                      <a:r>
                        <a:rPr lang="es-ES" dirty="0"/>
                        <a:t>1.7</a:t>
                      </a:r>
                    </a:p>
                  </a:txBody>
                  <a:tcPr/>
                </a:tc>
                <a:tc>
                  <a:txBody>
                    <a:bodyPr/>
                    <a:lstStyle/>
                    <a:p>
                      <a:pPr algn="ctr"/>
                      <a:r>
                        <a:rPr lang="es-ES" dirty="0"/>
                        <a:t>1.1-2.7</a:t>
                      </a:r>
                    </a:p>
                  </a:txBody>
                  <a:tcPr/>
                </a:tc>
                <a:tc>
                  <a:txBody>
                    <a:bodyPr/>
                    <a:lstStyle/>
                    <a:p>
                      <a:endParaRPr lang="es-ES"/>
                    </a:p>
                  </a:txBody>
                  <a:tcPr/>
                </a:tc>
                <a:extLst>
                  <a:ext uri="{0D108BD9-81ED-4DB2-BD59-A6C34878D82A}">
                    <a16:rowId xmlns:a16="http://schemas.microsoft.com/office/drawing/2014/main" val="2471942069"/>
                  </a:ext>
                </a:extLst>
              </a:tr>
              <a:tr h="370840">
                <a:tc>
                  <a:txBody>
                    <a:bodyPr/>
                    <a:lstStyle/>
                    <a:p>
                      <a:r>
                        <a:rPr lang="es-ES" dirty="0"/>
                        <a:t>BQ bilaterales</a:t>
                      </a:r>
                    </a:p>
                  </a:txBody>
                  <a:tcPr/>
                </a:tc>
                <a:tc>
                  <a:txBody>
                    <a:bodyPr/>
                    <a:lstStyle/>
                    <a:p>
                      <a:r>
                        <a:rPr lang="es-ES" dirty="0"/>
                        <a:t>1.5</a:t>
                      </a:r>
                    </a:p>
                  </a:txBody>
                  <a:tcPr/>
                </a:tc>
                <a:tc>
                  <a:txBody>
                    <a:bodyPr/>
                    <a:lstStyle/>
                    <a:p>
                      <a:pPr algn="ctr"/>
                      <a:r>
                        <a:rPr lang="es-ES" dirty="0"/>
                        <a:t>0.9-2.3</a:t>
                      </a:r>
                    </a:p>
                  </a:txBody>
                  <a:tcPr/>
                </a:tc>
                <a:tc>
                  <a:txBody>
                    <a:bodyPr/>
                    <a:lstStyle/>
                    <a:p>
                      <a:endParaRPr lang="es-ES"/>
                    </a:p>
                  </a:txBody>
                  <a:tcPr/>
                </a:tc>
                <a:extLst>
                  <a:ext uri="{0D108BD9-81ED-4DB2-BD59-A6C34878D82A}">
                    <a16:rowId xmlns:a16="http://schemas.microsoft.com/office/drawing/2014/main" val="3156446812"/>
                  </a:ext>
                </a:extLst>
              </a:tr>
              <a:tr h="370840">
                <a:tc>
                  <a:txBody>
                    <a:bodyPr/>
                    <a:lstStyle/>
                    <a:p>
                      <a:r>
                        <a:rPr lang="es-ES" dirty="0"/>
                        <a:t>Datos de HTP</a:t>
                      </a:r>
                    </a:p>
                  </a:txBody>
                  <a:tcPr/>
                </a:tc>
                <a:tc>
                  <a:txBody>
                    <a:bodyPr/>
                    <a:lstStyle/>
                    <a:p>
                      <a:r>
                        <a:rPr lang="es-ES" dirty="0"/>
                        <a:t>2.5</a:t>
                      </a:r>
                    </a:p>
                  </a:txBody>
                  <a:tcPr/>
                </a:tc>
                <a:tc>
                  <a:txBody>
                    <a:bodyPr/>
                    <a:lstStyle/>
                    <a:p>
                      <a:pPr algn="ctr"/>
                      <a:r>
                        <a:rPr lang="es-ES" dirty="0"/>
                        <a:t>1.6-2.9</a:t>
                      </a:r>
                    </a:p>
                  </a:txBody>
                  <a:tcPr/>
                </a:tc>
                <a:tc>
                  <a:txBody>
                    <a:bodyPr/>
                    <a:lstStyle/>
                    <a:p>
                      <a:endParaRPr lang="es-ES" dirty="0"/>
                    </a:p>
                  </a:txBody>
                  <a:tcPr/>
                </a:tc>
                <a:extLst>
                  <a:ext uri="{0D108BD9-81ED-4DB2-BD59-A6C34878D82A}">
                    <a16:rowId xmlns:a16="http://schemas.microsoft.com/office/drawing/2014/main" val="1835219797"/>
                  </a:ext>
                </a:extLst>
              </a:tr>
            </a:tbl>
          </a:graphicData>
        </a:graphic>
      </p:graphicFrame>
      <p:graphicFrame>
        <p:nvGraphicFramePr>
          <p:cNvPr id="12" name="Tabla 11">
            <a:extLst>
              <a:ext uri="{FF2B5EF4-FFF2-40B4-BE49-F238E27FC236}">
                <a16:creationId xmlns:a16="http://schemas.microsoft.com/office/drawing/2014/main" id="{52692A32-31DC-F9DB-1485-9204EBBD27DB}"/>
              </a:ext>
            </a:extLst>
          </p:cNvPr>
          <p:cNvGraphicFramePr>
            <a:graphicFrameLocks noGrp="1"/>
          </p:cNvGraphicFramePr>
          <p:nvPr>
            <p:extLst>
              <p:ext uri="{D42A27DB-BD31-4B8C-83A1-F6EECF244321}">
                <p14:modId xmlns:p14="http://schemas.microsoft.com/office/powerpoint/2010/main" val="3863770119"/>
              </p:ext>
            </p:extLst>
          </p:nvPr>
        </p:nvGraphicFramePr>
        <p:xfrm>
          <a:off x="1391748" y="3511265"/>
          <a:ext cx="5700758" cy="1159856"/>
        </p:xfrm>
        <a:graphic>
          <a:graphicData uri="http://schemas.openxmlformats.org/drawingml/2006/table">
            <a:tbl>
              <a:tblPr firstRow="1" bandRow="1">
                <a:tableStyleId>{5C22544A-7EE6-4342-B048-85BDC9FD1C3A}</a:tableStyleId>
              </a:tblPr>
              <a:tblGrid>
                <a:gridCol w="2002904">
                  <a:extLst>
                    <a:ext uri="{9D8B030D-6E8A-4147-A177-3AD203B41FA5}">
                      <a16:colId xmlns:a16="http://schemas.microsoft.com/office/drawing/2014/main" val="3419184319"/>
                    </a:ext>
                  </a:extLst>
                </a:gridCol>
                <a:gridCol w="853351">
                  <a:extLst>
                    <a:ext uri="{9D8B030D-6E8A-4147-A177-3AD203B41FA5}">
                      <a16:colId xmlns:a16="http://schemas.microsoft.com/office/drawing/2014/main" val="25546037"/>
                    </a:ext>
                  </a:extLst>
                </a:gridCol>
                <a:gridCol w="2560053">
                  <a:extLst>
                    <a:ext uri="{9D8B030D-6E8A-4147-A177-3AD203B41FA5}">
                      <a16:colId xmlns:a16="http://schemas.microsoft.com/office/drawing/2014/main" val="2749465543"/>
                    </a:ext>
                  </a:extLst>
                </a:gridCol>
                <a:gridCol w="284450">
                  <a:extLst>
                    <a:ext uri="{9D8B030D-6E8A-4147-A177-3AD203B41FA5}">
                      <a16:colId xmlns:a16="http://schemas.microsoft.com/office/drawing/2014/main" val="2766864962"/>
                    </a:ext>
                  </a:extLst>
                </a:gridCol>
              </a:tblGrid>
              <a:tr h="428336">
                <a:tc>
                  <a:txBody>
                    <a:bodyPr/>
                    <a:lstStyle/>
                    <a:p>
                      <a:r>
                        <a:rPr lang="es-ES" dirty="0"/>
                        <a:t>Fibrosis residual</a:t>
                      </a:r>
                    </a:p>
                  </a:txBody>
                  <a:tcPr/>
                </a:tc>
                <a:tc>
                  <a:txBody>
                    <a:bodyPr/>
                    <a:lstStyle/>
                    <a:p>
                      <a:r>
                        <a:rPr lang="es-ES" dirty="0"/>
                        <a:t>1.8</a:t>
                      </a:r>
                    </a:p>
                  </a:txBody>
                  <a:tcPr/>
                </a:tc>
                <a:tc>
                  <a:txBody>
                    <a:bodyPr/>
                    <a:lstStyle/>
                    <a:p>
                      <a:pPr algn="ctr"/>
                      <a:r>
                        <a:rPr lang="es-ES" dirty="0"/>
                        <a:t>1.3-2.7</a:t>
                      </a:r>
                    </a:p>
                  </a:txBody>
                  <a:tcPr/>
                </a:tc>
                <a:tc>
                  <a:txBody>
                    <a:bodyPr/>
                    <a:lstStyle/>
                    <a:p>
                      <a:endParaRPr lang="es-ES" dirty="0"/>
                    </a:p>
                  </a:txBody>
                  <a:tcPr/>
                </a:tc>
                <a:extLst>
                  <a:ext uri="{0D108BD9-81ED-4DB2-BD59-A6C34878D82A}">
                    <a16:rowId xmlns:a16="http://schemas.microsoft.com/office/drawing/2014/main" val="1314008821"/>
                  </a:ext>
                </a:extLst>
              </a:tr>
              <a:tr h="248163">
                <a:tc>
                  <a:txBody>
                    <a:bodyPr/>
                    <a:lstStyle/>
                    <a:p>
                      <a:r>
                        <a:rPr lang="es-ES" dirty="0"/>
                        <a:t>Edad&gt;70</a:t>
                      </a:r>
                    </a:p>
                  </a:txBody>
                  <a:tcPr/>
                </a:tc>
                <a:tc>
                  <a:txBody>
                    <a:bodyPr/>
                    <a:lstStyle/>
                    <a:p>
                      <a:r>
                        <a:rPr lang="es-ES" dirty="0"/>
                        <a:t>2.6</a:t>
                      </a:r>
                    </a:p>
                  </a:txBody>
                  <a:tcPr/>
                </a:tc>
                <a:tc>
                  <a:txBody>
                    <a:bodyPr/>
                    <a:lstStyle/>
                    <a:p>
                      <a:pPr algn="ctr"/>
                      <a:r>
                        <a:rPr lang="es-ES" dirty="0"/>
                        <a:t>1.8-3.8</a:t>
                      </a:r>
                    </a:p>
                  </a:txBody>
                  <a:tcPr/>
                </a:tc>
                <a:tc>
                  <a:txBody>
                    <a:bodyPr/>
                    <a:lstStyle/>
                    <a:p>
                      <a:endParaRPr lang="es-ES"/>
                    </a:p>
                  </a:txBody>
                  <a:tcPr/>
                </a:tc>
                <a:extLst>
                  <a:ext uri="{0D108BD9-81ED-4DB2-BD59-A6C34878D82A}">
                    <a16:rowId xmlns:a16="http://schemas.microsoft.com/office/drawing/2014/main" val="3078513405"/>
                  </a:ext>
                </a:extLst>
              </a:tr>
              <a:tr h="248163">
                <a:tc>
                  <a:txBody>
                    <a:bodyPr/>
                    <a:lstStyle/>
                    <a:p>
                      <a:r>
                        <a:rPr lang="es-ES" dirty="0" err="1"/>
                        <a:t>mMRC</a:t>
                      </a:r>
                      <a:r>
                        <a:rPr lang="es-ES" dirty="0"/>
                        <a:t>&gt;II</a:t>
                      </a:r>
                    </a:p>
                  </a:txBody>
                  <a:tcPr/>
                </a:tc>
                <a:tc>
                  <a:txBody>
                    <a:bodyPr/>
                    <a:lstStyle/>
                    <a:p>
                      <a:r>
                        <a:rPr lang="es-ES" dirty="0"/>
                        <a:t>2.5</a:t>
                      </a:r>
                    </a:p>
                  </a:txBody>
                  <a:tcPr/>
                </a:tc>
                <a:tc>
                  <a:txBody>
                    <a:bodyPr/>
                    <a:lstStyle/>
                    <a:p>
                      <a:pPr algn="ctr"/>
                      <a:r>
                        <a:rPr lang="es-ES" dirty="0"/>
                        <a:t>1.7-3.7</a:t>
                      </a:r>
                    </a:p>
                  </a:txBody>
                  <a:tcPr/>
                </a:tc>
                <a:tc>
                  <a:txBody>
                    <a:bodyPr/>
                    <a:lstStyle/>
                    <a:p>
                      <a:endParaRPr lang="es-ES" dirty="0"/>
                    </a:p>
                  </a:txBody>
                  <a:tcPr/>
                </a:tc>
                <a:extLst>
                  <a:ext uri="{0D108BD9-81ED-4DB2-BD59-A6C34878D82A}">
                    <a16:rowId xmlns:a16="http://schemas.microsoft.com/office/drawing/2014/main" val="1288622026"/>
                  </a:ext>
                </a:extLst>
              </a:tr>
            </a:tbl>
          </a:graphicData>
        </a:graphic>
      </p:graphicFrame>
      <p:pic>
        <p:nvPicPr>
          <p:cNvPr id="2" name="Imagen 1" descr="Imágenes de Abuelo Dibujo Animado - Descarga gratuita en Freepik">
            <a:extLst>
              <a:ext uri="{FF2B5EF4-FFF2-40B4-BE49-F238E27FC236}">
                <a16:creationId xmlns:a16="http://schemas.microsoft.com/office/drawing/2014/main" id="{2DBCFA3E-96B5-D0D3-78EC-855C8B2237D3}"/>
              </a:ext>
            </a:extLst>
          </p:cNvPr>
          <p:cNvPicPr>
            <a:picLocks noChangeAspect="1"/>
          </p:cNvPicPr>
          <p:nvPr/>
        </p:nvPicPr>
        <p:blipFill>
          <a:blip r:embed="rId2"/>
          <a:stretch>
            <a:fillRect/>
          </a:stretch>
        </p:blipFill>
        <p:spPr>
          <a:xfrm>
            <a:off x="268577" y="3319499"/>
            <a:ext cx="829982" cy="1124459"/>
          </a:xfrm>
          <a:prstGeom prst="rect">
            <a:avLst/>
          </a:prstGeom>
        </p:spPr>
      </p:pic>
      <p:pic>
        <p:nvPicPr>
          <p:cNvPr id="5" name="Imagen 4" descr="Todo sobre el glucómetro | Locatel Blog">
            <a:extLst>
              <a:ext uri="{FF2B5EF4-FFF2-40B4-BE49-F238E27FC236}">
                <a16:creationId xmlns:a16="http://schemas.microsoft.com/office/drawing/2014/main" id="{4484FB29-1063-4DEA-F0AC-448B45A4A79A}"/>
              </a:ext>
            </a:extLst>
          </p:cNvPr>
          <p:cNvPicPr>
            <a:picLocks noChangeAspect="1"/>
          </p:cNvPicPr>
          <p:nvPr/>
        </p:nvPicPr>
        <p:blipFill>
          <a:blip r:embed="rId3"/>
          <a:stretch>
            <a:fillRect/>
          </a:stretch>
        </p:blipFill>
        <p:spPr>
          <a:xfrm>
            <a:off x="90036" y="1670821"/>
            <a:ext cx="1330625" cy="1362974"/>
          </a:xfrm>
          <a:prstGeom prst="rect">
            <a:avLst/>
          </a:prstGeom>
        </p:spPr>
      </p:pic>
      <p:pic>
        <p:nvPicPr>
          <p:cNvPr id="7" name="Imagen 6">
            <a:extLst>
              <a:ext uri="{FF2B5EF4-FFF2-40B4-BE49-F238E27FC236}">
                <a16:creationId xmlns:a16="http://schemas.microsoft.com/office/drawing/2014/main" id="{2AA5C5D3-42D2-2ABA-6E97-7E5A8CD19CF7}"/>
              </a:ext>
            </a:extLst>
          </p:cNvPr>
          <p:cNvPicPr>
            <a:picLocks noChangeAspect="1"/>
          </p:cNvPicPr>
          <p:nvPr/>
        </p:nvPicPr>
        <p:blipFill>
          <a:blip r:embed="rId4"/>
          <a:stretch>
            <a:fillRect/>
          </a:stretch>
        </p:blipFill>
        <p:spPr>
          <a:xfrm>
            <a:off x="7104406" y="1670821"/>
            <a:ext cx="1793037" cy="1288751"/>
          </a:xfrm>
          <a:prstGeom prst="rect">
            <a:avLst/>
          </a:prstGeom>
        </p:spPr>
      </p:pic>
      <p:pic>
        <p:nvPicPr>
          <p:cNvPr id="9" name="Imagen 8">
            <a:extLst>
              <a:ext uri="{FF2B5EF4-FFF2-40B4-BE49-F238E27FC236}">
                <a16:creationId xmlns:a16="http://schemas.microsoft.com/office/drawing/2014/main" id="{AD6E12A3-FF54-4EEB-7479-0AD18C38BDC5}"/>
              </a:ext>
            </a:extLst>
          </p:cNvPr>
          <p:cNvPicPr>
            <a:picLocks noChangeAspect="1"/>
          </p:cNvPicPr>
          <p:nvPr/>
        </p:nvPicPr>
        <p:blipFill>
          <a:blip r:embed="rId5"/>
          <a:stretch>
            <a:fillRect/>
          </a:stretch>
        </p:blipFill>
        <p:spPr>
          <a:xfrm>
            <a:off x="7337318" y="3204720"/>
            <a:ext cx="1327211" cy="1369265"/>
          </a:xfrm>
          <a:prstGeom prst="rect">
            <a:avLst/>
          </a:prstGeom>
        </p:spPr>
      </p:pic>
    </p:spTree>
    <p:extLst>
      <p:ext uri="{BB962C8B-B14F-4D97-AF65-F5344CB8AC3E}">
        <p14:creationId xmlns:p14="http://schemas.microsoft.com/office/powerpoint/2010/main" val="4105424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AB8814C-92F2-6B7B-97A4-CA794F616881}"/>
              </a:ext>
            </a:extLst>
          </p:cNvPr>
          <p:cNvSpPr>
            <a:spLocks noGrp="1"/>
          </p:cNvSpPr>
          <p:nvPr>
            <p:ph idx="1"/>
          </p:nvPr>
        </p:nvSpPr>
        <p:spPr>
          <a:xfrm>
            <a:off x="179512" y="1917123"/>
            <a:ext cx="6408712" cy="2677500"/>
          </a:xfrm>
        </p:spPr>
        <p:txBody>
          <a:bodyPr vert="horz" lIns="91440" tIns="45720" rIns="91440" bIns="45720" rtlCol="0" anchor="t">
            <a:noAutofit/>
          </a:bodyPr>
          <a:lstStyle/>
          <a:p>
            <a:r>
              <a:rPr lang="es-ES" sz="2000" dirty="0">
                <a:latin typeface="Arial"/>
                <a:ea typeface="Verdana"/>
                <a:cs typeface="Arial"/>
              </a:rPr>
              <a:t>Encontramos una elevada mortalidad en pacientes con </a:t>
            </a:r>
            <a:r>
              <a:rPr lang="es-ES" sz="2000" dirty="0" err="1">
                <a:latin typeface="Arial"/>
                <a:ea typeface="Verdana"/>
                <a:cs typeface="Arial"/>
              </a:rPr>
              <a:t>BQnoFQ</a:t>
            </a:r>
            <a:r>
              <a:rPr lang="es-ES" sz="2000" dirty="0">
                <a:latin typeface="Arial"/>
                <a:ea typeface="Verdana"/>
                <a:cs typeface="Arial"/>
              </a:rPr>
              <a:t> (63.9%), aunque sólo el 49.6% fue de causa respiratoria. </a:t>
            </a:r>
          </a:p>
          <a:p>
            <a:endParaRPr lang="es-ES" sz="2000" dirty="0">
              <a:latin typeface="Arial"/>
              <a:ea typeface="Verdana"/>
              <a:cs typeface="Arial"/>
            </a:endParaRPr>
          </a:p>
          <a:p>
            <a:endParaRPr lang="es-ES" sz="2000" dirty="0">
              <a:latin typeface="Arial"/>
              <a:ea typeface="Verdana"/>
              <a:cs typeface="Arial"/>
            </a:endParaRPr>
          </a:p>
          <a:p>
            <a:r>
              <a:rPr lang="es-ES" sz="2000" dirty="0">
                <a:latin typeface="Arial"/>
                <a:ea typeface="Verdana"/>
                <a:cs typeface="Arial"/>
              </a:rPr>
              <a:t>Diversos aspectos como la edad, comorbilidad, la afectación clínica y radiográfica, fueron predictores de la supervivencia de los mismos.</a:t>
            </a:r>
            <a:endParaRPr lang="es-ES" sz="2000" dirty="0">
              <a:latin typeface="Arial"/>
              <a:ea typeface="Calibri"/>
              <a:cs typeface="Arial"/>
            </a:endParaRPr>
          </a:p>
        </p:txBody>
      </p:sp>
      <p:sp>
        <p:nvSpPr>
          <p:cNvPr id="5" name="Rectángulo 4">
            <a:extLst>
              <a:ext uri="{FF2B5EF4-FFF2-40B4-BE49-F238E27FC236}">
                <a16:creationId xmlns:a16="http://schemas.microsoft.com/office/drawing/2014/main" id="{CFAA9558-8F4D-4741-DC2E-43117675F74D}"/>
              </a:ext>
            </a:extLst>
          </p:cNvPr>
          <p:cNvSpPr/>
          <p:nvPr/>
        </p:nvSpPr>
        <p:spPr>
          <a:xfrm>
            <a:off x="3837974" y="396762"/>
            <a:ext cx="2389429" cy="608528"/>
          </a:xfrm>
          <a:prstGeom prst="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2000" dirty="0">
                <a:solidFill>
                  <a:schemeClr val="tx1"/>
                </a:solidFill>
                <a:latin typeface="Arial"/>
                <a:ea typeface="Calibri"/>
                <a:cs typeface="Calibri"/>
              </a:rPr>
              <a:t>CONCLUSIONES</a:t>
            </a:r>
          </a:p>
        </p:txBody>
      </p:sp>
      <p:pic>
        <p:nvPicPr>
          <p:cNvPr id="4" name="Imagen 3" descr="Imagen que contiene Forma&#10;&#10;El contenido generado por inteligencia artificial puede ser incorrecto.">
            <a:extLst>
              <a:ext uri="{FF2B5EF4-FFF2-40B4-BE49-F238E27FC236}">
                <a16:creationId xmlns:a16="http://schemas.microsoft.com/office/drawing/2014/main" id="{D0DE9625-D0C8-A5A7-7EB1-7DE598962DCF}"/>
              </a:ext>
            </a:extLst>
          </p:cNvPr>
          <p:cNvPicPr>
            <a:picLocks noChangeAspect="1"/>
          </p:cNvPicPr>
          <p:nvPr/>
        </p:nvPicPr>
        <p:blipFill>
          <a:blip r:embed="rId2"/>
          <a:srcRect b="1042"/>
          <a:stretch/>
        </p:blipFill>
        <p:spPr>
          <a:xfrm>
            <a:off x="6483928" y="1583106"/>
            <a:ext cx="1610591" cy="1977258"/>
          </a:xfrm>
          <a:prstGeom prst="rect">
            <a:avLst/>
          </a:prstGeom>
        </p:spPr>
      </p:pic>
    </p:spTree>
    <p:extLst>
      <p:ext uri="{BB962C8B-B14F-4D97-AF65-F5344CB8AC3E}">
        <p14:creationId xmlns:p14="http://schemas.microsoft.com/office/powerpoint/2010/main" val="3475694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10 razones para visitar Badajoz este verano ILUNION Hotels, España">
            <a:extLst>
              <a:ext uri="{FF2B5EF4-FFF2-40B4-BE49-F238E27FC236}">
                <a16:creationId xmlns:a16="http://schemas.microsoft.com/office/drawing/2014/main" id="{E4853DC2-7B48-5FDC-A064-E1EB6EEEE083}"/>
              </a:ext>
            </a:extLst>
          </p:cNvPr>
          <p:cNvPicPr>
            <a:picLocks noChangeAspect="1"/>
          </p:cNvPicPr>
          <p:nvPr/>
        </p:nvPicPr>
        <p:blipFill>
          <a:blip r:embed="rId2"/>
          <a:stretch>
            <a:fillRect/>
          </a:stretch>
        </p:blipFill>
        <p:spPr>
          <a:xfrm>
            <a:off x="1242009" y="1155383"/>
            <a:ext cx="6660374" cy="3748700"/>
          </a:xfrm>
          <a:prstGeom prst="rect">
            <a:avLst/>
          </a:prstGeom>
          <a:ln>
            <a:noFill/>
          </a:ln>
          <a:effectLst>
            <a:outerShdw blurRad="292100" dist="139700" dir="2700000" algn="tl" rotWithShape="0">
              <a:srgbClr val="333333">
                <a:alpha val="65000"/>
              </a:srgbClr>
            </a:outerShdw>
          </a:effectLst>
        </p:spPr>
      </p:pic>
      <p:sp>
        <p:nvSpPr>
          <p:cNvPr id="6" name="Marcador de contenido 5">
            <a:extLst>
              <a:ext uri="{FF2B5EF4-FFF2-40B4-BE49-F238E27FC236}">
                <a16:creationId xmlns:a16="http://schemas.microsoft.com/office/drawing/2014/main" id="{DABCFBD3-3CF1-23B7-6ED3-AF80C3DAD01D}"/>
              </a:ext>
            </a:extLst>
          </p:cNvPr>
          <p:cNvSpPr>
            <a:spLocks noGrp="1"/>
          </p:cNvSpPr>
          <p:nvPr>
            <p:ph idx="1"/>
          </p:nvPr>
        </p:nvSpPr>
        <p:spPr>
          <a:xfrm>
            <a:off x="2597726" y="462398"/>
            <a:ext cx="4166755" cy="703226"/>
          </a:xfrm>
        </p:spPr>
        <p:txBody>
          <a:bodyPr vert="horz" lIns="91440" tIns="45720" rIns="91440" bIns="45720" rtlCol="0" anchor="t">
            <a:noAutofit/>
          </a:bodyPr>
          <a:lstStyle/>
          <a:p>
            <a:pPr marL="0" indent="0">
              <a:buNone/>
            </a:pPr>
            <a:r>
              <a:rPr lang="es-ES" dirty="0">
                <a:latin typeface="Arial"/>
                <a:ea typeface="Calibri"/>
                <a:cs typeface="Calibri"/>
              </a:rPr>
              <a:t>¡MUCHAS GRACIAS!</a:t>
            </a:r>
          </a:p>
        </p:txBody>
      </p:sp>
    </p:spTree>
    <p:extLst>
      <p:ext uri="{BB962C8B-B14F-4D97-AF65-F5344CB8AC3E}">
        <p14:creationId xmlns:p14="http://schemas.microsoft.com/office/powerpoint/2010/main" val="16938919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750</Words>
  <Application>Microsoft Office PowerPoint</Application>
  <PresentationFormat>Presentación en pantalla (16:9)</PresentationFormat>
  <Paragraphs>186</Paragraphs>
  <Slides>18</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18</vt:i4>
      </vt:variant>
    </vt:vector>
  </HeadingPairs>
  <TitlesOfParts>
    <vt:vector size="25" baseType="lpstr">
      <vt:lpstr>Aptos</vt:lpstr>
      <vt:lpstr>Arial</vt:lpstr>
      <vt:lpstr>Arial,Sans-Serif</vt:lpstr>
      <vt:lpstr>Calibri</vt:lpstr>
      <vt:lpstr>Raleway</vt:lpstr>
      <vt:lpstr>Verdana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jacinto hernandez borge</cp:lastModifiedBy>
  <cp:revision>636</cp:revision>
  <dcterms:created xsi:type="dcterms:W3CDTF">2024-02-05T13:08:18Z</dcterms:created>
  <dcterms:modified xsi:type="dcterms:W3CDTF">2025-02-23T18:40:12Z</dcterms:modified>
</cp:coreProperties>
</file>