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1" r:id="rId4"/>
    <p:sldId id="266" r:id="rId5"/>
    <p:sldId id="272" r:id="rId6"/>
    <p:sldId id="269" r:id="rId7"/>
    <p:sldId id="273" r:id="rId8"/>
    <p:sldId id="263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8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Infecciones respiratorias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Pre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  <a:contourClr>
                <a:schemeClr val="accent4">
                  <a:lumMod val="75000"/>
                </a:schemeClr>
              </a:contourClr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Medias infecciones </c:v>
                </c:pt>
                <c:pt idx="1">
                  <c:v>Colistina</c:v>
                </c:pt>
                <c:pt idx="2">
                  <c:v>Tobramicina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</c:v>
                </c:pt>
                <c:pt idx="1">
                  <c:v>2.7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AB-3D43-A781-F0C91B42F5A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Post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  <a:contourClr>
                <a:schemeClr val="tx2">
                  <a:lumMod val="40000"/>
                  <a:lumOff val="60000"/>
                </a:schemeClr>
              </a:contourClr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Medias infecciones </c:v>
                </c:pt>
                <c:pt idx="1">
                  <c:v>Colistina</c:v>
                </c:pt>
                <c:pt idx="2">
                  <c:v>Tobramicina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0.94</c:v>
                </c:pt>
                <c:pt idx="1">
                  <c:v>1.2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AB-3D43-A781-F0C91B42F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3028192"/>
        <c:axId val="433022432"/>
        <c:axId val="0"/>
      </c:bar3DChart>
      <c:catAx>
        <c:axId val="43302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33022432"/>
        <c:crosses val="autoZero"/>
        <c:auto val="1"/>
        <c:lblAlgn val="ctr"/>
        <c:lblOffset val="100"/>
        <c:noMultiLvlLbl val="0"/>
      </c:catAx>
      <c:valAx>
        <c:axId val="43302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3302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06AC772-83DD-80EE-33E7-B21B13E4AEF2}"/>
              </a:ext>
            </a:extLst>
          </p:cNvPr>
          <p:cNvSpPr/>
          <p:nvPr/>
        </p:nvSpPr>
        <p:spPr>
          <a:xfrm>
            <a:off x="650404" y="1225997"/>
            <a:ext cx="7920880" cy="316835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07654"/>
            <a:ext cx="7772400" cy="1102519"/>
          </a:xfrm>
        </p:spPr>
        <p:txBody>
          <a:bodyPr>
            <a:noAutofit/>
          </a:bodyPr>
          <a:lstStyle/>
          <a:p>
            <a:r>
              <a:rPr lang="es-ES" sz="28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Efecto del antibiótico nebulizado en el proceso de decanulación de pacientes </a:t>
            </a:r>
            <a:r>
              <a:rPr lang="es-ES" sz="2800" b="1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traqueostomizados</a:t>
            </a:r>
            <a:r>
              <a:rPr lang="es-ES" sz="28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un centro especializado en desvinculación de la ventilación mecánica y rehabilitación respiratoria</a:t>
            </a: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214762"/>
            <a:ext cx="6400800" cy="1314450"/>
          </a:xfrm>
        </p:spPr>
        <p:txBody>
          <a:bodyPr/>
          <a:lstStyle/>
          <a:p>
            <a:r>
              <a:rPr lang="es-ES" sz="1700" i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A. Sánchez Alonso</a:t>
            </a:r>
            <a:r>
              <a:rPr lang="es-ES" sz="1700" i="1" kern="100" baseline="30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700" i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P. Otero Chamoso</a:t>
            </a:r>
            <a:r>
              <a:rPr lang="es-ES" sz="1700" i="1" kern="100" baseline="30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700" i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E. García Díaz</a:t>
            </a:r>
            <a:r>
              <a:rPr lang="es-ES" sz="1700" i="1" kern="100" baseline="30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700" i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ES" sz="1700" i="1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</a:t>
            </a:r>
            <a:r>
              <a:rPr lang="es-ES" sz="1700" i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700" i="1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Toral Marín</a:t>
            </a:r>
            <a:r>
              <a:rPr lang="es-ES" sz="1700" i="1" kern="100" baseline="30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700" i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M. Barca Hernando</a:t>
            </a:r>
            <a:r>
              <a:rPr lang="es-ES" sz="1700" i="1" kern="100" baseline="30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700" i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1700" i="1" kern="100" baseline="300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700" i="1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s-ES" sz="1400" i="1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 Médico-Quirúrgica de Enfermedades Respiratorias. </a:t>
            </a:r>
          </a:p>
          <a:p>
            <a:r>
              <a:rPr lang="es-ES" sz="1400" i="1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Hospital Universitario Virgen del Rocío-Sevilla</a:t>
            </a:r>
            <a:endParaRPr lang="es-ES" sz="1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D10513-6512-8C22-1BED-F1D16696E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48877"/>
            <a:ext cx="7524328" cy="85725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Efecto del antibiótico nebulizado en el proceso de decanulación de pacientes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traqueostomizados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un centro especializado en desvinculación de la ventilación mecánica y rehabilitación respiratoria.</a:t>
            </a:r>
            <a:br>
              <a:rPr lang="es-ES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16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A. Sánchez Alonso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P. Otero Chamoso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E. García Díaz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ES" sz="11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J. Toral Marín 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M. Barca Hernando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b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9D8DC2-FA23-5A19-4835-0AE83DF80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7453"/>
            <a:ext cx="8229600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800" u="sng" dirty="0"/>
              <a:t>INTRODUCCIÓN</a:t>
            </a:r>
            <a:r>
              <a:rPr lang="es-ES" sz="2800" dirty="0"/>
              <a:t>: ¿De dónde partimos?</a:t>
            </a:r>
          </a:p>
          <a:p>
            <a:pPr marL="0" indent="0" algn="just">
              <a:buNone/>
            </a:pPr>
            <a:endParaRPr lang="es-ES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3392695-D3F0-5ED1-4094-22A6DC5E079E}"/>
              </a:ext>
            </a:extLst>
          </p:cNvPr>
          <p:cNvSpPr/>
          <p:nvPr/>
        </p:nvSpPr>
        <p:spPr>
          <a:xfrm>
            <a:off x="137216" y="1981245"/>
            <a:ext cx="2191870" cy="98466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INFECCIONES RESPIRATORIAS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2696E5C-D3A9-C00C-AEAD-E1FE81D063CF}"/>
              </a:ext>
            </a:extLst>
          </p:cNvPr>
          <p:cNvSpPr/>
          <p:nvPr/>
        </p:nvSpPr>
        <p:spPr>
          <a:xfrm>
            <a:off x="3267615" y="1688503"/>
            <a:ext cx="2461668" cy="65903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tx1"/>
                </a:solidFill>
              </a:rPr>
              <a:t>TRAQUEOBRONQUITIS</a:t>
            </a:r>
            <a:r>
              <a:rPr lang="es-ES" dirty="0"/>
              <a:t> 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CA40EE4-9DDB-F655-4F16-42C6002A543C}"/>
              </a:ext>
            </a:extLst>
          </p:cNvPr>
          <p:cNvSpPr/>
          <p:nvPr/>
        </p:nvSpPr>
        <p:spPr>
          <a:xfrm>
            <a:off x="3279056" y="2646285"/>
            <a:ext cx="2461668" cy="65903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NEUMONÍAS</a:t>
            </a:r>
            <a:r>
              <a:rPr lang="es-ES" dirty="0"/>
              <a:t> 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4EE6CA7D-FCBB-35A0-EA49-E8EF781C841D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2329086" y="2067694"/>
            <a:ext cx="802754" cy="405885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3B0124B3-31FA-B6E0-5AB3-6A5EFCD191F7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4498448" y="2347533"/>
            <a:ext cx="1" cy="224217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rchete derecho 35">
            <a:extLst>
              <a:ext uri="{FF2B5EF4-FFF2-40B4-BE49-F238E27FC236}">
                <a16:creationId xmlns:a16="http://schemas.microsoft.com/office/drawing/2014/main" id="{3F23EE90-775B-82EB-0314-5551771B701E}"/>
              </a:ext>
            </a:extLst>
          </p:cNvPr>
          <p:cNvSpPr/>
          <p:nvPr/>
        </p:nvSpPr>
        <p:spPr>
          <a:xfrm>
            <a:off x="5750910" y="1956506"/>
            <a:ext cx="257687" cy="974229"/>
          </a:xfrm>
          <a:prstGeom prst="rightBrace">
            <a:avLst>
              <a:gd name="adj1" fmla="val 8333"/>
              <a:gd name="adj2" fmla="val 49014"/>
            </a:avLst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B749A924-1534-2D3C-24DB-9557125CC88A}"/>
              </a:ext>
            </a:extLst>
          </p:cNvPr>
          <p:cNvSpPr/>
          <p:nvPr/>
        </p:nvSpPr>
        <p:spPr>
          <a:xfrm>
            <a:off x="5986970" y="1811918"/>
            <a:ext cx="2941006" cy="126340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PACIENTES </a:t>
            </a:r>
            <a:r>
              <a:rPr lang="es-ES" dirty="0" err="1">
                <a:solidFill>
                  <a:schemeClr val="tx1"/>
                </a:solidFill>
              </a:rPr>
              <a:t>TRAQUEOSTOMIZADOS</a:t>
            </a:r>
            <a:r>
              <a:rPr lang="es-ES" dirty="0">
                <a:solidFill>
                  <a:schemeClr val="tx1"/>
                </a:solidFill>
              </a:rPr>
              <a:t> EN PROCESO DE </a:t>
            </a:r>
            <a:r>
              <a:rPr lang="es-ES" dirty="0" err="1">
                <a:solidFill>
                  <a:schemeClr val="tx1"/>
                </a:solidFill>
              </a:rPr>
              <a:t>DECANULACIÓN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9" name="Rectángulo: esquinas redondeadas 68">
            <a:extLst>
              <a:ext uri="{FF2B5EF4-FFF2-40B4-BE49-F238E27FC236}">
                <a16:creationId xmlns:a16="http://schemas.microsoft.com/office/drawing/2014/main" id="{8525740A-DF53-B4BF-7CAE-B3F685743E9D}"/>
              </a:ext>
            </a:extLst>
          </p:cNvPr>
          <p:cNvSpPr/>
          <p:nvPr/>
        </p:nvSpPr>
        <p:spPr>
          <a:xfrm>
            <a:off x="642683" y="3378465"/>
            <a:ext cx="7711532" cy="11809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</a:rPr>
              <a:t>Elevada frecuencia de infecciones respiratorias en pacientes </a:t>
            </a:r>
            <a:r>
              <a:rPr lang="es-ES" sz="1400" dirty="0" err="1">
                <a:solidFill>
                  <a:schemeClr val="tx1"/>
                </a:solidFill>
              </a:rPr>
              <a:t>traqueostomizados</a:t>
            </a:r>
            <a:r>
              <a:rPr lang="es-ES" sz="1400" dirty="0">
                <a:solidFill>
                  <a:schemeClr val="tx1"/>
                </a:solidFill>
              </a:rPr>
              <a:t> con ventilación mecánica asociada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</a:rPr>
              <a:t>Mayor número de complicaciones, mayor tiempo de destete, mayor tiempo de hospitalización…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</a:rPr>
              <a:t>Estudios avalan el empleo de ATB inhalados como prevención de complicaciones </a:t>
            </a:r>
            <a:r>
              <a:rPr lang="es-ES" sz="1400" kern="100" baseline="30000" dirty="0">
                <a:solidFill>
                  <a:schemeClr val="tx1"/>
                </a:solidFill>
              </a:rPr>
              <a:t>2</a:t>
            </a:r>
            <a:endParaRPr lang="es-ES" sz="1400" dirty="0">
              <a:solidFill>
                <a:schemeClr val="tx1"/>
              </a:solidFill>
            </a:endParaRPr>
          </a:p>
          <a:p>
            <a:pPr algn="ctr"/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E14D62D-CD0E-EB5C-8732-ED5698CF70BE}"/>
              </a:ext>
            </a:extLst>
          </p:cNvPr>
          <p:cNvSpPr txBox="1"/>
          <p:nvPr/>
        </p:nvSpPr>
        <p:spPr>
          <a:xfrm>
            <a:off x="1105944" y="4572977"/>
            <a:ext cx="6785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Ehrmann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S,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Barbier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F,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Demiselle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J, Tavernier E,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Gregoire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N,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Boulain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T, et al.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Inhaled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amikacin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to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prevent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ventilator-associated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pneumonia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. N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Engl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J Med. 2023;389:2052-62. 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doi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: 10.1056/</a:t>
            </a:r>
            <a:r>
              <a:rPr lang="es-ES" sz="1000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NEJMoa2310307</a:t>
            </a:r>
            <a:r>
              <a:rPr lang="es-ES" sz="1000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s-ES" sz="1000" kern="100" baseline="30000" dirty="0">
                <a:solidFill>
                  <a:schemeClr val="tx1"/>
                </a:solidFill>
              </a:rPr>
              <a:t>2</a:t>
            </a:r>
            <a:endParaRPr lang="es-ES" sz="1000" i="1" dirty="0"/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8EDE94E5-2629-5666-3DA7-CF72BC475288}"/>
              </a:ext>
            </a:extLst>
          </p:cNvPr>
          <p:cNvCxnSpPr>
            <a:cxnSpLocks/>
          </p:cNvCxnSpPr>
          <p:nvPr/>
        </p:nvCxnSpPr>
        <p:spPr>
          <a:xfrm>
            <a:off x="2339272" y="2509103"/>
            <a:ext cx="802754" cy="405885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124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AFF01E-2E36-1AC5-E60E-C7F169D1C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205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es-ES" u="sng" dirty="0"/>
              <a:t>OBJETIVOS</a:t>
            </a:r>
          </a:p>
          <a:p>
            <a:pPr marL="0" indent="0">
              <a:buNone/>
            </a:pPr>
            <a:endParaRPr lang="es-ES" u="sng" dirty="0"/>
          </a:p>
          <a:p>
            <a:pPr marL="0" indent="0">
              <a:buNone/>
            </a:pPr>
            <a:endParaRPr lang="es-ES" u="sng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758F2D1-1683-EBCE-CA19-49E6D98B1C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7967" y="59491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Efecto del antibiótico nebulizado en el proceso de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decanulación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de pacientes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traqueostomizados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un centro especializado en desvinculación de la ventilación mecánica y rehabilitación respiratoria.</a:t>
            </a:r>
            <a:br>
              <a:rPr lang="es-ES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16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A. Sánchez Alonso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P. Otero Chamoso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E. García Díaz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ES" sz="11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J. Toral Marín 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M. Barca Hernando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b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F0C293C-6147-9208-02CC-2B51D185F628}"/>
              </a:ext>
            </a:extLst>
          </p:cNvPr>
          <p:cNvSpPr/>
          <p:nvPr/>
        </p:nvSpPr>
        <p:spPr>
          <a:xfrm>
            <a:off x="716234" y="2447534"/>
            <a:ext cx="7711532" cy="149581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dirty="0">
                <a:solidFill>
                  <a:schemeClr val="tx1"/>
                </a:solidFill>
              </a:rPr>
              <a:t>Conocer si el uso de antibióticos nebulizados mejora el número de infecciones respiratorias en pacientes </a:t>
            </a:r>
            <a:r>
              <a:rPr lang="es-ES" sz="2200" dirty="0" err="1">
                <a:solidFill>
                  <a:schemeClr val="tx1"/>
                </a:solidFill>
              </a:rPr>
              <a:t>traqueostomizados</a:t>
            </a:r>
            <a:r>
              <a:rPr lang="es-ES" sz="2200" dirty="0">
                <a:solidFill>
                  <a:schemeClr val="tx1"/>
                </a:solidFill>
              </a:rPr>
              <a:t>, estén o no conectados a ventilación mecánica, durante su proceso de </a:t>
            </a:r>
            <a:r>
              <a:rPr lang="es-ES" sz="2200" dirty="0" err="1">
                <a:solidFill>
                  <a:schemeClr val="tx1"/>
                </a:solidFill>
              </a:rPr>
              <a:t>decanulación</a:t>
            </a:r>
            <a:endParaRPr lang="es-E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043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E8671-0E6E-2E71-CB49-E3AF089E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51F19-E99B-0BEC-3235-1DCB7D67C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060" y="657371"/>
            <a:ext cx="7524328" cy="85725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Efecto del antibiótico nebulizado en el proceso de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decanulación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de pacientes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traqueostomizados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un centro especializado en desvinculación de la ventilación mecánica y rehabilitación respiratoria.</a:t>
            </a:r>
            <a:br>
              <a:rPr lang="es-ES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16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A. Sánchez Alonso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P. Otero Chamoso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E. García Díaz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ES" sz="11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J. Toral Marín 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M. Barca Hernando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b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E956FC-8A78-6B79-CDDB-B8E07B110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24" y="1072301"/>
            <a:ext cx="8229600" cy="7235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600" u="sng" dirty="0"/>
              <a:t>MATERIAL Y MÉTODOS </a:t>
            </a:r>
          </a:p>
          <a:p>
            <a:pPr algn="ctr"/>
            <a:endParaRPr lang="es-ES" sz="2600" u="sng" dirty="0"/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FE70B8C3-4127-1301-7F1D-D08B5F373367}"/>
              </a:ext>
            </a:extLst>
          </p:cNvPr>
          <p:cNvCxnSpPr>
            <a:cxnSpLocks/>
          </p:cNvCxnSpPr>
          <p:nvPr/>
        </p:nvCxnSpPr>
        <p:spPr>
          <a:xfrm>
            <a:off x="4629207" y="2483578"/>
            <a:ext cx="0" cy="1601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9C72941-85D9-8135-58AA-8603D96502AB}"/>
              </a:ext>
            </a:extLst>
          </p:cNvPr>
          <p:cNvCxnSpPr>
            <a:cxnSpLocks/>
          </p:cNvCxnSpPr>
          <p:nvPr/>
        </p:nvCxnSpPr>
        <p:spPr>
          <a:xfrm flipH="1">
            <a:off x="2216803" y="3352663"/>
            <a:ext cx="734157" cy="5906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E388E2D7-A4B7-7AC0-86C6-A19F23C61037}"/>
              </a:ext>
            </a:extLst>
          </p:cNvPr>
          <p:cNvCxnSpPr>
            <a:cxnSpLocks/>
          </p:cNvCxnSpPr>
          <p:nvPr/>
        </p:nvCxnSpPr>
        <p:spPr>
          <a:xfrm>
            <a:off x="6353453" y="3377518"/>
            <a:ext cx="849972" cy="5658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33B3406-BB3C-846F-8D0C-532488F77869}"/>
              </a:ext>
            </a:extLst>
          </p:cNvPr>
          <p:cNvSpPr/>
          <p:nvPr/>
        </p:nvSpPr>
        <p:spPr>
          <a:xfrm>
            <a:off x="520176" y="1682445"/>
            <a:ext cx="8287212" cy="79396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            </a:t>
            </a:r>
          </a:p>
          <a:p>
            <a:pPr algn="ctr"/>
            <a:r>
              <a:rPr lang="es-ES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Estudio </a:t>
            </a:r>
            <a:r>
              <a:rPr lang="es-ES" sz="1800" dirty="0" err="1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cuasiexperimental</a:t>
            </a:r>
            <a:r>
              <a:rPr lang="es-ES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antes-después </a:t>
            </a:r>
            <a:endParaRPr lang="es-ES" dirty="0">
              <a:solidFill>
                <a:schemeClr val="tx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N: 19  </a:t>
            </a:r>
            <a:r>
              <a:rPr lang="es-ES" dirty="0">
                <a:solidFill>
                  <a:schemeClr val="tx1"/>
                </a:solidFill>
              </a:rPr>
              <a:t>Pacientes </a:t>
            </a:r>
            <a:r>
              <a:rPr lang="es-ES" dirty="0" err="1">
                <a:solidFill>
                  <a:schemeClr val="tx1"/>
                </a:solidFill>
              </a:rPr>
              <a:t>traqueostomizados</a:t>
            </a:r>
            <a:r>
              <a:rPr lang="es-ES" dirty="0">
                <a:solidFill>
                  <a:schemeClr val="tx1"/>
                </a:solidFill>
              </a:rPr>
              <a:t> proceso </a:t>
            </a:r>
            <a:r>
              <a:rPr lang="es-ES" dirty="0" err="1">
                <a:solidFill>
                  <a:schemeClr val="tx1"/>
                </a:solidFill>
              </a:rPr>
              <a:t>decanulación</a:t>
            </a:r>
            <a:r>
              <a:rPr lang="es-ES" dirty="0">
                <a:solidFill>
                  <a:schemeClr val="tx1"/>
                </a:solidFill>
              </a:rPr>
              <a:t> ingresados en UCRI</a:t>
            </a:r>
          </a:p>
          <a:p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8C38AE73-D3A7-7A7F-83C1-0C993D8C7E24}"/>
              </a:ext>
            </a:extLst>
          </p:cNvPr>
          <p:cNvSpPr/>
          <p:nvPr/>
        </p:nvSpPr>
        <p:spPr>
          <a:xfrm>
            <a:off x="1580314" y="2730966"/>
            <a:ext cx="6166936" cy="6216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Administración de antibiótico nebulizado</a:t>
            </a:r>
          </a:p>
          <a:p>
            <a:pPr algn="ctr"/>
            <a:r>
              <a:rPr lang="es-ES" sz="1400" dirty="0" err="1">
                <a:solidFill>
                  <a:schemeClr val="tx1"/>
                </a:solidFill>
              </a:rPr>
              <a:t>COLISTINA</a:t>
            </a:r>
            <a:r>
              <a:rPr lang="es-ES" sz="1400" dirty="0">
                <a:solidFill>
                  <a:schemeClr val="tx1"/>
                </a:solidFill>
              </a:rPr>
              <a:t>//</a:t>
            </a:r>
            <a:r>
              <a:rPr lang="es-ES" sz="1400" dirty="0" err="1">
                <a:solidFill>
                  <a:schemeClr val="tx1"/>
                </a:solidFill>
              </a:rPr>
              <a:t>TOBRAMICINA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D21EDD7-3971-B090-9802-F626ED2AF2A4}"/>
              </a:ext>
            </a:extLst>
          </p:cNvPr>
          <p:cNvSpPr/>
          <p:nvPr/>
        </p:nvSpPr>
        <p:spPr>
          <a:xfrm>
            <a:off x="972957" y="3984277"/>
            <a:ext cx="2191870" cy="9846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Infecciones respiratorias </a:t>
            </a:r>
            <a:r>
              <a:rPr lang="es-ES" sz="1400" dirty="0" err="1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s-ES" sz="1400" dirty="0" err="1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</a:t>
            </a:r>
            <a:r>
              <a:rPr lang="es-ES" sz="1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post exposición (CPIS SCORE ≥6)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83B0FD29-D33A-6292-77F3-3DF3A23B33E5}"/>
              </a:ext>
            </a:extLst>
          </p:cNvPr>
          <p:cNvSpPr/>
          <p:nvPr/>
        </p:nvSpPr>
        <p:spPr>
          <a:xfrm>
            <a:off x="3533272" y="4018603"/>
            <a:ext cx="2191870" cy="9846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tx1"/>
                </a:solidFill>
                <a:latin typeface="Aptos" panose="020B0004020202020204" pitchFamily="34" charset="0"/>
              </a:rPr>
              <a:t>Decanulación</a:t>
            </a:r>
            <a:r>
              <a:rPr lang="es-ES" sz="1400" dirty="0">
                <a:solidFill>
                  <a:schemeClr val="tx1"/>
                </a:solidFill>
                <a:latin typeface="Aptos" panose="020B0004020202020204" pitchFamily="34" charset="0"/>
              </a:rPr>
              <a:t> global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1E011DA8-E08A-10BA-DBBD-BBBF52719AF7}"/>
              </a:ext>
            </a:extLst>
          </p:cNvPr>
          <p:cNvSpPr/>
          <p:nvPr/>
        </p:nvSpPr>
        <p:spPr>
          <a:xfrm>
            <a:off x="6162737" y="3984278"/>
            <a:ext cx="2191870" cy="9846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Mortalidad a 30 días</a:t>
            </a:r>
            <a:endParaRPr lang="es-ES" sz="1400" dirty="0">
              <a:solidFill>
                <a:schemeClr val="tx1"/>
              </a:solidFill>
            </a:endParaRPr>
          </a:p>
        </p:txBody>
      </p: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F41D7526-DF2B-1AA5-219B-820017780D25}"/>
              </a:ext>
            </a:extLst>
          </p:cNvPr>
          <p:cNvCxnSpPr>
            <a:cxnSpLocks/>
          </p:cNvCxnSpPr>
          <p:nvPr/>
        </p:nvCxnSpPr>
        <p:spPr>
          <a:xfrm>
            <a:off x="4652206" y="3391115"/>
            <a:ext cx="0" cy="5906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709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243C3EA-886B-5CD4-0111-718591A2DA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70051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Efecto del antibiótico nebulizado en el proceso de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decanulación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de pacientes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traqueostomizados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un centro especializado en desvinculación de la ventilación mecánica y rehabilitación respiratoria.</a:t>
            </a:r>
            <a:br>
              <a:rPr lang="es-ES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16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A. Sánchez Alonso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P. Otero Chamoso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E. García Díaz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ES" sz="11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J. Toral Marín 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M. Barca Hernando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b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s-ES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ED71DC92-5A0F-A032-5EA8-836438E06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262635"/>
              </p:ext>
            </p:extLst>
          </p:nvPr>
        </p:nvGraphicFramePr>
        <p:xfrm>
          <a:off x="86817" y="1687473"/>
          <a:ext cx="4402832" cy="24514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01416">
                  <a:extLst>
                    <a:ext uri="{9D8B030D-6E8A-4147-A177-3AD203B41FA5}">
                      <a16:colId xmlns:a16="http://schemas.microsoft.com/office/drawing/2014/main" val="3679607296"/>
                    </a:ext>
                  </a:extLst>
                </a:gridCol>
                <a:gridCol w="2201416">
                  <a:extLst>
                    <a:ext uri="{9D8B030D-6E8A-4147-A177-3AD203B41FA5}">
                      <a16:colId xmlns:a16="http://schemas.microsoft.com/office/drawing/2014/main" val="3684857126"/>
                    </a:ext>
                  </a:extLst>
                </a:gridCol>
              </a:tblGrid>
              <a:tr h="251283">
                <a:tc gridSpan="2">
                  <a:txBody>
                    <a:bodyPr/>
                    <a:lstStyle/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Variables sociodemográficas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96221"/>
                  </a:ext>
                </a:extLst>
              </a:tr>
              <a:tr h="628207">
                <a:tc>
                  <a:txBody>
                    <a:bodyPr/>
                    <a:lstStyle/>
                    <a:p>
                      <a:pPr algn="l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Sexo, n (%)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Hombre</a:t>
                      </a:r>
                    </a:p>
                    <a:p>
                      <a:pPr marL="285750" indent="-285750" algn="ctr">
                        <a:buFontTx/>
                        <a:buChar char="-"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Mujer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14 (74,2%)</a:t>
                      </a:r>
                    </a:p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5 (25,8%)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708522"/>
                  </a:ext>
                </a:extLst>
              </a:tr>
              <a:tr h="25128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Edad, media 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58,1 años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500282"/>
                  </a:ext>
                </a:extLst>
              </a:tr>
              <a:tr h="25128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FRCV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>
                          <a:solidFill>
                            <a:schemeClr val="tx1"/>
                          </a:solidFill>
                          <a:effectLst/>
                        </a:rPr>
                        <a:t>63,5% 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595672"/>
                  </a:ext>
                </a:extLst>
              </a:tr>
              <a:tr h="4397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Patología respiratoria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>
                          <a:solidFill>
                            <a:schemeClr val="tx1"/>
                          </a:solidFill>
                          <a:effectLst/>
                        </a:rPr>
                        <a:t>31,5% 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769824"/>
                  </a:ext>
                </a:extLst>
              </a:tr>
            </a:tbl>
          </a:graphicData>
        </a:graphic>
      </p:graphicFrame>
      <p:graphicFrame>
        <p:nvGraphicFramePr>
          <p:cNvPr id="13" name="Marcador de contenido 6">
            <a:extLst>
              <a:ext uri="{FF2B5EF4-FFF2-40B4-BE49-F238E27FC236}">
                <a16:creationId xmlns:a16="http://schemas.microsoft.com/office/drawing/2014/main" id="{679F4857-4F72-FC33-B251-98813F15E1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00752"/>
              </p:ext>
            </p:extLst>
          </p:nvPr>
        </p:nvGraphicFramePr>
        <p:xfrm>
          <a:off x="4860032" y="2000014"/>
          <a:ext cx="3934026" cy="1737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67013">
                  <a:extLst>
                    <a:ext uri="{9D8B030D-6E8A-4147-A177-3AD203B41FA5}">
                      <a16:colId xmlns:a16="http://schemas.microsoft.com/office/drawing/2014/main" val="3679607296"/>
                    </a:ext>
                  </a:extLst>
                </a:gridCol>
                <a:gridCol w="1967013">
                  <a:extLst>
                    <a:ext uri="{9D8B030D-6E8A-4147-A177-3AD203B41FA5}">
                      <a16:colId xmlns:a16="http://schemas.microsoft.com/office/drawing/2014/main" val="3684857126"/>
                    </a:ext>
                  </a:extLst>
                </a:gridCol>
              </a:tblGrid>
              <a:tr h="251283">
                <a:tc gridSpan="2">
                  <a:txBody>
                    <a:bodyPr/>
                    <a:lstStyle/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Variables a estudio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96221"/>
                  </a:ext>
                </a:extLst>
              </a:tr>
              <a:tr h="628207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Días de ventilación mecánica (media)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71,2 días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708522"/>
                  </a:ext>
                </a:extLst>
              </a:tr>
              <a:tr h="251283">
                <a:tc>
                  <a:txBody>
                    <a:bodyPr/>
                    <a:lstStyle/>
                    <a:p>
                      <a:pPr algn="ctr"/>
                      <a:r>
                        <a:rPr lang="es-ES" dirty="0" err="1">
                          <a:solidFill>
                            <a:schemeClr val="tx1"/>
                          </a:solidFill>
                        </a:rPr>
                        <a:t>Decanulación</a:t>
                      </a: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73,6%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500282"/>
                  </a:ext>
                </a:extLst>
              </a:tr>
              <a:tr h="251283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Mortalidad 30 días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>
                          <a:solidFill>
                            <a:schemeClr val="tx1"/>
                          </a:solidFill>
                          <a:effectLst/>
                        </a:rPr>
                        <a:t>10,5%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595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90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E525-C57F-36F8-8D68-CB5ED943A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C93311-27AA-BC76-E762-2DC33CC77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48877"/>
            <a:ext cx="7524328" cy="85725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Efecto del antibiótico nebulizado en el proceso de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decanulación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de pacientes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traqueostomizados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un centro especializado en desvinculación de la ventilación mecánica y rehabilitación respiratoria.</a:t>
            </a:r>
            <a:br>
              <a:rPr lang="es-ES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16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A. Sánchez Alonso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P. Otero Chamoso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E. García Díaz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ES" sz="11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J. Toral Marín 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M. Barca Hernando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b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graphicFrame>
        <p:nvGraphicFramePr>
          <p:cNvPr id="4" name="Marcador de contenido 6">
            <a:extLst>
              <a:ext uri="{FF2B5EF4-FFF2-40B4-BE49-F238E27FC236}">
                <a16:creationId xmlns:a16="http://schemas.microsoft.com/office/drawing/2014/main" id="{2FF3EB55-1B58-D51A-53C0-77C4EB9B0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382909"/>
              </p:ext>
            </p:extLst>
          </p:nvPr>
        </p:nvGraphicFramePr>
        <p:xfrm>
          <a:off x="1899806" y="1406127"/>
          <a:ext cx="5113798" cy="2793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2A31E02-DD8E-594D-5F21-B3A8F5229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731" y="977502"/>
            <a:ext cx="8229600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500" u="sng" dirty="0"/>
              <a:t>RESULTADOS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07EBAECC-3AE4-22BE-B50B-75F733BF08A4}"/>
              </a:ext>
            </a:extLst>
          </p:cNvPr>
          <p:cNvSpPr/>
          <p:nvPr/>
        </p:nvSpPr>
        <p:spPr>
          <a:xfrm>
            <a:off x="2249055" y="4363462"/>
            <a:ext cx="2540081" cy="4286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1,78 infecciones persona-mes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63EEA868-1806-711D-0A24-A378B210FB8F}"/>
              </a:ext>
            </a:extLst>
          </p:cNvPr>
          <p:cNvSpPr/>
          <p:nvPr/>
        </p:nvSpPr>
        <p:spPr>
          <a:xfrm>
            <a:off x="5473394" y="4354950"/>
            <a:ext cx="2540081" cy="4286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0,61 infecciones persona-mes</a:t>
            </a: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8F0D4732-9C00-F18F-DAF3-8B7984998E66}"/>
              </a:ext>
            </a:extLst>
          </p:cNvPr>
          <p:cNvCxnSpPr>
            <a:cxnSpLocks/>
          </p:cNvCxnSpPr>
          <p:nvPr/>
        </p:nvCxnSpPr>
        <p:spPr>
          <a:xfrm>
            <a:off x="5065900" y="4586286"/>
            <a:ext cx="156106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4705B8B-0A77-0D43-D293-C6173E862546}"/>
              </a:ext>
            </a:extLst>
          </p:cNvPr>
          <p:cNvSpPr txBox="1"/>
          <p:nvPr/>
        </p:nvSpPr>
        <p:spPr>
          <a:xfrm>
            <a:off x="-144425" y="4235966"/>
            <a:ext cx="2393480" cy="784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1500" dirty="0"/>
              <a:t>AJUSTE TIEMPO A RIESGO</a:t>
            </a:r>
          </a:p>
          <a:p>
            <a:pPr algn="ctr"/>
            <a:r>
              <a:rPr lang="es-ES" sz="1500" dirty="0"/>
              <a:t>(Tasa de Incidencia Acumulada Global)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7EA6FCC-87E8-1F07-17F2-4D828C33A474}"/>
              </a:ext>
            </a:extLst>
          </p:cNvPr>
          <p:cNvSpPr txBox="1"/>
          <p:nvPr/>
        </p:nvSpPr>
        <p:spPr>
          <a:xfrm>
            <a:off x="2806844" y="3674862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p=0.01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1D642BC-8B17-2056-7106-2F5C6F197C9D}"/>
              </a:ext>
            </a:extLst>
          </p:cNvPr>
          <p:cNvSpPr txBox="1"/>
          <p:nvPr/>
        </p:nvSpPr>
        <p:spPr>
          <a:xfrm>
            <a:off x="4068125" y="3674862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p=0.08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1B791F1-6AC5-5126-AC7A-81076C1F2972}"/>
              </a:ext>
            </a:extLst>
          </p:cNvPr>
          <p:cNvSpPr txBox="1"/>
          <p:nvPr/>
        </p:nvSpPr>
        <p:spPr>
          <a:xfrm>
            <a:off x="5321289" y="3674862"/>
            <a:ext cx="737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p=0.02</a:t>
            </a:r>
          </a:p>
        </p:txBody>
      </p:sp>
    </p:spTree>
    <p:extLst>
      <p:ext uri="{BB962C8B-B14F-4D97-AF65-F5344CB8AC3E}">
        <p14:creationId xmlns:p14="http://schemas.microsoft.com/office/powerpoint/2010/main" val="4075889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AFF01E-2E36-1AC5-E60E-C7F169D1C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4782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es-ES" u="sng" dirty="0"/>
              <a:t>CONCLUSIONES</a:t>
            </a:r>
          </a:p>
          <a:p>
            <a:pPr marL="0" indent="0">
              <a:buNone/>
            </a:pPr>
            <a:endParaRPr lang="es-ES" u="sng" dirty="0"/>
          </a:p>
          <a:p>
            <a:pPr marL="0" indent="0">
              <a:buNone/>
            </a:pPr>
            <a:endParaRPr lang="es-ES" u="sng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758F2D1-1683-EBCE-CA19-49E6D98B1C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5355" y="566157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Efecto del antibiótico nebulizado en el proceso de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decanulación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de pacientes </a:t>
            </a:r>
            <a:r>
              <a:rPr lang="es-ES" sz="1600" b="1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traqueostomizados</a:t>
            </a:r>
            <a:r>
              <a:rPr lang="es-ES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un centro especializado en desvinculación de la ventilación mecánica y rehabilitación respiratoria.</a:t>
            </a:r>
            <a:br>
              <a:rPr lang="es-ES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ES" sz="16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A. Sánchez Alonso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P. Otero Chamoso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E. García Díaz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ES" sz="11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J. Toral Marín 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M. Barca Hernando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1100" i="1" kern="100" baseline="30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1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b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F0C293C-6147-9208-02CC-2B51D185F628}"/>
              </a:ext>
            </a:extLst>
          </p:cNvPr>
          <p:cNvSpPr/>
          <p:nvPr/>
        </p:nvSpPr>
        <p:spPr>
          <a:xfrm>
            <a:off x="201081" y="1852033"/>
            <a:ext cx="8641531" cy="257710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 antibiótico nebulizado redujo un 69% el número de infecciones respiratorias en los pacientes </a:t>
            </a:r>
            <a:r>
              <a:rPr lang="es-ES" sz="2200" dirty="0" err="1">
                <a:solidFill>
                  <a:schemeClr val="tx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traqueostomizados</a:t>
            </a:r>
            <a:r>
              <a:rPr lang="es-ES" sz="22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en el proceso de </a:t>
            </a:r>
            <a:r>
              <a:rPr lang="es-ES" sz="2200" dirty="0" err="1">
                <a:solidFill>
                  <a:schemeClr val="tx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decanulación</a:t>
            </a:r>
            <a:r>
              <a:rPr lang="es-ES" sz="22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tx1"/>
                </a:solidFill>
              </a:rPr>
              <a:t>Se obtuvieron resultados significativos para la antibioterapia nebulizada con </a:t>
            </a:r>
            <a:r>
              <a:rPr lang="es-ES" sz="2200" dirty="0" err="1">
                <a:solidFill>
                  <a:schemeClr val="tx1"/>
                </a:solidFill>
              </a:rPr>
              <a:t>tobramicina</a:t>
            </a:r>
            <a:r>
              <a:rPr lang="es-ES" sz="2200" dirty="0">
                <a:solidFill>
                  <a:schemeClr val="tx1"/>
                </a:solidFill>
              </a:rPr>
              <a:t>, no siendo estadísticamente significativos para </a:t>
            </a:r>
            <a:r>
              <a:rPr lang="es-ES" sz="2200" dirty="0" err="1">
                <a:solidFill>
                  <a:schemeClr val="tx1"/>
                </a:solidFill>
              </a:rPr>
              <a:t>colistina</a:t>
            </a:r>
            <a:r>
              <a:rPr lang="es-ES" sz="2200" dirty="0">
                <a:solidFill>
                  <a:schemeClr val="tx1"/>
                </a:solidFill>
              </a:rPr>
              <a:t>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s-E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320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09E94E-BB2E-83E9-2121-1E527623EE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4200" u="sng" dirty="0"/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31202037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9161</TotalTime>
  <Words>723</Words>
  <Application>Microsoft Office PowerPoint</Application>
  <PresentationFormat>Presentación en pantalla (16:9)</PresentationFormat>
  <Paragraphs>63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-webkit-standard</vt:lpstr>
      <vt:lpstr>Tema de Office</vt:lpstr>
      <vt:lpstr>Efecto del antibiótico nebulizado en el proceso de decanulación de pacientes traqueostomizados en un centro especializado en desvinculación de la ventilación mecánica y rehabilitación respiratoria</vt:lpstr>
      <vt:lpstr>Efecto del antibiótico nebulizado en el proceso de decanulación de pacientes traqueostomizados en un centro especializado en desvinculación de la ventilación mecánica y rehabilitación respiratoria.  A. Sánchez Alonso1, P. Otero Chamoso1, E. García Díaz1, J. Toral Marín 1, M. Barca Hernando1, S. López Ruz1. </vt:lpstr>
      <vt:lpstr>Efecto del antibiótico nebulizado en el proceso de decanulación de pacientes traqueostomizados en un centro especializado en desvinculación de la ventilación mecánica y rehabilitación respiratoria.  A. Sánchez Alonso1, P. Otero Chamoso1, E. García Díaz1, J. Toral Marín 1, M. Barca Hernando1, S. López Ruz1.  </vt:lpstr>
      <vt:lpstr>Efecto del antibiótico nebulizado en el proceso de decanulación de pacientes traqueostomizados en un centro especializado en desvinculación de la ventilación mecánica y rehabilitación respiratoria.  A. Sánchez Alonso1, P. Otero Chamoso1, E. García Díaz1, J. Toral Marín 1, M. Barca Hernando1, S. López Ruz1.  </vt:lpstr>
      <vt:lpstr>Efecto del antibiótico nebulizado en el proceso de decanulación de pacientes traqueostomizados en un centro especializado en desvinculación de la ventilación mecánica y rehabilitación respiratoria.  A. Sánchez Alonso1, P. Otero Chamoso1, E. García Díaz1, J. Toral Marín 1, M. Barca Hernando1, S. López Ruz1.  </vt:lpstr>
      <vt:lpstr>Efecto del antibiótico nebulizado en el proceso de decanulación de pacientes traqueostomizados en un centro especializado en desvinculación de la ventilación mecánica y rehabilitación respiratoria.  A. Sánchez Alonso1, P. Otero Chamoso1, E. García Díaz1, J. Toral Marín 1, M. Barca Hernando1, S. López Ruz1. </vt:lpstr>
      <vt:lpstr>Efecto del antibiótico nebulizado en el proceso de decanulación de pacientes traqueostomizados en un centro especializado en desvinculación de la ventilación mecánica y rehabilitación respiratoria.  A. Sánchez Alonso1, P. Otero Chamoso1, E. García Díaz1, J. Toral Marín 1, M. Barca Hernando1, S. López Ruz1. 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alejandra sánchez alonso</cp:lastModifiedBy>
  <cp:revision>12</cp:revision>
  <dcterms:created xsi:type="dcterms:W3CDTF">2024-02-05T13:08:18Z</dcterms:created>
  <dcterms:modified xsi:type="dcterms:W3CDTF">2025-03-02T09:05:32Z</dcterms:modified>
</cp:coreProperties>
</file>