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70" r:id="rId4"/>
    <p:sldId id="262" r:id="rId5"/>
    <p:sldId id="263" r:id="rId6"/>
    <p:sldId id="267" r:id="rId7"/>
    <p:sldId id="264" r:id="rId8"/>
    <p:sldId id="265" r:id="rId9"/>
    <p:sldId id="266" r:id="rId10"/>
    <p:sldId id="261" r:id="rId11"/>
    <p:sldId id="269" r:id="rId12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27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576" autoAdjust="0"/>
  </p:normalViewPr>
  <p:slideViewPr>
    <p:cSldViewPr>
      <p:cViewPr varScale="1">
        <p:scale>
          <a:sx n="68" d="100"/>
          <a:sy n="68" d="100"/>
        </p:scale>
        <p:origin x="888" y="28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4" Type="http://schemas.openxmlformats.org/officeDocument/2006/relationships/image" Target="../media/image14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4" Type="http://schemas.openxmlformats.org/officeDocument/2006/relationships/image" Target="../media/image1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20FE3D-289B-49AE-8FB1-E5FA9405C098}" type="doc">
      <dgm:prSet loTypeId="urn:microsoft.com/office/officeart/2005/8/layout/vList3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C"/>
        </a:p>
      </dgm:t>
    </dgm:pt>
    <dgm:pt modelId="{8A90FDEF-76FA-472A-B2A3-7EA51B9C668D}">
      <dgm:prSet/>
      <dgm:spPr/>
      <dgm:t>
        <a:bodyPr/>
        <a:lstStyle/>
        <a:p>
          <a:r>
            <a:rPr lang="es-MX" b="0" i="0"/>
            <a:t>La rehabilitación pulmonar demuestra un impacto positivo en la capacidad física y eficiencia cardiovascular de los pacientes tras un TEP.</a:t>
          </a:r>
          <a:endParaRPr lang="es-EC"/>
        </a:p>
      </dgm:t>
    </dgm:pt>
    <dgm:pt modelId="{3ED0545E-0D17-44E9-A8C6-5D4FE3BA8308}" type="parTrans" cxnId="{7C95C6E2-685D-41C3-84E7-C1390BA21BA4}">
      <dgm:prSet/>
      <dgm:spPr/>
      <dgm:t>
        <a:bodyPr/>
        <a:lstStyle/>
        <a:p>
          <a:endParaRPr lang="es-EC"/>
        </a:p>
      </dgm:t>
    </dgm:pt>
    <dgm:pt modelId="{85522622-109A-4BE0-A2F0-A1AA1E98EAB1}" type="sibTrans" cxnId="{7C95C6E2-685D-41C3-84E7-C1390BA21BA4}">
      <dgm:prSet/>
      <dgm:spPr/>
      <dgm:t>
        <a:bodyPr/>
        <a:lstStyle/>
        <a:p>
          <a:endParaRPr lang="es-EC"/>
        </a:p>
      </dgm:t>
    </dgm:pt>
    <dgm:pt modelId="{89E4A782-3AAE-434D-9925-E7919A5E3DE3}">
      <dgm:prSet/>
      <dgm:spPr/>
      <dgm:t>
        <a:bodyPr/>
        <a:lstStyle/>
        <a:p>
          <a:r>
            <a:rPr lang="es-MX" dirty="0"/>
            <a:t>S</a:t>
          </a:r>
          <a:r>
            <a:rPr lang="es-MX" b="0" i="0" dirty="0"/>
            <a:t>e experimentó una mejoría significativa en diversos aspectos de la calidad de vida, con repercusión positiva en la reintegración social y funcional tras un TEP.</a:t>
          </a:r>
          <a:endParaRPr lang="es-EC" dirty="0"/>
        </a:p>
      </dgm:t>
    </dgm:pt>
    <dgm:pt modelId="{16EF1A7B-DCF9-42E0-9F46-122181F8EF86}" type="parTrans" cxnId="{399C7DE0-1F2F-43FC-A07D-F8825C72C2F3}">
      <dgm:prSet/>
      <dgm:spPr/>
      <dgm:t>
        <a:bodyPr/>
        <a:lstStyle/>
        <a:p>
          <a:endParaRPr lang="es-EC"/>
        </a:p>
      </dgm:t>
    </dgm:pt>
    <dgm:pt modelId="{A5145302-C019-47B1-970F-2105CD5036DF}" type="sibTrans" cxnId="{399C7DE0-1F2F-43FC-A07D-F8825C72C2F3}">
      <dgm:prSet/>
      <dgm:spPr/>
      <dgm:t>
        <a:bodyPr/>
        <a:lstStyle/>
        <a:p>
          <a:endParaRPr lang="es-EC"/>
        </a:p>
      </dgm:t>
    </dgm:pt>
    <dgm:pt modelId="{03AAD276-601A-4C07-B23B-43B62C483369}" type="pres">
      <dgm:prSet presAssocID="{8B20FE3D-289B-49AE-8FB1-E5FA9405C098}" presName="linearFlow" presStyleCnt="0">
        <dgm:presLayoutVars>
          <dgm:dir/>
          <dgm:resizeHandles val="exact"/>
        </dgm:presLayoutVars>
      </dgm:prSet>
      <dgm:spPr/>
    </dgm:pt>
    <dgm:pt modelId="{7BE87016-010D-4D8E-90FD-7E711B9A244A}" type="pres">
      <dgm:prSet presAssocID="{8A90FDEF-76FA-472A-B2A3-7EA51B9C668D}" presName="composite" presStyleCnt="0"/>
      <dgm:spPr/>
    </dgm:pt>
    <dgm:pt modelId="{062725FF-D375-4CF1-8BA7-7F2B6DCB8592}" type="pres">
      <dgm:prSet presAssocID="{8A90FDEF-76FA-472A-B2A3-7EA51B9C668D}" presName="imgShp" presStyleLbl="fgImgPlace1" presStyleIdx="0" presStyleCnt="2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jecutar con relleno sólido"/>
        </a:ext>
      </dgm:extLst>
    </dgm:pt>
    <dgm:pt modelId="{604347FA-02E9-4049-A795-574775CAF9D2}" type="pres">
      <dgm:prSet presAssocID="{8A90FDEF-76FA-472A-B2A3-7EA51B9C668D}" presName="txShp" presStyleLbl="node1" presStyleIdx="0" presStyleCnt="2">
        <dgm:presLayoutVars>
          <dgm:bulletEnabled val="1"/>
        </dgm:presLayoutVars>
      </dgm:prSet>
      <dgm:spPr/>
    </dgm:pt>
    <dgm:pt modelId="{EF27BB45-488D-4A0A-AFB8-2F7A8DAD436A}" type="pres">
      <dgm:prSet presAssocID="{85522622-109A-4BE0-A2F0-A1AA1E98EAB1}" presName="spacing" presStyleCnt="0"/>
      <dgm:spPr/>
    </dgm:pt>
    <dgm:pt modelId="{E551A364-849F-4ACD-B2C8-1E6E6DF67A3C}" type="pres">
      <dgm:prSet presAssocID="{89E4A782-3AAE-434D-9925-E7919A5E3DE3}" presName="composite" presStyleCnt="0"/>
      <dgm:spPr/>
    </dgm:pt>
    <dgm:pt modelId="{9F0DEFB5-864F-4DBC-AC54-D28A9882A4A5}" type="pres">
      <dgm:prSet presAssocID="{89E4A782-3AAE-434D-9925-E7919A5E3DE3}" presName="imgShp" presStyleLbl="fgImgPlace1" presStyleIdx="1" presStyleCnt="2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Éxito de grupo contorno"/>
        </a:ext>
      </dgm:extLst>
    </dgm:pt>
    <dgm:pt modelId="{C55A3592-AC85-469B-BAB9-75F49B674629}" type="pres">
      <dgm:prSet presAssocID="{89E4A782-3AAE-434D-9925-E7919A5E3DE3}" presName="txShp" presStyleLbl="node1" presStyleIdx="1" presStyleCnt="2">
        <dgm:presLayoutVars>
          <dgm:bulletEnabled val="1"/>
        </dgm:presLayoutVars>
      </dgm:prSet>
      <dgm:spPr/>
    </dgm:pt>
  </dgm:ptLst>
  <dgm:cxnLst>
    <dgm:cxn modelId="{D0199D15-142C-4449-85DC-C1D95C70766E}" type="presOf" srcId="{8A90FDEF-76FA-472A-B2A3-7EA51B9C668D}" destId="{604347FA-02E9-4049-A795-574775CAF9D2}" srcOrd="0" destOrd="0" presId="urn:microsoft.com/office/officeart/2005/8/layout/vList3"/>
    <dgm:cxn modelId="{5788FC59-EDCD-4FA9-8114-25F2DE3E8334}" type="presOf" srcId="{89E4A782-3AAE-434D-9925-E7919A5E3DE3}" destId="{C55A3592-AC85-469B-BAB9-75F49B674629}" srcOrd="0" destOrd="0" presId="urn:microsoft.com/office/officeart/2005/8/layout/vList3"/>
    <dgm:cxn modelId="{C92AB1CA-8DDA-4732-854F-7ADE9DDAFF22}" type="presOf" srcId="{8B20FE3D-289B-49AE-8FB1-E5FA9405C098}" destId="{03AAD276-601A-4C07-B23B-43B62C483369}" srcOrd="0" destOrd="0" presId="urn:microsoft.com/office/officeart/2005/8/layout/vList3"/>
    <dgm:cxn modelId="{399C7DE0-1F2F-43FC-A07D-F8825C72C2F3}" srcId="{8B20FE3D-289B-49AE-8FB1-E5FA9405C098}" destId="{89E4A782-3AAE-434D-9925-E7919A5E3DE3}" srcOrd="1" destOrd="0" parTransId="{16EF1A7B-DCF9-42E0-9F46-122181F8EF86}" sibTransId="{A5145302-C019-47B1-970F-2105CD5036DF}"/>
    <dgm:cxn modelId="{7C95C6E2-685D-41C3-84E7-C1390BA21BA4}" srcId="{8B20FE3D-289B-49AE-8FB1-E5FA9405C098}" destId="{8A90FDEF-76FA-472A-B2A3-7EA51B9C668D}" srcOrd="0" destOrd="0" parTransId="{3ED0545E-0D17-44E9-A8C6-5D4FE3BA8308}" sibTransId="{85522622-109A-4BE0-A2F0-A1AA1E98EAB1}"/>
    <dgm:cxn modelId="{44E4E72B-3754-4E6A-9A94-8526866B01D6}" type="presParOf" srcId="{03AAD276-601A-4C07-B23B-43B62C483369}" destId="{7BE87016-010D-4D8E-90FD-7E711B9A244A}" srcOrd="0" destOrd="0" presId="urn:microsoft.com/office/officeart/2005/8/layout/vList3"/>
    <dgm:cxn modelId="{25FD5AD8-F0F5-4E88-AECA-55331B4FB552}" type="presParOf" srcId="{7BE87016-010D-4D8E-90FD-7E711B9A244A}" destId="{062725FF-D375-4CF1-8BA7-7F2B6DCB8592}" srcOrd="0" destOrd="0" presId="urn:microsoft.com/office/officeart/2005/8/layout/vList3"/>
    <dgm:cxn modelId="{8B6A6F8B-D7E0-4DD9-A729-5324848072AE}" type="presParOf" srcId="{7BE87016-010D-4D8E-90FD-7E711B9A244A}" destId="{604347FA-02E9-4049-A795-574775CAF9D2}" srcOrd="1" destOrd="0" presId="urn:microsoft.com/office/officeart/2005/8/layout/vList3"/>
    <dgm:cxn modelId="{38A506A7-FF9B-4534-892E-FCBF78ABF5B8}" type="presParOf" srcId="{03AAD276-601A-4C07-B23B-43B62C483369}" destId="{EF27BB45-488D-4A0A-AFB8-2F7A8DAD436A}" srcOrd="1" destOrd="0" presId="urn:microsoft.com/office/officeart/2005/8/layout/vList3"/>
    <dgm:cxn modelId="{EA590A55-67DB-442D-8D03-9F91FB400421}" type="presParOf" srcId="{03AAD276-601A-4C07-B23B-43B62C483369}" destId="{E551A364-849F-4ACD-B2C8-1E6E6DF67A3C}" srcOrd="2" destOrd="0" presId="urn:microsoft.com/office/officeart/2005/8/layout/vList3"/>
    <dgm:cxn modelId="{D5A823E1-7644-49CF-B561-08AA76F791FD}" type="presParOf" srcId="{E551A364-849F-4ACD-B2C8-1E6E6DF67A3C}" destId="{9F0DEFB5-864F-4DBC-AC54-D28A9882A4A5}" srcOrd="0" destOrd="0" presId="urn:microsoft.com/office/officeart/2005/8/layout/vList3"/>
    <dgm:cxn modelId="{94002F36-D4EC-441F-B34C-58AFFE8CC43B}" type="presParOf" srcId="{E551A364-849F-4ACD-B2C8-1E6E6DF67A3C}" destId="{C55A3592-AC85-469B-BAB9-75F49B67462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4347FA-02E9-4049-A795-574775CAF9D2}">
      <dsp:nvSpPr>
        <dsp:cNvPr id="0" name=""/>
        <dsp:cNvSpPr/>
      </dsp:nvSpPr>
      <dsp:spPr>
        <a:xfrm rot="10800000">
          <a:off x="1686149" y="428"/>
          <a:ext cx="5322149" cy="1382433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15" tIns="72390" rIns="135128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b="0" i="0" kern="1200"/>
            <a:t>La rehabilitación pulmonar demuestra un impacto positivo en la capacidad física y eficiencia cardiovascular de los pacientes tras un TEP.</a:t>
          </a:r>
          <a:endParaRPr lang="es-EC" sz="1900" kern="1200"/>
        </a:p>
      </dsp:txBody>
      <dsp:txXfrm rot="10800000">
        <a:off x="2031757" y="428"/>
        <a:ext cx="4976541" cy="1382433"/>
      </dsp:txXfrm>
    </dsp:sp>
    <dsp:sp modelId="{062725FF-D375-4CF1-8BA7-7F2B6DCB8592}">
      <dsp:nvSpPr>
        <dsp:cNvPr id="0" name=""/>
        <dsp:cNvSpPr/>
      </dsp:nvSpPr>
      <dsp:spPr>
        <a:xfrm>
          <a:off x="994933" y="428"/>
          <a:ext cx="1382433" cy="138243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5A3592-AC85-469B-BAB9-75F49B674629}">
      <dsp:nvSpPr>
        <dsp:cNvPr id="0" name=""/>
        <dsp:cNvSpPr/>
      </dsp:nvSpPr>
      <dsp:spPr>
        <a:xfrm rot="10800000">
          <a:off x="1686149" y="1792139"/>
          <a:ext cx="5322149" cy="1382433"/>
        </a:xfrm>
        <a:prstGeom prst="homePlate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15" tIns="72390" rIns="135128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 dirty="0"/>
            <a:t>S</a:t>
          </a:r>
          <a:r>
            <a:rPr lang="es-MX" sz="1900" b="0" i="0" kern="1200" dirty="0"/>
            <a:t>e experimentó una mejoría significativa en diversos aspectos de la calidad de vida, con repercusión positiva en la reintegración social y funcional tras un TEP.</a:t>
          </a:r>
          <a:endParaRPr lang="es-EC" sz="1900" kern="1200" dirty="0"/>
        </a:p>
      </dsp:txBody>
      <dsp:txXfrm rot="10800000">
        <a:off x="2031757" y="1792139"/>
        <a:ext cx="4976541" cy="1382433"/>
      </dsp:txXfrm>
    </dsp:sp>
    <dsp:sp modelId="{9F0DEFB5-864F-4DBC-AC54-D28A9882A4A5}">
      <dsp:nvSpPr>
        <dsp:cNvPr id="0" name=""/>
        <dsp:cNvSpPr/>
      </dsp:nvSpPr>
      <dsp:spPr>
        <a:xfrm>
          <a:off x="994933" y="1792139"/>
          <a:ext cx="1382433" cy="1382433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49EF9A-674A-4AEA-9029-F128AEDAF311}" type="datetimeFigureOut">
              <a:rPr lang="es-EC" smtClean="0"/>
              <a:t>1/3/2025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A0D2C6-0078-42B3-923E-AE79ECAAC5B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67114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A0D2C6-0078-42B3-923E-AE79ECAAC5BA}" type="slidenum">
              <a:rPr lang="es-EC" smtClean="0"/>
              <a:t>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76926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A0D2C6-0078-42B3-923E-AE79ECAAC5BA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48703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A0D2C6-0078-42B3-923E-AE79ECAAC5BA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82228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A0D2C6-0078-42B3-923E-AE79ECAAC5BA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6272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71600" y="1102457"/>
            <a:ext cx="7772400" cy="1512168"/>
          </a:xfrm>
        </p:spPr>
        <p:txBody>
          <a:bodyPr>
            <a:noAutofit/>
          </a:bodyPr>
          <a:lstStyle/>
          <a:p>
            <a:r>
              <a:rPr lang="es-MX" sz="2800" b="1" i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“IMPACTO DE UN PROGRAMA ESTRUCTURADO DE ENTRENAMIENTO</a:t>
            </a:r>
            <a:br>
              <a:rPr lang="es-MX" sz="2800" b="1" i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r>
              <a:rPr lang="es-MX" sz="2800" b="1" i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FÍSICO TRAS UNA TROMBOEMBOLIA PULMONAR”</a:t>
            </a:r>
            <a:endParaRPr lang="es-ES" sz="2800" b="1" dirty="0"/>
          </a:p>
        </p:txBody>
      </p:sp>
      <p:sp>
        <p:nvSpPr>
          <p:cNvPr id="9" name="Subtítulo 8">
            <a:extLst>
              <a:ext uri="{FF2B5EF4-FFF2-40B4-BE49-F238E27FC236}">
                <a16:creationId xmlns:a16="http://schemas.microsoft.com/office/drawing/2014/main" id="{B9A16C5D-1379-1466-9ED7-E8CE4DF17F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764" y="3003798"/>
            <a:ext cx="8820472" cy="131445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50000"/>
              </a:lnSpc>
            </a:pPr>
            <a:r>
              <a:rPr lang="es-ES" sz="5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Brown-Arreola </a:t>
            </a:r>
            <a:r>
              <a:rPr lang="es-ES" sz="5500" b="1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5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, A. Ortega-Moral</a:t>
            </a:r>
            <a:r>
              <a:rPr lang="es-ES" sz="5500" b="1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5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, V. Sánchez-López</a:t>
            </a:r>
            <a:r>
              <a:rPr lang="es-ES" sz="5500" b="1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5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, P. Cejudo-Ramos</a:t>
            </a:r>
            <a:r>
              <a:rPr lang="es-ES" sz="5500" b="1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5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Otero-Candelera</a:t>
            </a:r>
            <a:r>
              <a:rPr lang="es-ES" sz="5500" b="1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</a:p>
          <a:p>
            <a:pPr>
              <a:lnSpc>
                <a:spcPct val="150000"/>
              </a:lnSpc>
            </a:pPr>
            <a:endParaRPr lang="es-ES" sz="5500" b="1" baseline="30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s-ES" sz="5500" b="1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3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Neumología, Unidad Medico-Quirúrgica de Enfermedades Respiratorias (UMQER), Hospital Universitario Virgen del Rocío. Sevilla</a:t>
            </a:r>
          </a:p>
          <a:p>
            <a:endParaRPr lang="es-EC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61007C-73EB-0709-96F5-A2C46651C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INTRODUCCIÓN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3CBBADE-AB3C-3B28-68ED-DFC973D8D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1875655"/>
          </a:xfrm>
        </p:spPr>
        <p:txBody>
          <a:bodyPr/>
          <a:lstStyle/>
          <a:p>
            <a:pPr marL="0" indent="0" algn="l">
              <a:buNone/>
            </a:pPr>
            <a:endParaRPr lang="es-MX" sz="18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lang="es-EC" dirty="0"/>
          </a:p>
        </p:txBody>
      </p:sp>
      <p:pic>
        <p:nvPicPr>
          <p:cNvPr id="6" name="Gráfico 5" descr="Comentario importante con relleno sólido">
            <a:extLst>
              <a:ext uri="{FF2B5EF4-FFF2-40B4-BE49-F238E27FC236}">
                <a16:creationId xmlns:a16="http://schemas.microsoft.com/office/drawing/2014/main" id="{60D133E5-3B71-BEAD-28E0-7404A714F8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3478" y="1316654"/>
            <a:ext cx="755650" cy="755650"/>
          </a:xfrm>
          <a:prstGeom prst="rect">
            <a:avLst/>
          </a:prstGeom>
        </p:spPr>
      </p:pic>
      <p:pic>
        <p:nvPicPr>
          <p:cNvPr id="7" name="Gráfico 6" descr="Andar con relleno sólido">
            <a:extLst>
              <a:ext uri="{FF2B5EF4-FFF2-40B4-BE49-F238E27FC236}">
                <a16:creationId xmlns:a16="http://schemas.microsoft.com/office/drawing/2014/main" id="{47C79DA3-B6FC-4B4F-593C-8EAD0AA77E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4953" y="2336917"/>
            <a:ext cx="572700" cy="572700"/>
          </a:xfrm>
          <a:prstGeom prst="rect">
            <a:avLst/>
          </a:prstGeom>
        </p:spPr>
      </p:pic>
      <p:pic>
        <p:nvPicPr>
          <p:cNvPr id="8" name="Gráfico 7" descr="Grupo con relleno sólido">
            <a:extLst>
              <a:ext uri="{FF2B5EF4-FFF2-40B4-BE49-F238E27FC236}">
                <a16:creationId xmlns:a16="http://schemas.microsoft.com/office/drawing/2014/main" id="{1B6C664D-8951-B2F8-7FDB-C3FDF743A6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9060" y="3362253"/>
            <a:ext cx="755650" cy="755650"/>
          </a:xfrm>
          <a:prstGeom prst="rect">
            <a:avLst/>
          </a:prstGeom>
        </p:spPr>
      </p:pic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1BBACE2A-ED4E-DA68-F1A4-7C72ECC067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1489372"/>
              </p:ext>
            </p:extLst>
          </p:nvPr>
        </p:nvGraphicFramePr>
        <p:xfrm>
          <a:off x="1721767" y="1276413"/>
          <a:ext cx="7056508" cy="3095537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7056508">
                  <a:extLst>
                    <a:ext uri="{9D8B030D-6E8A-4147-A177-3AD203B41FA5}">
                      <a16:colId xmlns:a16="http://schemas.microsoft.com/office/drawing/2014/main" val="2276571005"/>
                    </a:ext>
                  </a:extLst>
                </a:gridCol>
              </a:tblGrid>
              <a:tr h="84489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MX" sz="1800" b="0" dirty="0">
                          <a:solidFill>
                            <a:srgbClr val="222222"/>
                          </a:solidFill>
                          <a:effectLst/>
                        </a:rPr>
                        <a:t>La tromboembolia pulmonar, es una condición potencialmente mortal que representa la tercera causa dentro de los síndromes cardiovasculares.</a:t>
                      </a:r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13282"/>
                  </a:ext>
                </a:extLst>
              </a:tr>
              <a:tr h="5914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MX" sz="1800" b="0" dirty="0">
                          <a:solidFill>
                            <a:srgbClr val="222222"/>
                          </a:solidFill>
                          <a:effectLst/>
                        </a:rPr>
                        <a:t>Sus secuelas funcionales e impacto en la calidad de vida, siguen siendo un desafío. </a:t>
                      </a:r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653225"/>
                  </a:ext>
                </a:extLst>
              </a:tr>
              <a:tr h="13518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b="0" dirty="0">
                          <a:solidFill>
                            <a:srgbClr val="222222"/>
                          </a:solidFill>
                          <a:effectLst/>
                        </a:rPr>
                        <a:t>En contraste con otras enfermedades respiratorias, la eficacia, seguridad e impacto en la calidad de vida de la rehabilitación pulmonar en pacientes con TEP, no están completamente establecidos.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933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01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61FD0F-B756-3D6D-D924-F0CCC36BA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OBJETIVO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9FD2DB28-42A5-7CC9-E5C2-952904387724}"/>
              </a:ext>
            </a:extLst>
          </p:cNvPr>
          <p:cNvSpPr txBox="1"/>
          <p:nvPr/>
        </p:nvSpPr>
        <p:spPr>
          <a:xfrm>
            <a:off x="1015895" y="1347614"/>
            <a:ext cx="7670905" cy="304698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marL="0" indent="0" algn="ctr">
              <a:buNone/>
            </a:pPr>
            <a:endParaRPr lang="es-MX" sz="3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s-MX" sz="3200" dirty="0">
                <a:solidFill>
                  <a:srgbClr val="222222"/>
                </a:solidFill>
                <a:latin typeface="Arial" panose="020B0604020202020204" pitchFamily="34" charset="0"/>
              </a:rPr>
              <a:t>E</a:t>
            </a:r>
            <a:r>
              <a:rPr lang="es-MX" sz="3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valuar el impacto funcional y de calidad de vida de un programa estructurado de rehabilitación pulmonar, en pacientes que han sufrido una tromboembolia pulmonar.</a:t>
            </a:r>
          </a:p>
          <a:p>
            <a:pPr marL="0" indent="0" algn="ctr">
              <a:buNone/>
            </a:pPr>
            <a:endParaRPr lang="es-MX" sz="3200" b="0" i="0" dirty="0">
              <a:solidFill>
                <a:srgbClr val="222222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380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DF664C04-59FA-79C6-88B7-C67A348E59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183" y="0"/>
            <a:ext cx="7767633" cy="5143500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3DAAECE1-53D1-666A-16FE-B4D4AE43B996}"/>
              </a:ext>
            </a:extLst>
          </p:cNvPr>
          <p:cNvSpPr/>
          <p:nvPr/>
        </p:nvSpPr>
        <p:spPr>
          <a:xfrm>
            <a:off x="3275856" y="107256"/>
            <a:ext cx="1800200" cy="44827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EC aleatorizado abierto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B144BF15-9C9D-3127-1474-6503C86EFB89}"/>
              </a:ext>
            </a:extLst>
          </p:cNvPr>
          <p:cNvSpPr/>
          <p:nvPr/>
        </p:nvSpPr>
        <p:spPr>
          <a:xfrm>
            <a:off x="2771800" y="1059582"/>
            <a:ext cx="1296144" cy="304254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TEP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0940F318-9393-9413-CEDE-3313FA97E979}"/>
              </a:ext>
            </a:extLst>
          </p:cNvPr>
          <p:cNvSpPr/>
          <p:nvPr/>
        </p:nvSpPr>
        <p:spPr>
          <a:xfrm>
            <a:off x="3635896" y="1867892"/>
            <a:ext cx="1152128" cy="27181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b="1" dirty="0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34E9B82D-6E80-FCBB-6D33-2D021BF803C3}"/>
              </a:ext>
            </a:extLst>
          </p:cNvPr>
          <p:cNvSpPr/>
          <p:nvPr/>
        </p:nvSpPr>
        <p:spPr>
          <a:xfrm>
            <a:off x="4571998" y="2643758"/>
            <a:ext cx="2016226" cy="648071"/>
          </a:xfrm>
          <a:prstGeom prst="rect">
            <a:avLst/>
          </a:prstGeom>
          <a:noFill/>
          <a:ln w="38100">
            <a:solidFill>
              <a:srgbClr val="A027A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b="1" dirty="0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54CDAB39-F8C5-BBC4-3C68-081D2A988ADC}"/>
              </a:ext>
            </a:extLst>
          </p:cNvPr>
          <p:cNvSpPr/>
          <p:nvPr/>
        </p:nvSpPr>
        <p:spPr>
          <a:xfrm>
            <a:off x="4571998" y="2922848"/>
            <a:ext cx="1872209" cy="2858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100" b="1" dirty="0">
                <a:solidFill>
                  <a:schemeClr val="tx1"/>
                </a:solidFill>
              </a:rPr>
              <a:t>SUPERVISADO 8 SEMANAS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DE5F5A43-D53F-868C-009D-0C19C2F55F56}"/>
              </a:ext>
            </a:extLst>
          </p:cNvPr>
          <p:cNvSpPr/>
          <p:nvPr/>
        </p:nvSpPr>
        <p:spPr>
          <a:xfrm>
            <a:off x="1619672" y="2643759"/>
            <a:ext cx="1656184" cy="648070"/>
          </a:xfrm>
          <a:prstGeom prst="rect">
            <a:avLst/>
          </a:prstGeom>
          <a:noFill/>
          <a:ln w="38100">
            <a:solidFill>
              <a:srgbClr val="A027A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b="1" dirty="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DFE52BCC-D59E-3D36-5583-6429DD559D70}"/>
              </a:ext>
            </a:extLst>
          </p:cNvPr>
          <p:cNvSpPr/>
          <p:nvPr/>
        </p:nvSpPr>
        <p:spPr>
          <a:xfrm>
            <a:off x="1583668" y="3446322"/>
            <a:ext cx="4968552" cy="161768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b="1" dirty="0">
                <a:solidFill>
                  <a:schemeClr val="tx1"/>
                </a:solidFill>
              </a:rPr>
              <a:t>Prueba de esfuerzo cardiopulmonar</a:t>
            </a:r>
          </a:p>
          <a:p>
            <a:pPr algn="ctr"/>
            <a:r>
              <a:rPr lang="es-EC" b="1" dirty="0">
                <a:solidFill>
                  <a:schemeClr val="tx1"/>
                </a:solidFill>
              </a:rPr>
              <a:t>Cuestionarios de calidad de vida: </a:t>
            </a:r>
            <a:r>
              <a:rPr lang="es-EC" b="1" dirty="0" err="1">
                <a:solidFill>
                  <a:schemeClr val="tx1"/>
                </a:solidFill>
              </a:rPr>
              <a:t>EuroQol</a:t>
            </a:r>
            <a:r>
              <a:rPr lang="es-EC" b="1" dirty="0">
                <a:solidFill>
                  <a:schemeClr val="tx1"/>
                </a:solidFill>
              </a:rPr>
              <a:t>, </a:t>
            </a:r>
            <a:r>
              <a:rPr lang="es-EC" b="1" dirty="0" err="1">
                <a:solidFill>
                  <a:schemeClr val="tx1"/>
                </a:solidFill>
              </a:rPr>
              <a:t>Pemb-Qol</a:t>
            </a:r>
            <a:endParaRPr lang="es-EC" b="1" dirty="0">
              <a:solidFill>
                <a:schemeClr val="tx1"/>
              </a:solidFill>
            </a:endParaRPr>
          </a:p>
          <a:p>
            <a:pPr algn="ctr"/>
            <a:r>
              <a:rPr lang="es-EC" b="1" dirty="0">
                <a:solidFill>
                  <a:schemeClr val="tx1"/>
                </a:solidFill>
              </a:rPr>
              <a:t>PRE Y POST INTERVENCIÓN.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54D73E6F-E360-B830-DB8C-4F15041331B7}"/>
              </a:ext>
            </a:extLst>
          </p:cNvPr>
          <p:cNvSpPr/>
          <p:nvPr/>
        </p:nvSpPr>
        <p:spPr>
          <a:xfrm>
            <a:off x="539552" y="3651870"/>
            <a:ext cx="936104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17872FD9-EF5A-FE7C-8A83-31EC0E7052B3}"/>
              </a:ext>
            </a:extLst>
          </p:cNvPr>
          <p:cNvSpPr/>
          <p:nvPr/>
        </p:nvSpPr>
        <p:spPr>
          <a:xfrm>
            <a:off x="6804248" y="3659529"/>
            <a:ext cx="936104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88451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21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3209D7-8C35-680B-B8A7-98945A4DF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9488"/>
            <a:ext cx="8229600" cy="857250"/>
          </a:xfrm>
        </p:spPr>
        <p:txBody>
          <a:bodyPr/>
          <a:lstStyle/>
          <a:p>
            <a:r>
              <a:rPr lang="es-EC" dirty="0"/>
              <a:t>RESULTADOS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5B88F5B-2177-5A5C-ACCF-9BF05926D5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1897"/>
          <a:stretch/>
        </p:blipFill>
        <p:spPr>
          <a:xfrm>
            <a:off x="3131330" y="783260"/>
            <a:ext cx="2881339" cy="3732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621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E70B9F-E253-7FB8-D9DD-06B03D0CB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RESULTADOS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A0F379-7C8E-3B5B-312C-86710F89E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2D602ED0-2BA1-D215-63C1-A5A25D0D4D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082893"/>
              </p:ext>
            </p:extLst>
          </p:nvPr>
        </p:nvGraphicFramePr>
        <p:xfrm>
          <a:off x="1295636" y="1200151"/>
          <a:ext cx="6552728" cy="3152365"/>
        </p:xfrm>
        <a:graphic>
          <a:graphicData uri="http://schemas.openxmlformats.org/drawingml/2006/table">
            <a:tbl>
              <a:tblPr firstRow="1" bandRow="1"/>
              <a:tblGrid>
                <a:gridCol w="2830320">
                  <a:extLst>
                    <a:ext uri="{9D8B030D-6E8A-4147-A177-3AD203B41FA5}">
                      <a16:colId xmlns:a16="http://schemas.microsoft.com/office/drawing/2014/main" val="3949611942"/>
                    </a:ext>
                  </a:extLst>
                </a:gridCol>
                <a:gridCol w="1329494">
                  <a:extLst>
                    <a:ext uri="{9D8B030D-6E8A-4147-A177-3AD203B41FA5}">
                      <a16:colId xmlns:a16="http://schemas.microsoft.com/office/drawing/2014/main" val="4125744522"/>
                    </a:ext>
                  </a:extLst>
                </a:gridCol>
                <a:gridCol w="1196457">
                  <a:extLst>
                    <a:ext uri="{9D8B030D-6E8A-4147-A177-3AD203B41FA5}">
                      <a16:colId xmlns:a16="http://schemas.microsoft.com/office/drawing/2014/main" val="564524216"/>
                    </a:ext>
                  </a:extLst>
                </a:gridCol>
                <a:gridCol w="1196457">
                  <a:extLst>
                    <a:ext uri="{9D8B030D-6E8A-4147-A177-3AD203B41FA5}">
                      <a16:colId xmlns:a16="http://schemas.microsoft.com/office/drawing/2014/main" val="2521123379"/>
                    </a:ext>
                  </a:extLst>
                </a:gridCol>
              </a:tblGrid>
              <a:tr h="79553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ES" sz="1800" dirty="0"/>
                        <a:t>PRUEBA DE ESFUERZO CARDIORESPIRATORIA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ES" sz="1200" dirty="0"/>
                        <a:t>Grupo Entrenamiento</a:t>
                      </a:r>
                    </a:p>
                    <a:p>
                      <a:pPr algn="ctr"/>
                      <a:r>
                        <a:rPr lang="es-ES" sz="1200" dirty="0"/>
                        <a:t>N=11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ES" sz="1200" dirty="0"/>
                        <a:t>Grupo </a:t>
                      </a:r>
                    </a:p>
                    <a:p>
                      <a:pPr algn="ctr"/>
                      <a:r>
                        <a:rPr lang="es-ES" sz="1200" dirty="0"/>
                        <a:t>Control</a:t>
                      </a:r>
                    </a:p>
                    <a:p>
                      <a:pPr algn="ctr"/>
                      <a:r>
                        <a:rPr lang="es-ES" sz="1200" dirty="0"/>
                        <a:t>N=13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Valor p</a:t>
                      </a:r>
                    </a:p>
                    <a:p>
                      <a:pPr algn="ctr"/>
                      <a:endParaRPr lang="es-ES" sz="1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5461970"/>
                  </a:ext>
                </a:extLst>
              </a:tr>
              <a:tr h="576467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45720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/>
                        <a:t>Trabajo</a:t>
                      </a:r>
                    </a:p>
                    <a:p>
                      <a:pPr marL="45720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mediana (RIQ)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s-ES" sz="1200" b="1" i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7573534"/>
                  </a:ext>
                </a:extLst>
              </a:tr>
              <a:tr h="32666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s-ES" sz="1100" b="1" dirty="0"/>
                        <a:t>CARGA MAXIMA (valor absoluto)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s-ES" sz="1100" dirty="0"/>
                        <a:t> 127 (39)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s-ES" sz="1100" dirty="0"/>
                        <a:t> 92 (42)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s-ES" sz="1100" dirty="0">
                          <a:highlight>
                            <a:srgbClr val="FFFF00"/>
                          </a:highlight>
                        </a:rPr>
                        <a:t>,018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4677281"/>
                  </a:ext>
                </a:extLst>
              </a:tr>
              <a:tr h="547644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ES" sz="1400" b="1" dirty="0"/>
                        <a:t>                  Variables Aeróbicas</a:t>
                      </a:r>
                    </a:p>
                    <a:p>
                      <a:pPr marL="45720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mediana (RIQ)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sz="1400" i="1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s-ES" sz="1050" b="1" i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4516581"/>
                  </a:ext>
                </a:extLst>
              </a:tr>
              <a:tr h="5188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s-ES" sz="1100" b="1" dirty="0"/>
                        <a:t>VO2 MAXIMO (Consumo deO2) ml/Kg/min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s-ES" sz="1100" dirty="0"/>
                        <a:t> 1794 (779)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s-ES" sz="1100" dirty="0"/>
                        <a:t> 1546 (659)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s-ES" sz="1100" dirty="0">
                          <a:highlight>
                            <a:srgbClr val="FFFF00"/>
                          </a:highlight>
                        </a:rPr>
                        <a:t>,082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0735255"/>
                  </a:ext>
                </a:extLst>
              </a:tr>
              <a:tr h="3872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s-ES" sz="1100" b="1" dirty="0"/>
                        <a:t>VO2 AT (% del máximo teórico)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s-ES" sz="1100" dirty="0"/>
                        <a:t> 42 (12)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s-ES" sz="1100" dirty="0"/>
                        <a:t> 53 (29)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s-ES" sz="1100" dirty="0">
                          <a:highlight>
                            <a:srgbClr val="FFFF00"/>
                          </a:highlight>
                        </a:rPr>
                        <a:t>,072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19776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7729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56B7DA-695D-D790-E9A5-054A0B79E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s-EC" dirty="0"/>
              <a:t>RESULTADOS</a:t>
            </a:r>
          </a:p>
        </p:txBody>
      </p:sp>
      <p:sp>
        <p:nvSpPr>
          <p:cNvPr id="13" name="Marcador de contenido 12">
            <a:extLst>
              <a:ext uri="{FF2B5EF4-FFF2-40B4-BE49-F238E27FC236}">
                <a16:creationId xmlns:a16="http://schemas.microsoft.com/office/drawing/2014/main" id="{5D85A7E6-6AD1-E8C6-374F-766BC2A57E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24E17F6B-A9F2-F93E-AA18-3D769894DE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5634" y="1063625"/>
            <a:ext cx="4892731" cy="383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62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FA3A8A-34D9-EE2A-A5E6-D5DC7CA43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RESULTADOS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D07C1F-FFAF-95F1-8056-A31448F734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192BF4D5-A678-723E-E660-BF26802E1A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414168"/>
              </p:ext>
            </p:extLst>
          </p:nvPr>
        </p:nvGraphicFramePr>
        <p:xfrm>
          <a:off x="1187624" y="1138637"/>
          <a:ext cx="7128791" cy="3737369"/>
        </p:xfrm>
        <a:graphic>
          <a:graphicData uri="http://schemas.openxmlformats.org/drawingml/2006/table">
            <a:tbl>
              <a:tblPr firstRow="1" bandRow="1"/>
              <a:tblGrid>
                <a:gridCol w="3064093">
                  <a:extLst>
                    <a:ext uri="{9D8B030D-6E8A-4147-A177-3AD203B41FA5}">
                      <a16:colId xmlns:a16="http://schemas.microsoft.com/office/drawing/2014/main" val="3949611942"/>
                    </a:ext>
                  </a:extLst>
                </a:gridCol>
                <a:gridCol w="1451748">
                  <a:extLst>
                    <a:ext uri="{9D8B030D-6E8A-4147-A177-3AD203B41FA5}">
                      <a16:colId xmlns:a16="http://schemas.microsoft.com/office/drawing/2014/main" val="4125744522"/>
                    </a:ext>
                  </a:extLst>
                </a:gridCol>
                <a:gridCol w="1306475">
                  <a:extLst>
                    <a:ext uri="{9D8B030D-6E8A-4147-A177-3AD203B41FA5}">
                      <a16:colId xmlns:a16="http://schemas.microsoft.com/office/drawing/2014/main" val="564524216"/>
                    </a:ext>
                  </a:extLst>
                </a:gridCol>
                <a:gridCol w="1306475">
                  <a:extLst>
                    <a:ext uri="{9D8B030D-6E8A-4147-A177-3AD203B41FA5}">
                      <a16:colId xmlns:a16="http://schemas.microsoft.com/office/drawing/2014/main" val="521163166"/>
                    </a:ext>
                  </a:extLst>
                </a:gridCol>
              </a:tblGrid>
              <a:tr h="9779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/>
                        <a:t>Cambios en la CALIDAD DE VIDA </a:t>
                      </a:r>
                      <a:r>
                        <a:rPr lang="es-ES" sz="1600" dirty="0"/>
                        <a:t>tras periodo de estudio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s-ES" sz="1400" dirty="0"/>
                        <a:t>Grupo Entrenamiento</a:t>
                      </a:r>
                    </a:p>
                    <a:p>
                      <a:r>
                        <a:rPr lang="es-ES" sz="1400" dirty="0"/>
                        <a:t>N= 11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s-ES" sz="1400" dirty="0"/>
                        <a:t>Grupo </a:t>
                      </a:r>
                    </a:p>
                    <a:p>
                      <a:r>
                        <a:rPr lang="es-ES" sz="1400" dirty="0"/>
                        <a:t>Control</a:t>
                      </a:r>
                    </a:p>
                    <a:p>
                      <a:r>
                        <a:rPr lang="es-ES" sz="1400" dirty="0"/>
                        <a:t>N= 13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s-ES" sz="1400" dirty="0"/>
                        <a:t>Valor p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5461970"/>
                  </a:ext>
                </a:extLst>
              </a:tr>
              <a:tr h="464408"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 err="1"/>
                        <a:t>PembQoL</a:t>
                      </a:r>
                      <a:r>
                        <a:rPr lang="es-ES" sz="1400" b="1" dirty="0"/>
                        <a:t> ,</a:t>
                      </a:r>
                      <a:r>
                        <a:rPr lang="es-ES" sz="1200" b="0" dirty="0"/>
                        <a:t>mediana (RIQ)</a:t>
                      </a:r>
                      <a:endParaRPr lang="es-ES" sz="1200" b="0" i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sz="2000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573534"/>
                  </a:ext>
                </a:extLst>
              </a:tr>
              <a:tr h="3869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s-ES" sz="1400" dirty="0"/>
                        <a:t>Limitación actividad de la vida diaria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ES" sz="1400" dirty="0"/>
                        <a:t>1,23 (,23)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ES" sz="1400" dirty="0"/>
                        <a:t>1,77 (,92)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ES" sz="1400" dirty="0">
                          <a:highlight>
                            <a:srgbClr val="FFFF00"/>
                          </a:highlight>
                        </a:rPr>
                        <a:t>0,002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4677281"/>
                  </a:ext>
                </a:extLst>
              </a:tr>
              <a:tr h="3716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/>
                        <a:t>Frecuencia de las molestias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ES" sz="1400" dirty="0"/>
                        <a:t>1,62 (,63)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ES" sz="1400" dirty="0"/>
                        <a:t>2 (1,81)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ES" sz="1400" b="0" dirty="0"/>
                        <a:t>0,207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6073501"/>
                  </a:ext>
                </a:extLst>
              </a:tr>
              <a:tr h="3716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/>
                        <a:t>Intensidad de las molestias 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ES" sz="1400" dirty="0"/>
                        <a:t>5 (1)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ES" sz="1400" dirty="0"/>
                        <a:t>4,25 (1,88)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ES" sz="1400" b="0" dirty="0"/>
                        <a:t>0,316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7602594"/>
                  </a:ext>
                </a:extLst>
              </a:tr>
              <a:tr h="3924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/>
                        <a:t>Limitación en la vida social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ES" sz="1400" dirty="0"/>
                        <a:t>4,2 (,80)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ES" sz="1400" dirty="0"/>
                        <a:t>4,2 (,80)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ES" sz="1400" b="0" dirty="0">
                          <a:highlight>
                            <a:srgbClr val="FFFF00"/>
                          </a:highlight>
                        </a:rPr>
                        <a:t>0,063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2031011"/>
                  </a:ext>
                </a:extLst>
              </a:tr>
              <a:tr h="3716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/>
                        <a:t>Molestias emocionales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ES" sz="1400" dirty="0"/>
                        <a:t>1,8 (1,40)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ES" sz="1400" dirty="0"/>
                        <a:t>2,65 (2,05)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ES" sz="1400" b="0" dirty="0"/>
                        <a:t>0,345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734152"/>
                  </a:ext>
                </a:extLst>
              </a:tr>
              <a:tr h="4006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/>
                        <a:t>Problemas laborales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ES" sz="1400" dirty="0"/>
                        <a:t>1,25 (0,75)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ES" sz="1400" dirty="0"/>
                        <a:t>2 (,38)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ES" sz="1400" b="0" dirty="0">
                          <a:highlight>
                            <a:srgbClr val="FFFF00"/>
                          </a:highlight>
                        </a:rPr>
                        <a:t>0,005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09016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9333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2D40A9-D757-AC7B-7CA6-F7D29558A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RESULTADOS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6151D7C-8E7B-46FA-83FC-0F0290FFF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926DD2DD-976A-9285-2A3C-A29AA5F546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286644"/>
              </p:ext>
            </p:extLst>
          </p:nvPr>
        </p:nvGraphicFramePr>
        <p:xfrm>
          <a:off x="362448" y="1377257"/>
          <a:ext cx="8419103" cy="3040259"/>
        </p:xfrm>
        <a:graphic>
          <a:graphicData uri="http://schemas.openxmlformats.org/drawingml/2006/table">
            <a:tbl>
              <a:tblPr firstRow="1" bandRow="1"/>
              <a:tblGrid>
                <a:gridCol w="3888184">
                  <a:extLst>
                    <a:ext uri="{9D8B030D-6E8A-4147-A177-3AD203B41FA5}">
                      <a16:colId xmlns:a16="http://schemas.microsoft.com/office/drawing/2014/main" val="3949611942"/>
                    </a:ext>
                  </a:extLst>
                </a:gridCol>
                <a:gridCol w="1255811">
                  <a:extLst>
                    <a:ext uri="{9D8B030D-6E8A-4147-A177-3AD203B41FA5}">
                      <a16:colId xmlns:a16="http://schemas.microsoft.com/office/drawing/2014/main" val="530072700"/>
                    </a:ext>
                  </a:extLst>
                </a:gridCol>
                <a:gridCol w="145677">
                  <a:extLst>
                    <a:ext uri="{9D8B030D-6E8A-4147-A177-3AD203B41FA5}">
                      <a16:colId xmlns:a16="http://schemas.microsoft.com/office/drawing/2014/main" val="564524216"/>
                    </a:ext>
                  </a:extLst>
                </a:gridCol>
                <a:gridCol w="1491877">
                  <a:extLst>
                    <a:ext uri="{9D8B030D-6E8A-4147-A177-3AD203B41FA5}">
                      <a16:colId xmlns:a16="http://schemas.microsoft.com/office/drawing/2014/main" val="2708823269"/>
                    </a:ext>
                  </a:extLst>
                </a:gridCol>
                <a:gridCol w="1637554">
                  <a:extLst>
                    <a:ext uri="{9D8B030D-6E8A-4147-A177-3AD203B41FA5}">
                      <a16:colId xmlns:a16="http://schemas.microsoft.com/office/drawing/2014/main" val="521163166"/>
                    </a:ext>
                  </a:extLst>
                </a:gridCol>
              </a:tblGrid>
              <a:tr h="79997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/>
                        <a:t>Cambios en la CALIDAD DE VIDA </a:t>
                      </a:r>
                      <a:r>
                        <a:rPr lang="es-ES" sz="1600" dirty="0"/>
                        <a:t>tras periodo de estudio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s-ES" sz="1400" dirty="0">
                          <a:solidFill>
                            <a:schemeClr val="bg1"/>
                          </a:solidFill>
                        </a:rPr>
                        <a:t>Grupo Entrenamiento</a:t>
                      </a:r>
                    </a:p>
                    <a:p>
                      <a:r>
                        <a:rPr lang="es-ES" sz="1400" dirty="0">
                          <a:solidFill>
                            <a:schemeClr val="bg1"/>
                          </a:solidFill>
                        </a:rPr>
                        <a:t>N= 11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s-ES" sz="1400" dirty="0"/>
                        <a:t>Grupo </a:t>
                      </a:r>
                    </a:p>
                    <a:p>
                      <a:r>
                        <a:rPr lang="es-ES" sz="1400" dirty="0"/>
                        <a:t>Control</a:t>
                      </a:r>
                    </a:p>
                    <a:p>
                      <a:r>
                        <a:rPr lang="es-ES" sz="1400" dirty="0"/>
                        <a:t>N= 13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solidFill>
                            <a:schemeClr val="bg1"/>
                          </a:solidFill>
                        </a:rPr>
                        <a:t>Grupo </a:t>
                      </a:r>
                    </a:p>
                    <a:p>
                      <a:r>
                        <a:rPr lang="es-ES" sz="1400" dirty="0">
                          <a:solidFill>
                            <a:schemeClr val="bg1"/>
                          </a:solidFill>
                        </a:rPr>
                        <a:t>Control</a:t>
                      </a:r>
                    </a:p>
                    <a:p>
                      <a:r>
                        <a:rPr lang="es-ES" sz="1400" dirty="0">
                          <a:solidFill>
                            <a:schemeClr val="bg1"/>
                          </a:solidFill>
                        </a:rPr>
                        <a:t>N= 13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s-ES" sz="1400" dirty="0"/>
                        <a:t>Valor p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5461970"/>
                  </a:ext>
                </a:extLst>
              </a:tr>
              <a:tr h="0">
                <a:tc grid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/>
                        <a:t>EQ5D </a:t>
                      </a:r>
                      <a:endParaRPr lang="es-ES" sz="1600" b="0" i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sz="2000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573534"/>
                  </a:ext>
                </a:extLst>
              </a:tr>
              <a:tr h="3741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s-ES" sz="1400" dirty="0"/>
                        <a:t>Sin problemas en las Actividades de la vida diaria, </a:t>
                      </a:r>
                    </a:p>
                    <a:p>
                      <a:r>
                        <a:rPr lang="es-ES" sz="1100" dirty="0"/>
                        <a:t> n (%) 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ES" sz="1400"/>
                        <a:t>10 (91)</a:t>
                      </a:r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ES" sz="1400" dirty="0"/>
                        <a:t>7 (54)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ES" sz="1400" dirty="0">
                          <a:highlight>
                            <a:srgbClr val="FFFF00"/>
                          </a:highlight>
                        </a:rPr>
                        <a:t>,078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4677281"/>
                  </a:ext>
                </a:extLst>
              </a:tr>
              <a:tr h="1676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kern="1200" dirty="0">
                          <a:solidFill>
                            <a:schemeClr val="dk1"/>
                          </a:solidFill>
                        </a:rPr>
                        <a:t>Sin problemas de Ansiedad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kern="1200" dirty="0">
                          <a:solidFill>
                            <a:schemeClr val="dk1"/>
                          </a:solidFill>
                        </a:rPr>
                        <a:t>n (%) </a:t>
                      </a:r>
                      <a:endParaRPr lang="es-E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ES" sz="1400" dirty="0"/>
                        <a:t>8 (73)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ES" sz="1400" dirty="0"/>
                        <a:t>8 (61,5)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ES" sz="1400" b="0" dirty="0"/>
                        <a:t>,679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6073501"/>
                  </a:ext>
                </a:extLst>
              </a:tr>
              <a:tr h="1676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kern="1200" dirty="0">
                          <a:solidFill>
                            <a:schemeClr val="dk1"/>
                          </a:solidFill>
                        </a:rPr>
                        <a:t>Sin problemas en la Movilidad n (%)</a:t>
                      </a:r>
                      <a:endParaRPr lang="es-E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ES" sz="1400" dirty="0"/>
                        <a:t>10 (91)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ES" sz="1400" dirty="0"/>
                        <a:t>6 (46,2)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ES" sz="1400" b="0" dirty="0">
                          <a:highlight>
                            <a:srgbClr val="FFFF00"/>
                          </a:highlight>
                        </a:rPr>
                        <a:t>,033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5344988"/>
                  </a:ext>
                </a:extLst>
              </a:tr>
              <a:tr h="1676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kern="1200" dirty="0">
                          <a:solidFill>
                            <a:schemeClr val="dk1"/>
                          </a:solidFill>
                        </a:rPr>
                        <a:t>Sin problemas en la percepción del Dolor n (%)</a:t>
                      </a:r>
                      <a:endParaRPr lang="es-E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ES" sz="1400" dirty="0"/>
                        <a:t>6 (54,5)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ES" sz="1400" dirty="0"/>
                        <a:t>6 (46)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ES" sz="1400" b="0" dirty="0"/>
                        <a:t>,682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9706844"/>
                  </a:ext>
                </a:extLst>
              </a:tr>
              <a:tr h="1676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kern="1200" dirty="0">
                          <a:solidFill>
                            <a:schemeClr val="dk1"/>
                          </a:solidFill>
                        </a:rPr>
                        <a:t>Estado de salud percibido (mediana, RIQ)</a:t>
                      </a:r>
                      <a:endParaRPr lang="es-E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ES" sz="1400" dirty="0"/>
                        <a:t>90 (15)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ES" sz="1400" dirty="0"/>
                        <a:t>65 (25)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s-ES" sz="1400" b="0" dirty="0">
                          <a:highlight>
                            <a:srgbClr val="FFFF00"/>
                          </a:highlight>
                        </a:rPr>
                        <a:t>,005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43453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063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DBC9AC-6AF7-2705-AE63-AF22A14F4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CONCLUSIONES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254CF59F-B52F-D378-B920-04EE3C27AC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8868301"/>
              </p:ext>
            </p:extLst>
          </p:nvPr>
        </p:nvGraphicFramePr>
        <p:xfrm>
          <a:off x="457200" y="1419621"/>
          <a:ext cx="8003232" cy="3175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32875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678291-C618-61DB-C4DC-AB03588B7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3E76E2-4B5C-8858-4584-01BE97B889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716320A-99C0-3DCA-01B3-B723E8C96132}"/>
              </a:ext>
            </a:extLst>
          </p:cNvPr>
          <p:cNvSpPr txBox="1"/>
          <p:nvPr/>
        </p:nvSpPr>
        <p:spPr>
          <a:xfrm>
            <a:off x="1619672" y="1789391"/>
            <a:ext cx="5904656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3800" b="1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GRACIAS</a:t>
            </a:r>
            <a:endParaRPr lang="es-ES" sz="8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485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984</TotalTime>
  <Words>541</Words>
  <Application>Microsoft Office PowerPoint</Application>
  <PresentationFormat>Presentación en pantalla (16:9)</PresentationFormat>
  <Paragraphs>116</Paragraphs>
  <Slides>11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Aptos</vt:lpstr>
      <vt:lpstr>Arial</vt:lpstr>
      <vt:lpstr>Calibri</vt:lpstr>
      <vt:lpstr>Courier New</vt:lpstr>
      <vt:lpstr>Times New Roman</vt:lpstr>
      <vt:lpstr>Tema de Office</vt:lpstr>
      <vt:lpstr>“IMPACTO DE UN PROGRAMA ESTRUCTURADO DE ENTRENAMIENTO FÍSICO TRAS UNA TROMBOEMBOLIA PULMONAR”</vt:lpstr>
      <vt:lpstr>INTRODUCCIÓN</vt:lpstr>
      <vt:lpstr>OBJETIVO</vt:lpstr>
      <vt:lpstr>Presentación de PowerPoint</vt:lpstr>
      <vt:lpstr>RESULTADOS</vt:lpstr>
      <vt:lpstr>RESULTADOS</vt:lpstr>
      <vt:lpstr>RESULTADOS</vt:lpstr>
      <vt:lpstr>RESULTADOS</vt:lpstr>
      <vt:lpstr>RESULTADOS</vt:lpstr>
      <vt:lpstr>CONCLUSIONES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Berenice Brown Arreola</cp:lastModifiedBy>
  <cp:revision>5</cp:revision>
  <dcterms:created xsi:type="dcterms:W3CDTF">2024-02-05T13:08:18Z</dcterms:created>
  <dcterms:modified xsi:type="dcterms:W3CDTF">2025-03-02T10:13:01Z</dcterms:modified>
</cp:coreProperties>
</file>