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3" r:id="rId2"/>
    <p:sldId id="314" r:id="rId3"/>
    <p:sldId id="315" r:id="rId4"/>
    <p:sldId id="316" r:id="rId5"/>
    <p:sldId id="317" r:id="rId6"/>
    <p:sldId id="260" r:id="rId7"/>
    <p:sldId id="261" r:id="rId8"/>
    <p:sldId id="326" r:id="rId9"/>
    <p:sldId id="318" r:id="rId10"/>
    <p:sldId id="328" r:id="rId11"/>
    <p:sldId id="327" r:id="rId12"/>
    <p:sldId id="330" r:id="rId13"/>
    <p:sldId id="333" r:id="rId14"/>
    <p:sldId id="331" r:id="rId15"/>
    <p:sldId id="332" r:id="rId1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E25"/>
    <a:srgbClr val="C1121F"/>
    <a:srgbClr val="E5F8FF"/>
    <a:srgbClr val="F2CFEE"/>
    <a:srgbClr val="156082"/>
    <a:srgbClr val="8496A2"/>
    <a:srgbClr val="BF0200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6"/>
    <p:restoredTop sz="94715"/>
  </p:normalViewPr>
  <p:slideViewPr>
    <p:cSldViewPr>
      <p:cViewPr varScale="1">
        <p:scale>
          <a:sx n="109" d="100"/>
          <a:sy n="109" d="100"/>
        </p:scale>
        <p:origin x="184" y="9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F7CA61-5136-480E-A949-75EF504A38EB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s-ES"/>
        </a:p>
      </dgm:t>
    </dgm:pt>
    <dgm:pt modelId="{11C8D874-F655-4109-96EF-231671405822}">
      <dgm:prSet phldrT="[Texto]" custT="1"/>
      <dgm:spPr/>
      <dgm:t>
        <a:bodyPr/>
        <a:lstStyle/>
        <a:p>
          <a:pPr algn="ctr"/>
          <a:r>
            <a:rPr lang="es-ES" sz="170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Estudio prospectivo de p</a:t>
          </a:r>
          <a:r>
            <a:rPr lang="es-ES" sz="1700" u="none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acientes TAC</a:t>
          </a:r>
          <a:endParaRPr lang="es-ES" sz="1700" u="none" dirty="0"/>
        </a:p>
      </dgm:t>
    </dgm:pt>
    <dgm:pt modelId="{FFF304DA-7F9B-4DF5-AC95-B486F3FC0AD8}" type="parTrans" cxnId="{73BE586C-43D4-4279-B77E-684ECBD5A132}">
      <dgm:prSet/>
      <dgm:spPr/>
      <dgm:t>
        <a:bodyPr/>
        <a:lstStyle/>
        <a:p>
          <a:endParaRPr lang="es-ES"/>
        </a:p>
      </dgm:t>
    </dgm:pt>
    <dgm:pt modelId="{661845B0-3EE5-4C3D-821A-BD848B410E59}" type="sibTrans" cxnId="{73BE586C-43D4-4279-B77E-684ECBD5A132}">
      <dgm:prSet/>
      <dgm:spPr/>
      <dgm:t>
        <a:bodyPr/>
        <a:lstStyle/>
        <a:p>
          <a:endParaRPr lang="es-ES"/>
        </a:p>
      </dgm:t>
    </dgm:pt>
    <dgm:pt modelId="{43BB8C4A-974E-4E1B-9D25-FC3E1A17E519}">
      <dgm:prSet phldrT="[Texto]" custT="1"/>
      <dgm:spPr/>
      <dgm:t>
        <a:bodyPr/>
        <a:lstStyle/>
        <a:p>
          <a:pPr algn="ctr"/>
          <a:r>
            <a:rPr lang="es-ES" sz="17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Rendimiento predictivo </a:t>
          </a:r>
          <a:r>
            <a:rPr lang="es-ES" sz="1700" dirty="0">
              <a:effectLst/>
              <a:latin typeface="Times New Roman" panose="02020603050405020304" pitchFamily="18" charset="0"/>
              <a:ea typeface="Aptos" panose="020B0004020202020204" pitchFamily="34" charset="0"/>
              <a:sym typeface="Wingdings" pitchFamily="2" charset="2"/>
            </a:rPr>
            <a:t> </a:t>
          </a:r>
          <a:r>
            <a:rPr lang="es-ES" sz="17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área bajo la curva (AUC) de la característica operativa del receptor (ROC). </a:t>
          </a:r>
          <a:endParaRPr lang="es-ES" sz="1700" dirty="0"/>
        </a:p>
      </dgm:t>
    </dgm:pt>
    <dgm:pt modelId="{176037B5-416C-4365-A546-20E4A20148AC}" type="parTrans" cxnId="{D08AE351-FDCD-4939-B789-EC4540FF52E3}">
      <dgm:prSet/>
      <dgm:spPr/>
      <dgm:t>
        <a:bodyPr/>
        <a:lstStyle/>
        <a:p>
          <a:endParaRPr lang="es-ES"/>
        </a:p>
      </dgm:t>
    </dgm:pt>
    <dgm:pt modelId="{5C6BB48C-7256-484E-B0EE-D1AF9DC14C07}" type="sibTrans" cxnId="{D08AE351-FDCD-4939-B789-EC4540FF52E3}">
      <dgm:prSet/>
      <dgm:spPr/>
      <dgm:t>
        <a:bodyPr/>
        <a:lstStyle/>
        <a:p>
          <a:endParaRPr lang="es-ES"/>
        </a:p>
      </dgm:t>
    </dgm:pt>
    <dgm:pt modelId="{3D170139-33FC-48C8-A153-B242CE39854A}">
      <dgm:prSet phldrT="[Texto]" custT="1"/>
      <dgm:spPr/>
      <dgm:t>
        <a:bodyPr/>
        <a:lstStyle/>
        <a:p>
          <a:pPr algn="ctr"/>
          <a:r>
            <a:rPr lang="es-ES" sz="1700" dirty="0">
              <a:latin typeface="Times New Roman" panose="02020603050405020304" pitchFamily="18" charset="0"/>
              <a:ea typeface="Aptos" panose="020B0004020202020204" pitchFamily="34" charset="0"/>
            </a:rPr>
            <a:t>E</a:t>
          </a:r>
          <a:r>
            <a:rPr lang="es-ES" sz="17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valuamos la sensibilidad (S), especificidad (E), valor predictivo positivo y valor predictivo negativo (VPN). </a:t>
          </a:r>
          <a:endParaRPr lang="es-ES" sz="1700" dirty="0"/>
        </a:p>
      </dgm:t>
    </dgm:pt>
    <dgm:pt modelId="{35621EC9-4B4F-45F1-BCC1-A941627D226B}" type="parTrans" cxnId="{89AB578B-D758-457D-A6B5-EDDB9298A331}">
      <dgm:prSet/>
      <dgm:spPr/>
      <dgm:t>
        <a:bodyPr/>
        <a:lstStyle/>
        <a:p>
          <a:endParaRPr lang="es-ES"/>
        </a:p>
      </dgm:t>
    </dgm:pt>
    <dgm:pt modelId="{E42992E0-FFC7-4A29-A230-F895D60A7629}" type="sibTrans" cxnId="{89AB578B-D758-457D-A6B5-EDDB9298A331}">
      <dgm:prSet/>
      <dgm:spPr/>
      <dgm:t>
        <a:bodyPr/>
        <a:lstStyle/>
        <a:p>
          <a:endParaRPr lang="es-ES"/>
        </a:p>
      </dgm:t>
    </dgm:pt>
    <dgm:pt modelId="{E10041EA-F451-3749-A0E6-8BE11B5FF399}">
      <dgm:prSet custT="1"/>
      <dgm:spPr/>
      <dgm:t>
        <a:bodyPr/>
        <a:lstStyle/>
        <a:p>
          <a:pPr algn="ctr"/>
          <a:r>
            <a:rPr lang="es-ES" sz="1800" u="none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Enero de 2008 hasta junio de 2022</a:t>
          </a:r>
          <a:endParaRPr lang="es-ES" sz="1800" dirty="0"/>
        </a:p>
      </dgm:t>
    </dgm:pt>
    <dgm:pt modelId="{9032E8EE-5B89-CC44-8B2B-5FF084F59A3C}" type="parTrans" cxnId="{493E47A4-D5E7-1643-A00E-2F3AF4841188}">
      <dgm:prSet/>
      <dgm:spPr/>
      <dgm:t>
        <a:bodyPr/>
        <a:lstStyle/>
        <a:p>
          <a:endParaRPr lang="es-ES"/>
        </a:p>
      </dgm:t>
    </dgm:pt>
    <dgm:pt modelId="{B2A9D5EC-61DF-3442-97C7-F26C758FB4B0}" type="sibTrans" cxnId="{493E47A4-D5E7-1643-A00E-2F3AF4841188}">
      <dgm:prSet/>
      <dgm:spPr/>
      <dgm:t>
        <a:bodyPr/>
        <a:lstStyle/>
        <a:p>
          <a:endParaRPr lang="es-ES"/>
        </a:p>
      </dgm:t>
    </dgm:pt>
    <dgm:pt modelId="{00D456CF-18EB-45E2-B83C-1FA7C15A628A}" type="pres">
      <dgm:prSet presAssocID="{F1F7CA61-5136-480E-A949-75EF504A38EB}" presName="Name0" presStyleCnt="0">
        <dgm:presLayoutVars>
          <dgm:chMax val="7"/>
          <dgm:chPref val="7"/>
          <dgm:dir/>
        </dgm:presLayoutVars>
      </dgm:prSet>
      <dgm:spPr/>
    </dgm:pt>
    <dgm:pt modelId="{CC71F2D6-F02B-4763-875F-078D870502CA}" type="pres">
      <dgm:prSet presAssocID="{F1F7CA61-5136-480E-A949-75EF504A38EB}" presName="Name1" presStyleCnt="0"/>
      <dgm:spPr/>
    </dgm:pt>
    <dgm:pt modelId="{85C32C34-4201-442D-B12E-159023E17BB3}" type="pres">
      <dgm:prSet presAssocID="{F1F7CA61-5136-480E-A949-75EF504A38EB}" presName="cycle" presStyleCnt="0"/>
      <dgm:spPr/>
    </dgm:pt>
    <dgm:pt modelId="{4090CFF4-5FBD-4D29-96A3-1CA9C68416D0}" type="pres">
      <dgm:prSet presAssocID="{F1F7CA61-5136-480E-A949-75EF504A38EB}" presName="srcNode" presStyleLbl="node1" presStyleIdx="0" presStyleCnt="4"/>
      <dgm:spPr/>
    </dgm:pt>
    <dgm:pt modelId="{755E0CBA-9D56-4FE0-8B54-22E4E3573C61}" type="pres">
      <dgm:prSet presAssocID="{F1F7CA61-5136-480E-A949-75EF504A38EB}" presName="conn" presStyleLbl="parChTrans1D2" presStyleIdx="0" presStyleCnt="1"/>
      <dgm:spPr/>
    </dgm:pt>
    <dgm:pt modelId="{CAEE0D1C-0B1A-48CE-89AA-6B245D925260}" type="pres">
      <dgm:prSet presAssocID="{F1F7CA61-5136-480E-A949-75EF504A38EB}" presName="extraNode" presStyleLbl="node1" presStyleIdx="0" presStyleCnt="4"/>
      <dgm:spPr/>
    </dgm:pt>
    <dgm:pt modelId="{3DD9FD66-081E-4D05-A5E2-CC9B19213990}" type="pres">
      <dgm:prSet presAssocID="{F1F7CA61-5136-480E-A949-75EF504A38EB}" presName="dstNode" presStyleLbl="node1" presStyleIdx="0" presStyleCnt="4"/>
      <dgm:spPr/>
    </dgm:pt>
    <dgm:pt modelId="{3F97674A-412B-4B60-BC4D-9876BF26907C}" type="pres">
      <dgm:prSet presAssocID="{11C8D874-F655-4109-96EF-231671405822}" presName="text_1" presStyleLbl="node1" presStyleIdx="0" presStyleCnt="4" custScaleX="97282" custScaleY="105996" custLinFactNeighborX="-75" custLinFactNeighborY="315">
        <dgm:presLayoutVars>
          <dgm:bulletEnabled val="1"/>
        </dgm:presLayoutVars>
      </dgm:prSet>
      <dgm:spPr/>
    </dgm:pt>
    <dgm:pt modelId="{AF8F430B-6038-43F4-962E-1ECD7B739176}" type="pres">
      <dgm:prSet presAssocID="{11C8D874-F655-4109-96EF-231671405822}" presName="accent_1" presStyleCnt="0"/>
      <dgm:spPr/>
    </dgm:pt>
    <dgm:pt modelId="{95B49CD1-510C-46C0-A1B5-B505D793FE02}" type="pres">
      <dgm:prSet presAssocID="{11C8D874-F655-4109-96EF-231671405822}" presName="accentRepeatNode" presStyleLbl="solidFgAcc1" presStyleIdx="0" presStyleCnt="4"/>
      <dgm:spPr/>
    </dgm:pt>
    <dgm:pt modelId="{1BDEDA46-DEA7-B34B-A1BE-73F80D78268F}" type="pres">
      <dgm:prSet presAssocID="{E10041EA-F451-3749-A0E6-8BE11B5FF399}" presName="text_2" presStyleLbl="node1" presStyleIdx="1" presStyleCnt="4">
        <dgm:presLayoutVars>
          <dgm:bulletEnabled val="1"/>
        </dgm:presLayoutVars>
      </dgm:prSet>
      <dgm:spPr/>
    </dgm:pt>
    <dgm:pt modelId="{CF60A8B2-B1E9-954B-B9D3-68ADFF97511D}" type="pres">
      <dgm:prSet presAssocID="{E10041EA-F451-3749-A0E6-8BE11B5FF399}" presName="accent_2" presStyleCnt="0"/>
      <dgm:spPr/>
    </dgm:pt>
    <dgm:pt modelId="{4A99E151-5C38-E34D-8723-4CF97DFA3A6F}" type="pres">
      <dgm:prSet presAssocID="{E10041EA-F451-3749-A0E6-8BE11B5FF399}" presName="accentRepeatNode" presStyleLbl="solidFgAcc1" presStyleIdx="1" presStyleCnt="4"/>
      <dgm:spPr/>
    </dgm:pt>
    <dgm:pt modelId="{8F3E169E-6319-614E-8564-1D89CF695C12}" type="pres">
      <dgm:prSet presAssocID="{43BB8C4A-974E-4E1B-9D25-FC3E1A17E519}" presName="text_3" presStyleLbl="node1" presStyleIdx="2" presStyleCnt="4">
        <dgm:presLayoutVars>
          <dgm:bulletEnabled val="1"/>
        </dgm:presLayoutVars>
      </dgm:prSet>
      <dgm:spPr/>
    </dgm:pt>
    <dgm:pt modelId="{558E4722-55A1-A141-A7F1-C6B2C88E4E43}" type="pres">
      <dgm:prSet presAssocID="{43BB8C4A-974E-4E1B-9D25-FC3E1A17E519}" presName="accent_3" presStyleCnt="0"/>
      <dgm:spPr/>
    </dgm:pt>
    <dgm:pt modelId="{BB0B1331-ADF5-48E1-9F7E-CAA09ACF9B5F}" type="pres">
      <dgm:prSet presAssocID="{43BB8C4A-974E-4E1B-9D25-FC3E1A17E519}" presName="accentRepeatNode" presStyleLbl="solidFgAcc1" presStyleIdx="2" presStyleCnt="4"/>
      <dgm:spPr/>
    </dgm:pt>
    <dgm:pt modelId="{945266BD-3ADE-3D41-9F7F-F2C5167B1F3A}" type="pres">
      <dgm:prSet presAssocID="{3D170139-33FC-48C8-A153-B242CE39854A}" presName="text_4" presStyleLbl="node1" presStyleIdx="3" presStyleCnt="4">
        <dgm:presLayoutVars>
          <dgm:bulletEnabled val="1"/>
        </dgm:presLayoutVars>
      </dgm:prSet>
      <dgm:spPr/>
    </dgm:pt>
    <dgm:pt modelId="{993A3D86-AD3E-3442-A42F-8D4C7E4D9746}" type="pres">
      <dgm:prSet presAssocID="{3D170139-33FC-48C8-A153-B242CE39854A}" presName="accent_4" presStyleCnt="0"/>
      <dgm:spPr/>
    </dgm:pt>
    <dgm:pt modelId="{CBD4CC16-9498-44BE-B640-566DC7468D37}" type="pres">
      <dgm:prSet presAssocID="{3D170139-33FC-48C8-A153-B242CE39854A}" presName="accentRepeatNode" presStyleLbl="solidFgAcc1" presStyleIdx="3" presStyleCnt="4"/>
      <dgm:spPr/>
    </dgm:pt>
  </dgm:ptLst>
  <dgm:cxnLst>
    <dgm:cxn modelId="{D4304E28-B8DF-4E48-A39D-5EEA34BCA095}" type="presOf" srcId="{11C8D874-F655-4109-96EF-231671405822}" destId="{3F97674A-412B-4B60-BC4D-9876BF26907C}" srcOrd="0" destOrd="0" presId="urn:microsoft.com/office/officeart/2008/layout/VerticalCurvedList"/>
    <dgm:cxn modelId="{62440A3A-30CE-45BF-8C77-BA1C30626853}" type="presOf" srcId="{661845B0-3EE5-4C3D-821A-BD848B410E59}" destId="{755E0CBA-9D56-4FE0-8B54-22E4E3573C61}" srcOrd="0" destOrd="0" presId="urn:microsoft.com/office/officeart/2008/layout/VerticalCurvedList"/>
    <dgm:cxn modelId="{4B587D3C-E375-1043-AB38-B03E775F89AA}" type="presOf" srcId="{3D170139-33FC-48C8-A153-B242CE39854A}" destId="{945266BD-3ADE-3D41-9F7F-F2C5167B1F3A}" srcOrd="0" destOrd="0" presId="urn:microsoft.com/office/officeart/2008/layout/VerticalCurvedList"/>
    <dgm:cxn modelId="{4F95A24B-D7CF-49FD-AEBF-750C60754071}" type="presOf" srcId="{F1F7CA61-5136-480E-A949-75EF504A38EB}" destId="{00D456CF-18EB-45E2-B83C-1FA7C15A628A}" srcOrd="0" destOrd="0" presId="urn:microsoft.com/office/officeart/2008/layout/VerticalCurvedList"/>
    <dgm:cxn modelId="{D08AE351-FDCD-4939-B789-EC4540FF52E3}" srcId="{F1F7CA61-5136-480E-A949-75EF504A38EB}" destId="{43BB8C4A-974E-4E1B-9D25-FC3E1A17E519}" srcOrd="2" destOrd="0" parTransId="{176037B5-416C-4365-A546-20E4A20148AC}" sibTransId="{5C6BB48C-7256-484E-B0EE-D1AF9DC14C07}"/>
    <dgm:cxn modelId="{AC74955D-7F61-6F43-B6CC-9618263DD2FB}" type="presOf" srcId="{E10041EA-F451-3749-A0E6-8BE11B5FF399}" destId="{1BDEDA46-DEA7-B34B-A1BE-73F80D78268F}" srcOrd="0" destOrd="0" presId="urn:microsoft.com/office/officeart/2008/layout/VerticalCurvedList"/>
    <dgm:cxn modelId="{73BE586C-43D4-4279-B77E-684ECBD5A132}" srcId="{F1F7CA61-5136-480E-A949-75EF504A38EB}" destId="{11C8D874-F655-4109-96EF-231671405822}" srcOrd="0" destOrd="0" parTransId="{FFF304DA-7F9B-4DF5-AC95-B486F3FC0AD8}" sibTransId="{661845B0-3EE5-4C3D-821A-BD848B410E59}"/>
    <dgm:cxn modelId="{89AB578B-D758-457D-A6B5-EDDB9298A331}" srcId="{F1F7CA61-5136-480E-A949-75EF504A38EB}" destId="{3D170139-33FC-48C8-A153-B242CE39854A}" srcOrd="3" destOrd="0" parTransId="{35621EC9-4B4F-45F1-BCC1-A941627D226B}" sibTransId="{E42992E0-FFC7-4A29-A230-F895D60A7629}"/>
    <dgm:cxn modelId="{493E47A4-D5E7-1643-A00E-2F3AF4841188}" srcId="{F1F7CA61-5136-480E-A949-75EF504A38EB}" destId="{E10041EA-F451-3749-A0E6-8BE11B5FF399}" srcOrd="1" destOrd="0" parTransId="{9032E8EE-5B89-CC44-8B2B-5FF084F59A3C}" sibTransId="{B2A9D5EC-61DF-3442-97C7-F26C758FB4B0}"/>
    <dgm:cxn modelId="{D20D0BF0-4D76-DF41-ACFD-60BBFD3138FC}" type="presOf" srcId="{43BB8C4A-974E-4E1B-9D25-FC3E1A17E519}" destId="{8F3E169E-6319-614E-8564-1D89CF695C12}" srcOrd="0" destOrd="0" presId="urn:microsoft.com/office/officeart/2008/layout/VerticalCurvedList"/>
    <dgm:cxn modelId="{292A6A84-C740-48F8-A206-9A62AABD2F56}" type="presParOf" srcId="{00D456CF-18EB-45E2-B83C-1FA7C15A628A}" destId="{CC71F2D6-F02B-4763-875F-078D870502CA}" srcOrd="0" destOrd="0" presId="urn:microsoft.com/office/officeart/2008/layout/VerticalCurvedList"/>
    <dgm:cxn modelId="{0324D167-FDC9-41B4-ACBA-3937C55397DE}" type="presParOf" srcId="{CC71F2D6-F02B-4763-875F-078D870502CA}" destId="{85C32C34-4201-442D-B12E-159023E17BB3}" srcOrd="0" destOrd="0" presId="urn:microsoft.com/office/officeart/2008/layout/VerticalCurvedList"/>
    <dgm:cxn modelId="{9D847929-59B2-4E1A-B213-131F0EE72F19}" type="presParOf" srcId="{85C32C34-4201-442D-B12E-159023E17BB3}" destId="{4090CFF4-5FBD-4D29-96A3-1CA9C68416D0}" srcOrd="0" destOrd="0" presId="urn:microsoft.com/office/officeart/2008/layout/VerticalCurvedList"/>
    <dgm:cxn modelId="{0CB9BE68-D517-4F7A-AB33-18952D2658DD}" type="presParOf" srcId="{85C32C34-4201-442D-B12E-159023E17BB3}" destId="{755E0CBA-9D56-4FE0-8B54-22E4E3573C61}" srcOrd="1" destOrd="0" presId="urn:microsoft.com/office/officeart/2008/layout/VerticalCurvedList"/>
    <dgm:cxn modelId="{F252CC89-4C7B-4C43-ACC1-EA844028B8A4}" type="presParOf" srcId="{85C32C34-4201-442D-B12E-159023E17BB3}" destId="{CAEE0D1C-0B1A-48CE-89AA-6B245D925260}" srcOrd="2" destOrd="0" presId="urn:microsoft.com/office/officeart/2008/layout/VerticalCurvedList"/>
    <dgm:cxn modelId="{C3252CF2-5A2C-461A-8605-60F9C1E11B6E}" type="presParOf" srcId="{85C32C34-4201-442D-B12E-159023E17BB3}" destId="{3DD9FD66-081E-4D05-A5E2-CC9B19213990}" srcOrd="3" destOrd="0" presId="urn:microsoft.com/office/officeart/2008/layout/VerticalCurvedList"/>
    <dgm:cxn modelId="{424AA10E-E51E-4DB1-BC7B-C934307BD860}" type="presParOf" srcId="{CC71F2D6-F02B-4763-875F-078D870502CA}" destId="{3F97674A-412B-4B60-BC4D-9876BF26907C}" srcOrd="1" destOrd="0" presId="urn:microsoft.com/office/officeart/2008/layout/VerticalCurvedList"/>
    <dgm:cxn modelId="{18FAB8A8-B1CF-422E-966D-A475347E3537}" type="presParOf" srcId="{CC71F2D6-F02B-4763-875F-078D870502CA}" destId="{AF8F430B-6038-43F4-962E-1ECD7B739176}" srcOrd="2" destOrd="0" presId="urn:microsoft.com/office/officeart/2008/layout/VerticalCurvedList"/>
    <dgm:cxn modelId="{5410A3AF-0DCB-450B-AF1C-2A8D307F8225}" type="presParOf" srcId="{AF8F430B-6038-43F4-962E-1ECD7B739176}" destId="{95B49CD1-510C-46C0-A1B5-B505D793FE02}" srcOrd="0" destOrd="0" presId="urn:microsoft.com/office/officeart/2008/layout/VerticalCurvedList"/>
    <dgm:cxn modelId="{37F99C17-0EE1-1A49-A0EA-434517405507}" type="presParOf" srcId="{CC71F2D6-F02B-4763-875F-078D870502CA}" destId="{1BDEDA46-DEA7-B34B-A1BE-73F80D78268F}" srcOrd="3" destOrd="0" presId="urn:microsoft.com/office/officeart/2008/layout/VerticalCurvedList"/>
    <dgm:cxn modelId="{0ACD7EBA-F0F8-8649-9249-6D895D4AC7EB}" type="presParOf" srcId="{CC71F2D6-F02B-4763-875F-078D870502CA}" destId="{CF60A8B2-B1E9-954B-B9D3-68ADFF97511D}" srcOrd="4" destOrd="0" presId="urn:microsoft.com/office/officeart/2008/layout/VerticalCurvedList"/>
    <dgm:cxn modelId="{102F8C10-999B-824F-AC22-63F69F704EBF}" type="presParOf" srcId="{CF60A8B2-B1E9-954B-B9D3-68ADFF97511D}" destId="{4A99E151-5C38-E34D-8723-4CF97DFA3A6F}" srcOrd="0" destOrd="0" presId="urn:microsoft.com/office/officeart/2008/layout/VerticalCurvedList"/>
    <dgm:cxn modelId="{2884717A-A9FF-2A4A-A03F-0BAC2C703AB8}" type="presParOf" srcId="{CC71F2D6-F02B-4763-875F-078D870502CA}" destId="{8F3E169E-6319-614E-8564-1D89CF695C12}" srcOrd="5" destOrd="0" presId="urn:microsoft.com/office/officeart/2008/layout/VerticalCurvedList"/>
    <dgm:cxn modelId="{4060B244-B41F-194F-9045-6857C1053D2A}" type="presParOf" srcId="{CC71F2D6-F02B-4763-875F-078D870502CA}" destId="{558E4722-55A1-A141-A7F1-C6B2C88E4E43}" srcOrd="6" destOrd="0" presId="urn:microsoft.com/office/officeart/2008/layout/VerticalCurvedList"/>
    <dgm:cxn modelId="{988FC563-3DBC-EA41-9A5C-316BB7FDFCE4}" type="presParOf" srcId="{558E4722-55A1-A141-A7F1-C6B2C88E4E43}" destId="{BB0B1331-ADF5-48E1-9F7E-CAA09ACF9B5F}" srcOrd="0" destOrd="0" presId="urn:microsoft.com/office/officeart/2008/layout/VerticalCurvedList"/>
    <dgm:cxn modelId="{5973D78B-759A-E94A-B626-3FFBFEB60696}" type="presParOf" srcId="{CC71F2D6-F02B-4763-875F-078D870502CA}" destId="{945266BD-3ADE-3D41-9F7F-F2C5167B1F3A}" srcOrd="7" destOrd="0" presId="urn:microsoft.com/office/officeart/2008/layout/VerticalCurvedList"/>
    <dgm:cxn modelId="{E5F508A7-F832-8B4C-91FC-52D0A7D4ED49}" type="presParOf" srcId="{CC71F2D6-F02B-4763-875F-078D870502CA}" destId="{993A3D86-AD3E-3442-A42F-8D4C7E4D9746}" srcOrd="8" destOrd="0" presId="urn:microsoft.com/office/officeart/2008/layout/VerticalCurvedList"/>
    <dgm:cxn modelId="{FE64FD96-C736-BB41-A4CD-49FA727107DC}" type="presParOf" srcId="{993A3D86-AD3E-3442-A42F-8D4C7E4D9746}" destId="{CBD4CC16-9498-44BE-B640-566DC7468D3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1CAC7-0B91-474F-8196-228B9C9FE39A}" type="doc">
      <dgm:prSet loTypeId="urn:microsoft.com/office/officeart/2005/8/layout/orgChart1" loCatId="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s-ES"/>
        </a:p>
      </dgm:t>
    </dgm:pt>
    <dgm:pt modelId="{C70A81B3-EC77-C548-A7DD-91BE1C31D862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Población de estudio</a:t>
          </a:r>
        </a:p>
      </dgm:t>
    </dgm:pt>
    <dgm:pt modelId="{D6B7BBC0-5DCC-734C-B37C-5DA899F777C3}" type="parTrans" cxnId="{09FA0EE0-45B7-374B-B2DB-108142E66BBB}">
      <dgm:prSet/>
      <dgm:spPr/>
      <dgm:t>
        <a:bodyPr/>
        <a:lstStyle/>
        <a:p>
          <a:endParaRPr lang="es-ES"/>
        </a:p>
      </dgm:t>
    </dgm:pt>
    <dgm:pt modelId="{EFC02EC9-1F7C-C644-9F5F-E84A47B4538A}" type="sibTrans" cxnId="{09FA0EE0-45B7-374B-B2DB-108142E66BBB}">
      <dgm:prSet/>
      <dgm:spPr/>
      <dgm:t>
        <a:bodyPr/>
        <a:lstStyle/>
        <a:p>
          <a:endParaRPr lang="es-ES"/>
        </a:p>
      </dgm:t>
    </dgm:pt>
    <dgm:pt modelId="{F0BBD80D-6EFC-454C-9F24-83780C647127}">
      <dgm:prSet phldrT="[Texto]" custT="1"/>
      <dgm:spPr>
        <a:solidFill>
          <a:schemeClr val="accent4"/>
        </a:solidFill>
      </dgm:spPr>
      <dgm:t>
        <a:bodyPr/>
        <a:lstStyle/>
        <a:p>
          <a:r>
            <a:rPr lang="es-E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1206 pacientes con CAT</a:t>
          </a:r>
        </a:p>
      </dgm:t>
    </dgm:pt>
    <dgm:pt modelId="{DFCF7D8E-3ED5-CB43-BF01-6ED73D19D502}" type="parTrans" cxnId="{4D31E693-63D5-794E-91E9-63ACBABEB294}">
      <dgm:prSet/>
      <dgm:spPr/>
      <dgm:t>
        <a:bodyPr/>
        <a:lstStyle/>
        <a:p>
          <a:endParaRPr lang="es-ES"/>
        </a:p>
      </dgm:t>
    </dgm:pt>
    <dgm:pt modelId="{BB7D34B4-EF3C-E04A-AACA-3C6B78BD343F}" type="sibTrans" cxnId="{4D31E693-63D5-794E-91E9-63ACBABEB294}">
      <dgm:prSet/>
      <dgm:spPr/>
      <dgm:t>
        <a:bodyPr/>
        <a:lstStyle/>
        <a:p>
          <a:endParaRPr lang="es-ES"/>
        </a:p>
      </dgm:t>
    </dgm:pt>
    <dgm:pt modelId="{F6544469-A9B7-C44F-9637-75789C079DF0}" type="pres">
      <dgm:prSet presAssocID="{6B11CAC7-0B91-474F-8196-228B9C9FE39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47513A-273B-074B-9358-816B1E81F056}" type="pres">
      <dgm:prSet presAssocID="{C70A81B3-EC77-C548-A7DD-91BE1C31D862}" presName="hierRoot1" presStyleCnt="0">
        <dgm:presLayoutVars>
          <dgm:hierBranch val="init"/>
        </dgm:presLayoutVars>
      </dgm:prSet>
      <dgm:spPr/>
    </dgm:pt>
    <dgm:pt modelId="{6AD138EC-416E-D248-89F3-E344EA2CFFD7}" type="pres">
      <dgm:prSet presAssocID="{C70A81B3-EC77-C548-A7DD-91BE1C31D862}" presName="rootComposite1" presStyleCnt="0"/>
      <dgm:spPr/>
    </dgm:pt>
    <dgm:pt modelId="{56C16978-222F-7C4A-B424-BCA8E30E7845}" type="pres">
      <dgm:prSet presAssocID="{C70A81B3-EC77-C548-A7DD-91BE1C31D862}" presName="rootText1" presStyleLbl="node0" presStyleIdx="0" presStyleCnt="1">
        <dgm:presLayoutVars>
          <dgm:chPref val="3"/>
        </dgm:presLayoutVars>
      </dgm:prSet>
      <dgm:spPr/>
    </dgm:pt>
    <dgm:pt modelId="{30ACF6C5-3970-224A-9D4D-B4E2C902ECC4}" type="pres">
      <dgm:prSet presAssocID="{C70A81B3-EC77-C548-A7DD-91BE1C31D862}" presName="rootConnector1" presStyleLbl="node1" presStyleIdx="0" presStyleCnt="0"/>
      <dgm:spPr/>
    </dgm:pt>
    <dgm:pt modelId="{78E91DAB-0E47-6740-BC61-C6A251C1074E}" type="pres">
      <dgm:prSet presAssocID="{C70A81B3-EC77-C548-A7DD-91BE1C31D862}" presName="hierChild2" presStyleCnt="0"/>
      <dgm:spPr/>
    </dgm:pt>
    <dgm:pt modelId="{0716F318-49FB-8142-96E6-2D4C4572D965}" type="pres">
      <dgm:prSet presAssocID="{DFCF7D8E-3ED5-CB43-BF01-6ED73D19D502}" presName="Name37" presStyleLbl="parChTrans1D2" presStyleIdx="0" presStyleCnt="1"/>
      <dgm:spPr/>
    </dgm:pt>
    <dgm:pt modelId="{FE7182F5-1A61-C044-8850-8A47127555F9}" type="pres">
      <dgm:prSet presAssocID="{F0BBD80D-6EFC-454C-9F24-83780C647127}" presName="hierRoot2" presStyleCnt="0">
        <dgm:presLayoutVars>
          <dgm:hierBranch val="init"/>
        </dgm:presLayoutVars>
      </dgm:prSet>
      <dgm:spPr/>
    </dgm:pt>
    <dgm:pt modelId="{BC7EC9A0-F3F7-D048-A653-4EB635EB0BCD}" type="pres">
      <dgm:prSet presAssocID="{F0BBD80D-6EFC-454C-9F24-83780C647127}" presName="rootComposite" presStyleCnt="0"/>
      <dgm:spPr/>
    </dgm:pt>
    <dgm:pt modelId="{8DAB8F24-511F-2D47-BF60-EE864CB29B8C}" type="pres">
      <dgm:prSet presAssocID="{F0BBD80D-6EFC-454C-9F24-83780C647127}" presName="rootText" presStyleLbl="node2" presStyleIdx="0" presStyleCnt="1">
        <dgm:presLayoutVars>
          <dgm:chPref val="3"/>
        </dgm:presLayoutVars>
      </dgm:prSet>
      <dgm:spPr/>
    </dgm:pt>
    <dgm:pt modelId="{C34CE0BB-7D45-A940-B54A-D45FD8780432}" type="pres">
      <dgm:prSet presAssocID="{F0BBD80D-6EFC-454C-9F24-83780C647127}" presName="rootConnector" presStyleLbl="node2" presStyleIdx="0" presStyleCnt="1"/>
      <dgm:spPr/>
    </dgm:pt>
    <dgm:pt modelId="{BCD7508C-12AC-2D4D-83BF-92C0D082DAF4}" type="pres">
      <dgm:prSet presAssocID="{F0BBD80D-6EFC-454C-9F24-83780C647127}" presName="hierChild4" presStyleCnt="0"/>
      <dgm:spPr/>
    </dgm:pt>
    <dgm:pt modelId="{9C5E3BA9-3C50-FB40-9DA4-28250E4F42CC}" type="pres">
      <dgm:prSet presAssocID="{F0BBD80D-6EFC-454C-9F24-83780C647127}" presName="hierChild5" presStyleCnt="0"/>
      <dgm:spPr/>
    </dgm:pt>
    <dgm:pt modelId="{ACC64B39-B992-DE4A-AD5E-813F33BAAFC6}" type="pres">
      <dgm:prSet presAssocID="{C70A81B3-EC77-C548-A7DD-91BE1C31D862}" presName="hierChild3" presStyleCnt="0"/>
      <dgm:spPr/>
    </dgm:pt>
  </dgm:ptLst>
  <dgm:cxnLst>
    <dgm:cxn modelId="{7B659409-78F3-4848-AC2C-A91F86FDC186}" type="presOf" srcId="{F0BBD80D-6EFC-454C-9F24-83780C647127}" destId="{C34CE0BB-7D45-A940-B54A-D45FD8780432}" srcOrd="1" destOrd="0" presId="urn:microsoft.com/office/officeart/2005/8/layout/orgChart1"/>
    <dgm:cxn modelId="{1463530F-36BE-6848-9FAD-A23663A116FE}" type="presOf" srcId="{F0BBD80D-6EFC-454C-9F24-83780C647127}" destId="{8DAB8F24-511F-2D47-BF60-EE864CB29B8C}" srcOrd="0" destOrd="0" presId="urn:microsoft.com/office/officeart/2005/8/layout/orgChart1"/>
    <dgm:cxn modelId="{CBAFE352-3FBD-EF49-8BB3-11E494BD1293}" type="presOf" srcId="{C70A81B3-EC77-C548-A7DD-91BE1C31D862}" destId="{30ACF6C5-3970-224A-9D4D-B4E2C902ECC4}" srcOrd="1" destOrd="0" presId="urn:microsoft.com/office/officeart/2005/8/layout/orgChart1"/>
    <dgm:cxn modelId="{2FFA8957-D0C1-3040-A2D0-3E840679DCDF}" type="presOf" srcId="{6B11CAC7-0B91-474F-8196-228B9C9FE39A}" destId="{F6544469-A9B7-C44F-9637-75789C079DF0}" srcOrd="0" destOrd="0" presId="urn:microsoft.com/office/officeart/2005/8/layout/orgChart1"/>
    <dgm:cxn modelId="{4D31E693-63D5-794E-91E9-63ACBABEB294}" srcId="{C70A81B3-EC77-C548-A7DD-91BE1C31D862}" destId="{F0BBD80D-6EFC-454C-9F24-83780C647127}" srcOrd="0" destOrd="0" parTransId="{DFCF7D8E-3ED5-CB43-BF01-6ED73D19D502}" sibTransId="{BB7D34B4-EF3C-E04A-AACA-3C6B78BD343F}"/>
    <dgm:cxn modelId="{1FD973B4-528D-DF40-A18C-39FA9211BCD2}" type="presOf" srcId="{DFCF7D8E-3ED5-CB43-BF01-6ED73D19D502}" destId="{0716F318-49FB-8142-96E6-2D4C4572D965}" srcOrd="0" destOrd="0" presId="urn:microsoft.com/office/officeart/2005/8/layout/orgChart1"/>
    <dgm:cxn modelId="{09FA0EE0-45B7-374B-B2DB-108142E66BBB}" srcId="{6B11CAC7-0B91-474F-8196-228B9C9FE39A}" destId="{C70A81B3-EC77-C548-A7DD-91BE1C31D862}" srcOrd="0" destOrd="0" parTransId="{D6B7BBC0-5DCC-734C-B37C-5DA899F777C3}" sibTransId="{EFC02EC9-1F7C-C644-9F5F-E84A47B4538A}"/>
    <dgm:cxn modelId="{B55B60E3-ADA0-0E4D-A657-8A116EBF49B6}" type="presOf" srcId="{C70A81B3-EC77-C548-A7DD-91BE1C31D862}" destId="{56C16978-222F-7C4A-B424-BCA8E30E7845}" srcOrd="0" destOrd="0" presId="urn:microsoft.com/office/officeart/2005/8/layout/orgChart1"/>
    <dgm:cxn modelId="{AB445B4F-0CE1-F248-B064-D3B0F8878E61}" type="presParOf" srcId="{F6544469-A9B7-C44F-9637-75789C079DF0}" destId="{AB47513A-273B-074B-9358-816B1E81F056}" srcOrd="0" destOrd="0" presId="urn:microsoft.com/office/officeart/2005/8/layout/orgChart1"/>
    <dgm:cxn modelId="{A79AC31A-9A77-DE48-8CD6-0A99D05198B6}" type="presParOf" srcId="{AB47513A-273B-074B-9358-816B1E81F056}" destId="{6AD138EC-416E-D248-89F3-E344EA2CFFD7}" srcOrd="0" destOrd="0" presId="urn:microsoft.com/office/officeart/2005/8/layout/orgChart1"/>
    <dgm:cxn modelId="{C974CCEC-C19E-C14C-A0FA-A57ACAEBC328}" type="presParOf" srcId="{6AD138EC-416E-D248-89F3-E344EA2CFFD7}" destId="{56C16978-222F-7C4A-B424-BCA8E30E7845}" srcOrd="0" destOrd="0" presId="urn:microsoft.com/office/officeart/2005/8/layout/orgChart1"/>
    <dgm:cxn modelId="{3ED67D2B-1E4B-BE47-BEF9-7C5F9D5A238D}" type="presParOf" srcId="{6AD138EC-416E-D248-89F3-E344EA2CFFD7}" destId="{30ACF6C5-3970-224A-9D4D-B4E2C902ECC4}" srcOrd="1" destOrd="0" presId="urn:microsoft.com/office/officeart/2005/8/layout/orgChart1"/>
    <dgm:cxn modelId="{7FC8E11D-DA33-8047-AB82-D2CB26AF1E4B}" type="presParOf" srcId="{AB47513A-273B-074B-9358-816B1E81F056}" destId="{78E91DAB-0E47-6740-BC61-C6A251C1074E}" srcOrd="1" destOrd="0" presId="urn:microsoft.com/office/officeart/2005/8/layout/orgChart1"/>
    <dgm:cxn modelId="{0EB9DC2B-CC3B-C347-87E8-38424E24F978}" type="presParOf" srcId="{78E91DAB-0E47-6740-BC61-C6A251C1074E}" destId="{0716F318-49FB-8142-96E6-2D4C4572D965}" srcOrd="0" destOrd="0" presId="urn:microsoft.com/office/officeart/2005/8/layout/orgChart1"/>
    <dgm:cxn modelId="{A3B2AC0E-2143-7542-A6B7-DC8E8AAAFE99}" type="presParOf" srcId="{78E91DAB-0E47-6740-BC61-C6A251C1074E}" destId="{FE7182F5-1A61-C044-8850-8A47127555F9}" srcOrd="1" destOrd="0" presId="urn:microsoft.com/office/officeart/2005/8/layout/orgChart1"/>
    <dgm:cxn modelId="{6A7AD0ED-DFC8-CF4C-88D6-BD8686A21932}" type="presParOf" srcId="{FE7182F5-1A61-C044-8850-8A47127555F9}" destId="{BC7EC9A0-F3F7-D048-A653-4EB635EB0BCD}" srcOrd="0" destOrd="0" presId="urn:microsoft.com/office/officeart/2005/8/layout/orgChart1"/>
    <dgm:cxn modelId="{5F84C221-99FE-E540-911C-A6D476BC1E6C}" type="presParOf" srcId="{BC7EC9A0-F3F7-D048-A653-4EB635EB0BCD}" destId="{8DAB8F24-511F-2D47-BF60-EE864CB29B8C}" srcOrd="0" destOrd="0" presId="urn:microsoft.com/office/officeart/2005/8/layout/orgChart1"/>
    <dgm:cxn modelId="{2AA81103-7911-814B-8007-812BEA3C865B}" type="presParOf" srcId="{BC7EC9A0-F3F7-D048-A653-4EB635EB0BCD}" destId="{C34CE0BB-7D45-A940-B54A-D45FD8780432}" srcOrd="1" destOrd="0" presId="urn:microsoft.com/office/officeart/2005/8/layout/orgChart1"/>
    <dgm:cxn modelId="{38150768-56B0-514B-983E-EA91206AE2FF}" type="presParOf" srcId="{FE7182F5-1A61-C044-8850-8A47127555F9}" destId="{BCD7508C-12AC-2D4D-83BF-92C0D082DAF4}" srcOrd="1" destOrd="0" presId="urn:microsoft.com/office/officeart/2005/8/layout/orgChart1"/>
    <dgm:cxn modelId="{AE988422-9C90-494E-979A-C74592CC6FC5}" type="presParOf" srcId="{FE7182F5-1A61-C044-8850-8A47127555F9}" destId="{9C5E3BA9-3C50-FB40-9DA4-28250E4F42CC}" srcOrd="2" destOrd="0" presId="urn:microsoft.com/office/officeart/2005/8/layout/orgChart1"/>
    <dgm:cxn modelId="{EF642656-A5DB-AC43-BAC8-322C2C42E6C5}" type="presParOf" srcId="{AB47513A-273B-074B-9358-816B1E81F056}" destId="{ACC64B39-B992-DE4A-AD5E-813F33BAAF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545EB5-F7A3-3B4D-88E5-442A48DFD5B0}" type="doc">
      <dgm:prSet loTypeId="urn:microsoft.com/office/officeart/2005/8/layout/hProcess11" loCatId="" qsTypeId="urn:microsoft.com/office/officeart/2005/8/quickstyle/simple1" qsCatId="simple" csTypeId="urn:microsoft.com/office/officeart/2005/8/colors/accent2_5" csCatId="accent2" phldr="1"/>
      <dgm:spPr/>
    </dgm:pt>
    <dgm:pt modelId="{FDBFEC80-7003-6349-A27D-630E19CA659E}">
      <dgm:prSet phldrT="[Texto]" custT="1"/>
      <dgm:spPr/>
      <dgm:t>
        <a:bodyPr/>
        <a:lstStyle/>
        <a:p>
          <a:r>
            <a:rPr lang="es-E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Hemorragia clínicamente relevante 65</a:t>
          </a:r>
          <a:r>
            <a:rPr lang="es-E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(5,4%)  </a:t>
          </a:r>
        </a:p>
      </dgm:t>
    </dgm:pt>
    <dgm:pt modelId="{78A4037A-F4C2-FE42-817E-32C33D35B6B9}" type="parTrans" cxnId="{4037070C-34A9-D642-B95E-E318096496A7}">
      <dgm:prSet/>
      <dgm:spPr/>
      <dgm:t>
        <a:bodyPr/>
        <a:lstStyle/>
        <a:p>
          <a:endParaRPr lang="es-ES"/>
        </a:p>
      </dgm:t>
    </dgm:pt>
    <dgm:pt modelId="{B938683B-FD57-6845-81EA-6C2911E1DD21}" type="sibTrans" cxnId="{4037070C-34A9-D642-B95E-E318096496A7}">
      <dgm:prSet/>
      <dgm:spPr/>
      <dgm:t>
        <a:bodyPr/>
        <a:lstStyle/>
        <a:p>
          <a:endParaRPr lang="es-ES"/>
        </a:p>
      </dgm:t>
    </dgm:pt>
    <dgm:pt modelId="{611DB5BA-1F00-7244-82C5-4883F8C62C2D}" type="pres">
      <dgm:prSet presAssocID="{2C545EB5-F7A3-3B4D-88E5-442A48DFD5B0}" presName="Name0" presStyleCnt="0">
        <dgm:presLayoutVars>
          <dgm:dir/>
          <dgm:resizeHandles val="exact"/>
        </dgm:presLayoutVars>
      </dgm:prSet>
      <dgm:spPr/>
    </dgm:pt>
    <dgm:pt modelId="{F3506B19-61F5-5B4C-A578-972DDD18CB18}" type="pres">
      <dgm:prSet presAssocID="{2C545EB5-F7A3-3B4D-88E5-442A48DFD5B0}" presName="arrow" presStyleLbl="bgShp" presStyleIdx="0" presStyleCnt="1" custLinFactNeighborX="-3973" custLinFactNeighborY="-396"/>
      <dgm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</dgm:spPr>
    </dgm:pt>
    <dgm:pt modelId="{D360442E-EDA4-FA40-9644-4E783F5361D6}" type="pres">
      <dgm:prSet presAssocID="{2C545EB5-F7A3-3B4D-88E5-442A48DFD5B0}" presName="points" presStyleCnt="0"/>
      <dgm:spPr/>
    </dgm:pt>
    <dgm:pt modelId="{1AB21582-5169-264A-9453-AFE469F78A37}" type="pres">
      <dgm:prSet presAssocID="{FDBFEC80-7003-6349-A27D-630E19CA659E}" presName="compositeA" presStyleCnt="0"/>
      <dgm:spPr/>
    </dgm:pt>
    <dgm:pt modelId="{A54155DD-F09C-3744-8634-B1264C05FC54}" type="pres">
      <dgm:prSet presAssocID="{FDBFEC80-7003-6349-A27D-630E19CA659E}" presName="textA" presStyleLbl="revTx" presStyleIdx="0" presStyleCnt="1" custScaleX="67604" custLinFactNeighborX="31723" custLinFactNeighborY="5742">
        <dgm:presLayoutVars>
          <dgm:bulletEnabled val="1"/>
        </dgm:presLayoutVars>
      </dgm:prSet>
      <dgm:spPr/>
    </dgm:pt>
    <dgm:pt modelId="{B50A089B-1A71-634D-829C-D2055697B3FD}" type="pres">
      <dgm:prSet presAssocID="{FDBFEC80-7003-6349-A27D-630E19CA659E}" presName="circleA" presStyleLbl="node1" presStyleIdx="0" presStyleCnt="1" custLinFactX="659194" custLinFactNeighborX="700000" custLinFactNeighborY="8474"/>
      <dgm:spPr/>
    </dgm:pt>
    <dgm:pt modelId="{438E5CF1-7293-5343-A3F5-1F5A9D4606B7}" type="pres">
      <dgm:prSet presAssocID="{FDBFEC80-7003-6349-A27D-630E19CA659E}" presName="spaceA" presStyleCnt="0"/>
      <dgm:spPr/>
    </dgm:pt>
  </dgm:ptLst>
  <dgm:cxnLst>
    <dgm:cxn modelId="{4037070C-34A9-D642-B95E-E318096496A7}" srcId="{2C545EB5-F7A3-3B4D-88E5-442A48DFD5B0}" destId="{FDBFEC80-7003-6349-A27D-630E19CA659E}" srcOrd="0" destOrd="0" parTransId="{78A4037A-F4C2-FE42-817E-32C33D35B6B9}" sibTransId="{B938683B-FD57-6845-81EA-6C2911E1DD21}"/>
    <dgm:cxn modelId="{3DCAFD2E-310C-E84B-AF4E-46464A640D78}" type="presOf" srcId="{FDBFEC80-7003-6349-A27D-630E19CA659E}" destId="{A54155DD-F09C-3744-8634-B1264C05FC54}" srcOrd="0" destOrd="0" presId="urn:microsoft.com/office/officeart/2005/8/layout/hProcess11"/>
    <dgm:cxn modelId="{85C75463-412F-F545-8EE4-383BFBA5BFFE}" type="presOf" srcId="{2C545EB5-F7A3-3B4D-88E5-442A48DFD5B0}" destId="{611DB5BA-1F00-7244-82C5-4883F8C62C2D}" srcOrd="0" destOrd="0" presId="urn:microsoft.com/office/officeart/2005/8/layout/hProcess11"/>
    <dgm:cxn modelId="{50931AD3-D33E-4F46-849B-57E291CF2BFD}" type="presParOf" srcId="{611DB5BA-1F00-7244-82C5-4883F8C62C2D}" destId="{F3506B19-61F5-5B4C-A578-972DDD18CB18}" srcOrd="0" destOrd="0" presId="urn:microsoft.com/office/officeart/2005/8/layout/hProcess11"/>
    <dgm:cxn modelId="{132EC8BD-42E6-2345-A366-0755ADCFA9AD}" type="presParOf" srcId="{611DB5BA-1F00-7244-82C5-4883F8C62C2D}" destId="{D360442E-EDA4-FA40-9644-4E783F5361D6}" srcOrd="1" destOrd="0" presId="urn:microsoft.com/office/officeart/2005/8/layout/hProcess11"/>
    <dgm:cxn modelId="{1B909477-5D37-7D46-A5C7-C84878F9CCB9}" type="presParOf" srcId="{D360442E-EDA4-FA40-9644-4E783F5361D6}" destId="{1AB21582-5169-264A-9453-AFE469F78A37}" srcOrd="0" destOrd="0" presId="urn:microsoft.com/office/officeart/2005/8/layout/hProcess11"/>
    <dgm:cxn modelId="{81EB93A3-E4D5-4648-8576-28DB0F3DBACA}" type="presParOf" srcId="{1AB21582-5169-264A-9453-AFE469F78A37}" destId="{A54155DD-F09C-3744-8634-B1264C05FC54}" srcOrd="0" destOrd="0" presId="urn:microsoft.com/office/officeart/2005/8/layout/hProcess11"/>
    <dgm:cxn modelId="{C0EF5734-E356-7C4D-9848-D67451AA0CFA}" type="presParOf" srcId="{1AB21582-5169-264A-9453-AFE469F78A37}" destId="{B50A089B-1A71-634D-829C-D2055697B3FD}" srcOrd="1" destOrd="0" presId="urn:microsoft.com/office/officeart/2005/8/layout/hProcess11"/>
    <dgm:cxn modelId="{79426BED-C4B3-284D-AE16-DCBFCFAC76C3}" type="presParOf" srcId="{1AB21582-5169-264A-9453-AFE469F78A37}" destId="{438E5CF1-7293-5343-A3F5-1F5A9D4606B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6E2342-FC99-4BB4-8BA1-03A173BA6FC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FE3AA07-6654-44CF-8C35-1E7AF533663C}">
      <dgm:prSet phldrT="[Texto]" custT="1"/>
      <dgm:spPr/>
      <dgm:t>
        <a:bodyPr/>
        <a:lstStyle/>
        <a:p>
          <a:r>
            <a:rPr lang="es-ES" sz="2400" u="sng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Inconvenientes del modelo</a:t>
          </a:r>
        </a:p>
        <a:p>
          <a:r>
            <a:rPr lang="es-ES" sz="2000" u="none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↓VPP</a:t>
          </a:r>
        </a:p>
        <a:p>
          <a:r>
            <a:rPr lang="es-ES" sz="2000" u="none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Desbalance de los datos</a:t>
          </a:r>
        </a:p>
      </dgm:t>
    </dgm:pt>
    <dgm:pt modelId="{91C96716-0D5B-414F-A956-1EB9EEECB9D6}" type="parTrans" cxnId="{EBDFB6D6-163B-49B4-A9AF-4E9AF2D5A884}">
      <dgm:prSet/>
      <dgm:spPr/>
      <dgm:t>
        <a:bodyPr/>
        <a:lstStyle/>
        <a:p>
          <a:endParaRPr lang="es-ES"/>
        </a:p>
      </dgm:t>
    </dgm:pt>
    <dgm:pt modelId="{BFB7700C-C54F-4DA3-B8CE-7A7A09AD69ED}" type="sibTrans" cxnId="{EBDFB6D6-163B-49B4-A9AF-4E9AF2D5A884}">
      <dgm:prSet/>
      <dgm:spPr/>
      <dgm:t>
        <a:bodyPr/>
        <a:lstStyle/>
        <a:p>
          <a:endParaRPr lang="es-ES"/>
        </a:p>
      </dgm:t>
    </dgm:pt>
    <dgm:pt modelId="{658886BD-7960-449A-828C-1490720AA8D8}">
      <dgm:prSet phldrT="[Texto]" custT="1"/>
      <dgm:spPr/>
      <dgm:t>
        <a:bodyPr/>
        <a:lstStyle/>
        <a:p>
          <a:r>
            <a:rPr lang="es-ES" sz="2400" u="sng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Ventajas del modelo</a:t>
          </a:r>
        </a:p>
        <a:p>
          <a:r>
            <a:rPr lang="es-ES" sz="2000" u="none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↑↑ VPN y E</a:t>
          </a:r>
          <a:endParaRPr lang="es-ES" sz="2000" u="sng" dirty="0">
            <a:solidFill>
              <a:schemeClr val="tx1">
                <a:lumMod val="65000"/>
                <a:lumOff val="3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6925E2-C612-43C0-8D3D-E5E989A4898E}" type="parTrans" cxnId="{F5B38FF8-E9BD-46B1-9B2A-70CB20267E42}">
      <dgm:prSet/>
      <dgm:spPr/>
      <dgm:t>
        <a:bodyPr/>
        <a:lstStyle/>
        <a:p>
          <a:endParaRPr lang="es-ES"/>
        </a:p>
      </dgm:t>
    </dgm:pt>
    <dgm:pt modelId="{81F14E94-0353-4A1E-B112-54174932AA8C}" type="sibTrans" cxnId="{F5B38FF8-E9BD-46B1-9B2A-70CB20267E42}">
      <dgm:prSet/>
      <dgm:spPr/>
      <dgm:t>
        <a:bodyPr/>
        <a:lstStyle/>
        <a:p>
          <a:endParaRPr lang="es-ES"/>
        </a:p>
      </dgm:t>
    </dgm:pt>
    <dgm:pt modelId="{7CE68981-27E9-4D42-9DBC-7F901DC65978}" type="pres">
      <dgm:prSet presAssocID="{E56E2342-FC99-4BB4-8BA1-03A173BA6FCA}" presName="compositeShape" presStyleCnt="0">
        <dgm:presLayoutVars>
          <dgm:chMax val="2"/>
          <dgm:dir/>
          <dgm:resizeHandles val="exact"/>
        </dgm:presLayoutVars>
      </dgm:prSet>
      <dgm:spPr/>
    </dgm:pt>
    <dgm:pt modelId="{C755EC70-18F0-4D5F-AE8C-9C1A333B1C7D}" type="pres">
      <dgm:prSet presAssocID="{E56E2342-FC99-4BB4-8BA1-03A173BA6FCA}" presName="divider" presStyleLbl="fgShp" presStyleIdx="0" presStyleCnt="1"/>
      <dgm:spPr>
        <a:solidFill>
          <a:schemeClr val="tx1">
            <a:lumMod val="50000"/>
            <a:lumOff val="50000"/>
          </a:schemeClr>
        </a:solidFill>
      </dgm:spPr>
    </dgm:pt>
    <dgm:pt modelId="{8AD987AF-6C37-4B9E-83D4-028DCB84B848}" type="pres">
      <dgm:prSet presAssocID="{3FE3AA07-6654-44CF-8C35-1E7AF533663C}" presName="downArrow" presStyleLbl="node1" presStyleIdx="0" presStyleCnt="2"/>
      <dgm:spPr>
        <a:solidFill>
          <a:schemeClr val="accent2">
            <a:lumMod val="40000"/>
            <a:lumOff val="60000"/>
          </a:schemeClr>
        </a:solidFill>
      </dgm:spPr>
    </dgm:pt>
    <dgm:pt modelId="{3678C183-7488-4C04-8870-621A7A26AD03}" type="pres">
      <dgm:prSet presAssocID="{3FE3AA07-6654-44CF-8C35-1E7AF533663C}" presName="downArrowText" presStyleLbl="revTx" presStyleIdx="0" presStyleCnt="2" custScaleX="229491">
        <dgm:presLayoutVars>
          <dgm:bulletEnabled val="1"/>
        </dgm:presLayoutVars>
      </dgm:prSet>
      <dgm:spPr/>
    </dgm:pt>
    <dgm:pt modelId="{F4CD118E-BAC8-437E-BDC3-DAA4A3C92D8F}" type="pres">
      <dgm:prSet presAssocID="{658886BD-7960-449A-828C-1490720AA8D8}" presName="upArrow" presStyleLbl="node1" presStyleIdx="1" presStyleCnt="2"/>
      <dgm:spPr>
        <a:solidFill>
          <a:schemeClr val="accent3">
            <a:lumMod val="40000"/>
            <a:lumOff val="60000"/>
          </a:schemeClr>
        </a:solidFill>
      </dgm:spPr>
    </dgm:pt>
    <dgm:pt modelId="{59D93A3A-1BB4-4B19-B23E-4AC88C8783E4}" type="pres">
      <dgm:prSet presAssocID="{658886BD-7960-449A-828C-1490720AA8D8}" presName="upArrowText" presStyleLbl="revTx" presStyleIdx="1" presStyleCnt="2" custScaleX="180008">
        <dgm:presLayoutVars>
          <dgm:bulletEnabled val="1"/>
        </dgm:presLayoutVars>
      </dgm:prSet>
      <dgm:spPr/>
    </dgm:pt>
  </dgm:ptLst>
  <dgm:cxnLst>
    <dgm:cxn modelId="{15BE9848-A4D6-4DFB-8D5A-603DD7127E43}" type="presOf" srcId="{658886BD-7960-449A-828C-1490720AA8D8}" destId="{59D93A3A-1BB4-4B19-B23E-4AC88C8783E4}" srcOrd="0" destOrd="0" presId="urn:microsoft.com/office/officeart/2005/8/layout/arrow3"/>
    <dgm:cxn modelId="{DC569A6F-D25B-46A7-8E11-F138D1C4C081}" type="presOf" srcId="{3FE3AA07-6654-44CF-8C35-1E7AF533663C}" destId="{3678C183-7488-4C04-8870-621A7A26AD03}" srcOrd="0" destOrd="0" presId="urn:microsoft.com/office/officeart/2005/8/layout/arrow3"/>
    <dgm:cxn modelId="{EBDFB6D6-163B-49B4-A9AF-4E9AF2D5A884}" srcId="{E56E2342-FC99-4BB4-8BA1-03A173BA6FCA}" destId="{3FE3AA07-6654-44CF-8C35-1E7AF533663C}" srcOrd="0" destOrd="0" parTransId="{91C96716-0D5B-414F-A956-1EB9EEECB9D6}" sibTransId="{BFB7700C-C54F-4DA3-B8CE-7A7A09AD69ED}"/>
    <dgm:cxn modelId="{FE12B1E7-164A-4F5E-BD9F-11135BDE45CB}" type="presOf" srcId="{E56E2342-FC99-4BB4-8BA1-03A173BA6FCA}" destId="{7CE68981-27E9-4D42-9DBC-7F901DC65978}" srcOrd="0" destOrd="0" presId="urn:microsoft.com/office/officeart/2005/8/layout/arrow3"/>
    <dgm:cxn modelId="{F5B38FF8-E9BD-46B1-9B2A-70CB20267E42}" srcId="{E56E2342-FC99-4BB4-8BA1-03A173BA6FCA}" destId="{658886BD-7960-449A-828C-1490720AA8D8}" srcOrd="1" destOrd="0" parTransId="{316925E2-C612-43C0-8D3D-E5E989A4898E}" sibTransId="{81F14E94-0353-4A1E-B112-54174932AA8C}"/>
    <dgm:cxn modelId="{BAD25BD0-AA63-429F-BDB9-A7B40385B639}" type="presParOf" srcId="{7CE68981-27E9-4D42-9DBC-7F901DC65978}" destId="{C755EC70-18F0-4D5F-AE8C-9C1A333B1C7D}" srcOrd="0" destOrd="0" presId="urn:microsoft.com/office/officeart/2005/8/layout/arrow3"/>
    <dgm:cxn modelId="{17858A7C-2A86-4469-9DBF-E56F6D478B6A}" type="presParOf" srcId="{7CE68981-27E9-4D42-9DBC-7F901DC65978}" destId="{8AD987AF-6C37-4B9E-83D4-028DCB84B848}" srcOrd="1" destOrd="0" presId="urn:microsoft.com/office/officeart/2005/8/layout/arrow3"/>
    <dgm:cxn modelId="{1B4DC377-5FAA-4FF1-A858-20C29848BF00}" type="presParOf" srcId="{7CE68981-27E9-4D42-9DBC-7F901DC65978}" destId="{3678C183-7488-4C04-8870-621A7A26AD03}" srcOrd="2" destOrd="0" presId="urn:microsoft.com/office/officeart/2005/8/layout/arrow3"/>
    <dgm:cxn modelId="{A1FA4C9E-53CF-4E59-AF39-C5CD11F58542}" type="presParOf" srcId="{7CE68981-27E9-4D42-9DBC-7F901DC65978}" destId="{F4CD118E-BAC8-437E-BDC3-DAA4A3C92D8F}" srcOrd="3" destOrd="0" presId="urn:microsoft.com/office/officeart/2005/8/layout/arrow3"/>
    <dgm:cxn modelId="{F1B17519-AE9E-4F71-8286-F052E61AA09C}" type="presParOf" srcId="{7CE68981-27E9-4D42-9DBC-7F901DC65978}" destId="{59D93A3A-1BB4-4B19-B23E-4AC88C8783E4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545EB5-F7A3-3B4D-88E5-442A48DFD5B0}" type="doc">
      <dgm:prSet loTypeId="urn:microsoft.com/office/officeart/2005/8/layout/hProcess11" loCatId="" qsTypeId="urn:microsoft.com/office/officeart/2005/8/quickstyle/simple1" qsCatId="simple" csTypeId="urn:microsoft.com/office/officeart/2005/8/colors/accent5_3" csCatId="accent5" phldr="1"/>
      <dgm:spPr/>
    </dgm:pt>
    <dgm:pt modelId="{FDBFEC80-7003-6349-A27D-630E19CA659E}">
      <dgm:prSet phldrT="[Texto]" custT="1"/>
      <dgm:spPr/>
      <dgm:t>
        <a:bodyPr/>
        <a:lstStyle/>
        <a:p>
          <a:r>
            <a:rPr lang="es-ES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ETV recurrente 60</a:t>
          </a:r>
          <a:r>
            <a:rPr lang="es-E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s-E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(4,9%)  </a:t>
          </a:r>
        </a:p>
      </dgm:t>
    </dgm:pt>
    <dgm:pt modelId="{78A4037A-F4C2-FE42-817E-32C33D35B6B9}" type="parTrans" cxnId="{4037070C-34A9-D642-B95E-E318096496A7}">
      <dgm:prSet/>
      <dgm:spPr/>
      <dgm:t>
        <a:bodyPr/>
        <a:lstStyle/>
        <a:p>
          <a:endParaRPr lang="es-ES"/>
        </a:p>
      </dgm:t>
    </dgm:pt>
    <dgm:pt modelId="{B938683B-FD57-6845-81EA-6C2911E1DD21}" type="sibTrans" cxnId="{4037070C-34A9-D642-B95E-E318096496A7}">
      <dgm:prSet/>
      <dgm:spPr/>
      <dgm:t>
        <a:bodyPr/>
        <a:lstStyle/>
        <a:p>
          <a:endParaRPr lang="es-ES"/>
        </a:p>
      </dgm:t>
    </dgm:pt>
    <dgm:pt modelId="{611DB5BA-1F00-7244-82C5-4883F8C62C2D}" type="pres">
      <dgm:prSet presAssocID="{2C545EB5-F7A3-3B4D-88E5-442A48DFD5B0}" presName="Name0" presStyleCnt="0">
        <dgm:presLayoutVars>
          <dgm:dir/>
          <dgm:resizeHandles val="exact"/>
        </dgm:presLayoutVars>
      </dgm:prSet>
      <dgm:spPr/>
    </dgm:pt>
    <dgm:pt modelId="{F3506B19-61F5-5B4C-A578-972DDD18CB18}" type="pres">
      <dgm:prSet presAssocID="{2C545EB5-F7A3-3B4D-88E5-442A48DFD5B0}" presName="arrow" presStyleLbl="bgShp" presStyleIdx="0" presStyleCnt="1" custLinFactNeighborX="-3973" custLinFactNeighborY="-396"/>
      <dgm:sp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</dgm:spPr>
    </dgm:pt>
    <dgm:pt modelId="{D360442E-EDA4-FA40-9644-4E783F5361D6}" type="pres">
      <dgm:prSet presAssocID="{2C545EB5-F7A3-3B4D-88E5-442A48DFD5B0}" presName="points" presStyleCnt="0"/>
      <dgm:spPr/>
    </dgm:pt>
    <dgm:pt modelId="{1AB21582-5169-264A-9453-AFE469F78A37}" type="pres">
      <dgm:prSet presAssocID="{FDBFEC80-7003-6349-A27D-630E19CA659E}" presName="compositeA" presStyleCnt="0"/>
      <dgm:spPr/>
    </dgm:pt>
    <dgm:pt modelId="{A54155DD-F09C-3744-8634-B1264C05FC54}" type="pres">
      <dgm:prSet presAssocID="{FDBFEC80-7003-6349-A27D-630E19CA659E}" presName="textA" presStyleLbl="revTx" presStyleIdx="0" presStyleCnt="1" custScaleX="67604" custLinFactNeighborX="31723" custLinFactNeighborY="5742">
        <dgm:presLayoutVars>
          <dgm:bulletEnabled val="1"/>
        </dgm:presLayoutVars>
      </dgm:prSet>
      <dgm:spPr/>
    </dgm:pt>
    <dgm:pt modelId="{B50A089B-1A71-634D-829C-D2055697B3FD}" type="pres">
      <dgm:prSet presAssocID="{FDBFEC80-7003-6349-A27D-630E19CA659E}" presName="circleA" presStyleLbl="node1" presStyleIdx="0" presStyleCnt="1" custLinFactX="659194" custLinFactNeighborX="700000" custLinFactNeighborY="8474"/>
      <dgm:spPr/>
    </dgm:pt>
    <dgm:pt modelId="{438E5CF1-7293-5343-A3F5-1F5A9D4606B7}" type="pres">
      <dgm:prSet presAssocID="{FDBFEC80-7003-6349-A27D-630E19CA659E}" presName="spaceA" presStyleCnt="0"/>
      <dgm:spPr/>
    </dgm:pt>
  </dgm:ptLst>
  <dgm:cxnLst>
    <dgm:cxn modelId="{4037070C-34A9-D642-B95E-E318096496A7}" srcId="{2C545EB5-F7A3-3B4D-88E5-442A48DFD5B0}" destId="{FDBFEC80-7003-6349-A27D-630E19CA659E}" srcOrd="0" destOrd="0" parTransId="{78A4037A-F4C2-FE42-817E-32C33D35B6B9}" sibTransId="{B938683B-FD57-6845-81EA-6C2911E1DD21}"/>
    <dgm:cxn modelId="{3DCAFD2E-310C-E84B-AF4E-46464A640D78}" type="presOf" srcId="{FDBFEC80-7003-6349-A27D-630E19CA659E}" destId="{A54155DD-F09C-3744-8634-B1264C05FC54}" srcOrd="0" destOrd="0" presId="urn:microsoft.com/office/officeart/2005/8/layout/hProcess11"/>
    <dgm:cxn modelId="{85C75463-412F-F545-8EE4-383BFBA5BFFE}" type="presOf" srcId="{2C545EB5-F7A3-3B4D-88E5-442A48DFD5B0}" destId="{611DB5BA-1F00-7244-82C5-4883F8C62C2D}" srcOrd="0" destOrd="0" presId="urn:microsoft.com/office/officeart/2005/8/layout/hProcess11"/>
    <dgm:cxn modelId="{50931AD3-D33E-4F46-849B-57E291CF2BFD}" type="presParOf" srcId="{611DB5BA-1F00-7244-82C5-4883F8C62C2D}" destId="{F3506B19-61F5-5B4C-A578-972DDD18CB18}" srcOrd="0" destOrd="0" presId="urn:microsoft.com/office/officeart/2005/8/layout/hProcess11"/>
    <dgm:cxn modelId="{132EC8BD-42E6-2345-A366-0755ADCFA9AD}" type="presParOf" srcId="{611DB5BA-1F00-7244-82C5-4883F8C62C2D}" destId="{D360442E-EDA4-FA40-9644-4E783F5361D6}" srcOrd="1" destOrd="0" presId="urn:microsoft.com/office/officeart/2005/8/layout/hProcess11"/>
    <dgm:cxn modelId="{1B909477-5D37-7D46-A5C7-C84878F9CCB9}" type="presParOf" srcId="{D360442E-EDA4-FA40-9644-4E783F5361D6}" destId="{1AB21582-5169-264A-9453-AFE469F78A37}" srcOrd="0" destOrd="0" presId="urn:microsoft.com/office/officeart/2005/8/layout/hProcess11"/>
    <dgm:cxn modelId="{81EB93A3-E4D5-4648-8576-28DB0F3DBACA}" type="presParOf" srcId="{1AB21582-5169-264A-9453-AFE469F78A37}" destId="{A54155DD-F09C-3744-8634-B1264C05FC54}" srcOrd="0" destOrd="0" presId="urn:microsoft.com/office/officeart/2005/8/layout/hProcess11"/>
    <dgm:cxn modelId="{C0EF5734-E356-7C4D-9848-D67451AA0CFA}" type="presParOf" srcId="{1AB21582-5169-264A-9453-AFE469F78A37}" destId="{B50A089B-1A71-634D-829C-D2055697B3FD}" srcOrd="1" destOrd="0" presId="urn:microsoft.com/office/officeart/2005/8/layout/hProcess11"/>
    <dgm:cxn modelId="{79426BED-C4B3-284D-AE16-DCBFCFAC76C3}" type="presParOf" srcId="{1AB21582-5169-264A-9453-AFE469F78A37}" destId="{438E5CF1-7293-5343-A3F5-1F5A9D4606B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6E2342-FC99-4BB4-8BA1-03A173BA6FC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FE3AA07-6654-44CF-8C35-1E7AF533663C}">
      <dgm:prSet phldrT="[Texto]" custT="1"/>
      <dgm:spPr/>
      <dgm:t>
        <a:bodyPr/>
        <a:lstStyle/>
        <a:p>
          <a:r>
            <a:rPr lang="es-ES" sz="2400" u="sng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Inconvenientes del modelo</a:t>
          </a:r>
        </a:p>
        <a:p>
          <a:r>
            <a:rPr lang="es-ES" sz="2000" u="none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↓VPP y E</a:t>
          </a:r>
        </a:p>
        <a:p>
          <a:r>
            <a:rPr lang="es-ES" sz="2000" u="none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Desbalance de los datos</a:t>
          </a:r>
        </a:p>
      </dgm:t>
    </dgm:pt>
    <dgm:pt modelId="{91C96716-0D5B-414F-A956-1EB9EEECB9D6}" type="parTrans" cxnId="{EBDFB6D6-163B-49B4-A9AF-4E9AF2D5A884}">
      <dgm:prSet/>
      <dgm:spPr/>
      <dgm:t>
        <a:bodyPr/>
        <a:lstStyle/>
        <a:p>
          <a:endParaRPr lang="es-ES"/>
        </a:p>
      </dgm:t>
    </dgm:pt>
    <dgm:pt modelId="{BFB7700C-C54F-4DA3-B8CE-7A7A09AD69ED}" type="sibTrans" cxnId="{EBDFB6D6-163B-49B4-A9AF-4E9AF2D5A884}">
      <dgm:prSet/>
      <dgm:spPr/>
      <dgm:t>
        <a:bodyPr/>
        <a:lstStyle/>
        <a:p>
          <a:endParaRPr lang="es-ES"/>
        </a:p>
      </dgm:t>
    </dgm:pt>
    <dgm:pt modelId="{658886BD-7960-449A-828C-1490720AA8D8}">
      <dgm:prSet phldrT="[Texto]" custT="1"/>
      <dgm:spPr/>
      <dgm:t>
        <a:bodyPr/>
        <a:lstStyle/>
        <a:p>
          <a:r>
            <a:rPr lang="es-ES" sz="2400" u="sng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Ventajas del modelo</a:t>
          </a:r>
        </a:p>
        <a:p>
          <a:r>
            <a:rPr lang="es-ES" sz="2000" u="none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↑↑ VPN</a:t>
          </a:r>
          <a:endParaRPr lang="es-ES" sz="2000" u="sng" dirty="0">
            <a:solidFill>
              <a:schemeClr val="tx1">
                <a:lumMod val="65000"/>
                <a:lumOff val="3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6925E2-C612-43C0-8D3D-E5E989A4898E}" type="parTrans" cxnId="{F5B38FF8-E9BD-46B1-9B2A-70CB20267E42}">
      <dgm:prSet/>
      <dgm:spPr/>
      <dgm:t>
        <a:bodyPr/>
        <a:lstStyle/>
        <a:p>
          <a:endParaRPr lang="es-ES"/>
        </a:p>
      </dgm:t>
    </dgm:pt>
    <dgm:pt modelId="{81F14E94-0353-4A1E-B112-54174932AA8C}" type="sibTrans" cxnId="{F5B38FF8-E9BD-46B1-9B2A-70CB20267E42}">
      <dgm:prSet/>
      <dgm:spPr/>
      <dgm:t>
        <a:bodyPr/>
        <a:lstStyle/>
        <a:p>
          <a:endParaRPr lang="es-ES"/>
        </a:p>
      </dgm:t>
    </dgm:pt>
    <dgm:pt modelId="{7CE68981-27E9-4D42-9DBC-7F901DC65978}" type="pres">
      <dgm:prSet presAssocID="{E56E2342-FC99-4BB4-8BA1-03A173BA6FCA}" presName="compositeShape" presStyleCnt="0">
        <dgm:presLayoutVars>
          <dgm:chMax val="2"/>
          <dgm:dir/>
          <dgm:resizeHandles val="exact"/>
        </dgm:presLayoutVars>
      </dgm:prSet>
      <dgm:spPr/>
    </dgm:pt>
    <dgm:pt modelId="{C755EC70-18F0-4D5F-AE8C-9C1A333B1C7D}" type="pres">
      <dgm:prSet presAssocID="{E56E2342-FC99-4BB4-8BA1-03A173BA6FCA}" presName="divider" presStyleLbl="fgShp" presStyleIdx="0" presStyleCnt="1"/>
      <dgm:spPr>
        <a:solidFill>
          <a:schemeClr val="tx1">
            <a:lumMod val="50000"/>
            <a:lumOff val="50000"/>
          </a:schemeClr>
        </a:solidFill>
      </dgm:spPr>
    </dgm:pt>
    <dgm:pt modelId="{8AD987AF-6C37-4B9E-83D4-028DCB84B848}" type="pres">
      <dgm:prSet presAssocID="{3FE3AA07-6654-44CF-8C35-1E7AF533663C}" presName="downArrow" presStyleLbl="node1" presStyleIdx="0" presStyleCnt="2"/>
      <dgm:spPr>
        <a:solidFill>
          <a:schemeClr val="accent2">
            <a:lumMod val="40000"/>
            <a:lumOff val="60000"/>
          </a:schemeClr>
        </a:solidFill>
      </dgm:spPr>
    </dgm:pt>
    <dgm:pt modelId="{3678C183-7488-4C04-8870-621A7A26AD03}" type="pres">
      <dgm:prSet presAssocID="{3FE3AA07-6654-44CF-8C35-1E7AF533663C}" presName="downArrowText" presStyleLbl="revTx" presStyleIdx="0" presStyleCnt="2" custScaleX="229491">
        <dgm:presLayoutVars>
          <dgm:bulletEnabled val="1"/>
        </dgm:presLayoutVars>
      </dgm:prSet>
      <dgm:spPr/>
    </dgm:pt>
    <dgm:pt modelId="{F4CD118E-BAC8-437E-BDC3-DAA4A3C92D8F}" type="pres">
      <dgm:prSet presAssocID="{658886BD-7960-449A-828C-1490720AA8D8}" presName="upArrow" presStyleLbl="node1" presStyleIdx="1" presStyleCnt="2"/>
      <dgm:spPr>
        <a:solidFill>
          <a:schemeClr val="accent3">
            <a:lumMod val="40000"/>
            <a:lumOff val="60000"/>
          </a:schemeClr>
        </a:solidFill>
      </dgm:spPr>
    </dgm:pt>
    <dgm:pt modelId="{59D93A3A-1BB4-4B19-B23E-4AC88C8783E4}" type="pres">
      <dgm:prSet presAssocID="{658886BD-7960-449A-828C-1490720AA8D8}" presName="upArrowText" presStyleLbl="revTx" presStyleIdx="1" presStyleCnt="2" custScaleX="180008">
        <dgm:presLayoutVars>
          <dgm:bulletEnabled val="1"/>
        </dgm:presLayoutVars>
      </dgm:prSet>
      <dgm:spPr/>
    </dgm:pt>
  </dgm:ptLst>
  <dgm:cxnLst>
    <dgm:cxn modelId="{15BE9848-A4D6-4DFB-8D5A-603DD7127E43}" type="presOf" srcId="{658886BD-7960-449A-828C-1490720AA8D8}" destId="{59D93A3A-1BB4-4B19-B23E-4AC88C8783E4}" srcOrd="0" destOrd="0" presId="urn:microsoft.com/office/officeart/2005/8/layout/arrow3"/>
    <dgm:cxn modelId="{DC569A6F-D25B-46A7-8E11-F138D1C4C081}" type="presOf" srcId="{3FE3AA07-6654-44CF-8C35-1E7AF533663C}" destId="{3678C183-7488-4C04-8870-621A7A26AD03}" srcOrd="0" destOrd="0" presId="urn:microsoft.com/office/officeart/2005/8/layout/arrow3"/>
    <dgm:cxn modelId="{EBDFB6D6-163B-49B4-A9AF-4E9AF2D5A884}" srcId="{E56E2342-FC99-4BB4-8BA1-03A173BA6FCA}" destId="{3FE3AA07-6654-44CF-8C35-1E7AF533663C}" srcOrd="0" destOrd="0" parTransId="{91C96716-0D5B-414F-A956-1EB9EEECB9D6}" sibTransId="{BFB7700C-C54F-4DA3-B8CE-7A7A09AD69ED}"/>
    <dgm:cxn modelId="{FE12B1E7-164A-4F5E-BD9F-11135BDE45CB}" type="presOf" srcId="{E56E2342-FC99-4BB4-8BA1-03A173BA6FCA}" destId="{7CE68981-27E9-4D42-9DBC-7F901DC65978}" srcOrd="0" destOrd="0" presId="urn:microsoft.com/office/officeart/2005/8/layout/arrow3"/>
    <dgm:cxn modelId="{F5B38FF8-E9BD-46B1-9B2A-70CB20267E42}" srcId="{E56E2342-FC99-4BB4-8BA1-03A173BA6FCA}" destId="{658886BD-7960-449A-828C-1490720AA8D8}" srcOrd="1" destOrd="0" parTransId="{316925E2-C612-43C0-8D3D-E5E989A4898E}" sibTransId="{81F14E94-0353-4A1E-B112-54174932AA8C}"/>
    <dgm:cxn modelId="{BAD25BD0-AA63-429F-BDB9-A7B40385B639}" type="presParOf" srcId="{7CE68981-27E9-4D42-9DBC-7F901DC65978}" destId="{C755EC70-18F0-4D5F-AE8C-9C1A333B1C7D}" srcOrd="0" destOrd="0" presId="urn:microsoft.com/office/officeart/2005/8/layout/arrow3"/>
    <dgm:cxn modelId="{17858A7C-2A86-4469-9DBF-E56F6D478B6A}" type="presParOf" srcId="{7CE68981-27E9-4D42-9DBC-7F901DC65978}" destId="{8AD987AF-6C37-4B9E-83D4-028DCB84B848}" srcOrd="1" destOrd="0" presId="urn:microsoft.com/office/officeart/2005/8/layout/arrow3"/>
    <dgm:cxn modelId="{1B4DC377-5FAA-4FF1-A858-20C29848BF00}" type="presParOf" srcId="{7CE68981-27E9-4D42-9DBC-7F901DC65978}" destId="{3678C183-7488-4C04-8870-621A7A26AD03}" srcOrd="2" destOrd="0" presId="urn:microsoft.com/office/officeart/2005/8/layout/arrow3"/>
    <dgm:cxn modelId="{A1FA4C9E-53CF-4E59-AF39-C5CD11F58542}" type="presParOf" srcId="{7CE68981-27E9-4D42-9DBC-7F901DC65978}" destId="{F4CD118E-BAC8-437E-BDC3-DAA4A3C92D8F}" srcOrd="3" destOrd="0" presId="urn:microsoft.com/office/officeart/2005/8/layout/arrow3"/>
    <dgm:cxn modelId="{F1B17519-AE9E-4F71-8286-F052E61AA09C}" type="presParOf" srcId="{7CE68981-27E9-4D42-9DBC-7F901DC65978}" destId="{59D93A3A-1BB4-4B19-B23E-4AC88C8783E4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5E0CBA-9D56-4FE0-8B54-22E4E3573C61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4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97674A-412B-4B60-BC4D-9876BF26907C}">
      <dsp:nvSpPr>
        <dsp:cNvPr id="0" name=""/>
        <dsp:cNvSpPr/>
      </dsp:nvSpPr>
      <dsp:spPr>
        <a:xfrm>
          <a:off x="531937" y="295666"/>
          <a:ext cx="5440573" cy="662693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Estudio prospectivo de p</a:t>
          </a:r>
          <a:r>
            <a:rPr lang="es-ES" sz="1700" u="none" kern="12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acientes TAC</a:t>
          </a:r>
          <a:endParaRPr lang="es-ES" sz="1700" u="none" kern="1200" dirty="0"/>
        </a:p>
      </dsp:txBody>
      <dsp:txXfrm>
        <a:off x="531937" y="295666"/>
        <a:ext cx="5440573" cy="662693"/>
      </dsp:txXfrm>
    </dsp:sp>
    <dsp:sp modelId="{95B49CD1-510C-46C0-A1B5-B505D793FE02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DEDA46-DEA7-B34B-A1BE-73F80D78268F}">
      <dsp:nvSpPr>
        <dsp:cNvPr id="0" name=""/>
        <dsp:cNvSpPr/>
      </dsp:nvSpPr>
      <dsp:spPr>
        <a:xfrm>
          <a:off x="818573" y="1250411"/>
          <a:ext cx="5234135" cy="625205"/>
        </a:xfrm>
        <a:prstGeom prst="rect">
          <a:avLst/>
        </a:prstGeom>
        <a:solidFill>
          <a:schemeClr val="accent4">
            <a:shade val="80000"/>
            <a:hueOff val="-58853"/>
            <a:satOff val="-1455"/>
            <a:lumOff val="83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u="none" kern="12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Enero de 2008 hasta junio de 2022</a:t>
          </a:r>
          <a:endParaRPr lang="es-ES" sz="1800" kern="1200" dirty="0"/>
        </a:p>
      </dsp:txBody>
      <dsp:txXfrm>
        <a:off x="818573" y="1250411"/>
        <a:ext cx="5234135" cy="625205"/>
      </dsp:txXfrm>
    </dsp:sp>
    <dsp:sp modelId="{4A99E151-5C38-E34D-8723-4CF97DFA3A6F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58853"/>
              <a:satOff val="-1455"/>
              <a:lumOff val="83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E169E-6319-614E-8564-1D89CF695C12}">
      <dsp:nvSpPr>
        <dsp:cNvPr id="0" name=""/>
        <dsp:cNvSpPr/>
      </dsp:nvSpPr>
      <dsp:spPr>
        <a:xfrm>
          <a:off x="818573" y="2188382"/>
          <a:ext cx="5234135" cy="625205"/>
        </a:xfrm>
        <a:prstGeom prst="rect">
          <a:avLst/>
        </a:prstGeom>
        <a:solidFill>
          <a:schemeClr val="accent4">
            <a:shade val="80000"/>
            <a:hueOff val="-117705"/>
            <a:satOff val="-2910"/>
            <a:lumOff val="166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Rendimiento predictivo </a:t>
          </a:r>
          <a:r>
            <a:rPr lang="es-ES" sz="17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sym typeface="Wingdings" pitchFamily="2" charset="2"/>
            </a:rPr>
            <a:t> </a:t>
          </a:r>
          <a:r>
            <a:rPr lang="es-ES" sz="1700" kern="12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área bajo la curva (AUC) de la característica operativa del receptor (ROC). </a:t>
          </a:r>
          <a:endParaRPr lang="es-ES" sz="1700" kern="1200" dirty="0"/>
        </a:p>
      </dsp:txBody>
      <dsp:txXfrm>
        <a:off x="818573" y="2188382"/>
        <a:ext cx="5234135" cy="625205"/>
      </dsp:txXfrm>
    </dsp:sp>
    <dsp:sp modelId="{BB0B1331-ADF5-48E1-9F7E-CAA09ACF9B5F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117705"/>
              <a:satOff val="-2910"/>
              <a:lumOff val="166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266BD-3ADE-3D41-9F7F-F2C5167B1F3A}">
      <dsp:nvSpPr>
        <dsp:cNvPr id="0" name=""/>
        <dsp:cNvSpPr/>
      </dsp:nvSpPr>
      <dsp:spPr>
        <a:xfrm>
          <a:off x="460128" y="3126353"/>
          <a:ext cx="5592579" cy="625205"/>
        </a:xfrm>
        <a:prstGeom prst="rect">
          <a:avLst/>
        </a:prstGeom>
        <a:solidFill>
          <a:schemeClr val="accent4">
            <a:shade val="80000"/>
            <a:hueOff val="-176558"/>
            <a:satOff val="-4365"/>
            <a:lumOff val="249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6257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latin typeface="Times New Roman" panose="02020603050405020304" pitchFamily="18" charset="0"/>
              <a:ea typeface="Aptos" panose="020B0004020202020204" pitchFamily="34" charset="0"/>
            </a:rPr>
            <a:t>E</a:t>
          </a:r>
          <a:r>
            <a:rPr lang="es-ES" sz="1700" kern="1200" dirty="0">
              <a:effectLst/>
              <a:latin typeface="Times New Roman" panose="02020603050405020304" pitchFamily="18" charset="0"/>
              <a:ea typeface="Aptos" panose="020B0004020202020204" pitchFamily="34" charset="0"/>
            </a:rPr>
            <a:t>valuamos la sensibilidad (S), especificidad (E), valor predictivo positivo y valor predictivo negativo (VPN). </a:t>
          </a:r>
          <a:endParaRPr lang="es-ES" sz="1700" kern="1200" dirty="0"/>
        </a:p>
      </dsp:txBody>
      <dsp:txXfrm>
        <a:off x="460128" y="3126353"/>
        <a:ext cx="5592579" cy="625205"/>
      </dsp:txXfrm>
    </dsp:sp>
    <dsp:sp modelId="{CBD4CC16-9498-44BE-B640-566DC7468D37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-176558"/>
              <a:satOff val="-4365"/>
              <a:lumOff val="249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16F318-49FB-8142-96E6-2D4C4572D965}">
      <dsp:nvSpPr>
        <dsp:cNvPr id="0" name=""/>
        <dsp:cNvSpPr/>
      </dsp:nvSpPr>
      <dsp:spPr>
        <a:xfrm>
          <a:off x="977714" y="1817131"/>
          <a:ext cx="91440" cy="429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9737"/>
              </a:lnTo>
            </a:path>
          </a:pathLst>
        </a:custGeom>
        <a:noFill/>
        <a:ln w="254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16978-222F-7C4A-B424-BCA8E30E7845}">
      <dsp:nvSpPr>
        <dsp:cNvPr id="0" name=""/>
        <dsp:cNvSpPr/>
      </dsp:nvSpPr>
      <dsp:spPr>
        <a:xfrm>
          <a:off x="249" y="793947"/>
          <a:ext cx="2046368" cy="1023184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Población de estudio</a:t>
          </a:r>
        </a:p>
      </dsp:txBody>
      <dsp:txXfrm>
        <a:off x="249" y="793947"/>
        <a:ext cx="2046368" cy="1023184"/>
      </dsp:txXfrm>
    </dsp:sp>
    <dsp:sp modelId="{8DAB8F24-511F-2D47-BF60-EE864CB29B8C}">
      <dsp:nvSpPr>
        <dsp:cNvPr id="0" name=""/>
        <dsp:cNvSpPr/>
      </dsp:nvSpPr>
      <dsp:spPr>
        <a:xfrm>
          <a:off x="249" y="2246868"/>
          <a:ext cx="2046368" cy="1023184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1206 pacientes con CAT</a:t>
          </a:r>
        </a:p>
      </dsp:txBody>
      <dsp:txXfrm>
        <a:off x="249" y="2246868"/>
        <a:ext cx="2046368" cy="10231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06B19-61F5-5B4C-A578-972DDD18CB18}">
      <dsp:nvSpPr>
        <dsp:cNvPr id="0" name=""/>
        <dsp:cNvSpPr/>
      </dsp:nvSpPr>
      <dsp:spPr>
        <a:xfrm>
          <a:off x="0" y="562822"/>
          <a:ext cx="6579000" cy="754412"/>
        </a:xfrm>
        <a:prstGeom prst="notchedRightArrow">
          <a:avLst/>
        </a:prstGeom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4155DD-F09C-3744-8634-B1264C05FC54}">
      <dsp:nvSpPr>
        <dsp:cNvPr id="0" name=""/>
        <dsp:cNvSpPr/>
      </dsp:nvSpPr>
      <dsp:spPr>
        <a:xfrm>
          <a:off x="2576099" y="43318"/>
          <a:ext cx="4002900" cy="754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Hemorragia clínicamente relevante 65</a:t>
          </a:r>
          <a:r>
            <a:rPr lang="es-E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(5,4%)  </a:t>
          </a:r>
        </a:p>
      </dsp:txBody>
      <dsp:txXfrm>
        <a:off x="2576099" y="43318"/>
        <a:ext cx="4002900" cy="754412"/>
      </dsp:txXfrm>
    </dsp:sp>
    <dsp:sp modelId="{B50A089B-1A71-634D-829C-D2055697B3FD}">
      <dsp:nvSpPr>
        <dsp:cNvPr id="0" name=""/>
        <dsp:cNvSpPr/>
      </dsp:nvSpPr>
      <dsp:spPr>
        <a:xfrm>
          <a:off x="5429731" y="864696"/>
          <a:ext cx="188603" cy="188603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5EC70-18F0-4D5F-AE8C-9C1A333B1C7D}">
      <dsp:nvSpPr>
        <dsp:cNvPr id="0" name=""/>
        <dsp:cNvSpPr/>
      </dsp:nvSpPr>
      <dsp:spPr>
        <a:xfrm rot="21300000">
          <a:off x="17060" y="1416429"/>
          <a:ext cx="5525308" cy="632731"/>
        </a:xfrm>
        <a:prstGeom prst="mathMinus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987AF-6C37-4B9E-83D4-028DCB84B848}">
      <dsp:nvSpPr>
        <dsp:cNvPr id="0" name=""/>
        <dsp:cNvSpPr/>
      </dsp:nvSpPr>
      <dsp:spPr>
        <a:xfrm>
          <a:off x="667131" y="173279"/>
          <a:ext cx="1667828" cy="1386236"/>
        </a:xfrm>
        <a:prstGeom prst="downArrow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8C183-7488-4C04-8870-621A7A26AD03}">
      <dsp:nvSpPr>
        <dsp:cNvPr id="0" name=""/>
        <dsp:cNvSpPr/>
      </dsp:nvSpPr>
      <dsp:spPr>
        <a:xfrm>
          <a:off x="1794663" y="0"/>
          <a:ext cx="4082684" cy="145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u="sng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Inconvenientes del modelo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u="none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↓VPP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u="none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Desbalance de los datos</a:t>
          </a:r>
        </a:p>
      </dsp:txBody>
      <dsp:txXfrm>
        <a:off x="1794663" y="0"/>
        <a:ext cx="4082684" cy="1455547"/>
      </dsp:txXfrm>
    </dsp:sp>
    <dsp:sp modelId="{F4CD118E-BAC8-437E-BDC3-DAA4A3C92D8F}">
      <dsp:nvSpPr>
        <dsp:cNvPr id="0" name=""/>
        <dsp:cNvSpPr/>
      </dsp:nvSpPr>
      <dsp:spPr>
        <a:xfrm>
          <a:off x="3224468" y="1906074"/>
          <a:ext cx="1667828" cy="1386236"/>
        </a:xfrm>
        <a:prstGeom prst="upArrow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93A3A-1BB4-4B19-B23E-4AC88C8783E4}">
      <dsp:nvSpPr>
        <dsp:cNvPr id="0" name=""/>
        <dsp:cNvSpPr/>
      </dsp:nvSpPr>
      <dsp:spPr>
        <a:xfrm>
          <a:off x="122236" y="2010042"/>
          <a:ext cx="3202373" cy="1455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u="sng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Ventajas del modelo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u="none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↑↑ VPN y E</a:t>
          </a:r>
          <a:endParaRPr lang="es-ES" sz="2000" u="sng" kern="1200" dirty="0">
            <a:solidFill>
              <a:schemeClr val="tx1">
                <a:lumMod val="65000"/>
                <a:lumOff val="3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236" y="2010042"/>
        <a:ext cx="3202373" cy="14555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06B19-61F5-5B4C-A578-972DDD18CB18}">
      <dsp:nvSpPr>
        <dsp:cNvPr id="0" name=""/>
        <dsp:cNvSpPr/>
      </dsp:nvSpPr>
      <dsp:spPr>
        <a:xfrm>
          <a:off x="0" y="562822"/>
          <a:ext cx="6579000" cy="754412"/>
        </a:xfrm>
        <a:prstGeom prst="notchedRightArrow">
          <a:avLst/>
        </a:prstGeom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4155DD-F09C-3744-8634-B1264C05FC54}">
      <dsp:nvSpPr>
        <dsp:cNvPr id="0" name=""/>
        <dsp:cNvSpPr/>
      </dsp:nvSpPr>
      <dsp:spPr>
        <a:xfrm>
          <a:off x="2576099" y="43318"/>
          <a:ext cx="4002900" cy="754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ETV recurrente 60</a:t>
          </a:r>
          <a:r>
            <a:rPr lang="es-E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(4,9%)  </a:t>
          </a:r>
        </a:p>
      </dsp:txBody>
      <dsp:txXfrm>
        <a:off x="2576099" y="43318"/>
        <a:ext cx="4002900" cy="754412"/>
      </dsp:txXfrm>
    </dsp:sp>
    <dsp:sp modelId="{B50A089B-1A71-634D-829C-D2055697B3FD}">
      <dsp:nvSpPr>
        <dsp:cNvPr id="0" name=""/>
        <dsp:cNvSpPr/>
      </dsp:nvSpPr>
      <dsp:spPr>
        <a:xfrm>
          <a:off x="5429731" y="864696"/>
          <a:ext cx="188603" cy="188603"/>
        </a:xfrm>
        <a:prstGeom prst="ellips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5EC70-18F0-4D5F-AE8C-9C1A333B1C7D}">
      <dsp:nvSpPr>
        <dsp:cNvPr id="0" name=""/>
        <dsp:cNvSpPr/>
      </dsp:nvSpPr>
      <dsp:spPr>
        <a:xfrm rot="21300000">
          <a:off x="16848" y="1278092"/>
          <a:ext cx="5456850" cy="624891"/>
        </a:xfrm>
        <a:prstGeom prst="mathMinus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987AF-6C37-4B9E-83D4-028DCB84B848}">
      <dsp:nvSpPr>
        <dsp:cNvPr id="0" name=""/>
        <dsp:cNvSpPr/>
      </dsp:nvSpPr>
      <dsp:spPr>
        <a:xfrm>
          <a:off x="658865" y="159053"/>
          <a:ext cx="1647164" cy="1272430"/>
        </a:xfrm>
        <a:prstGeom prst="downArrow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8C183-7488-4C04-8870-621A7A26AD03}">
      <dsp:nvSpPr>
        <dsp:cNvPr id="0" name=""/>
        <dsp:cNvSpPr/>
      </dsp:nvSpPr>
      <dsp:spPr>
        <a:xfrm>
          <a:off x="1772427" y="0"/>
          <a:ext cx="4032100" cy="13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u="sng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Inconvenientes del modelo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u="none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↓VPP y 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u="none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Desbalance de los datos</a:t>
          </a:r>
        </a:p>
      </dsp:txBody>
      <dsp:txXfrm>
        <a:off x="1772427" y="0"/>
        <a:ext cx="4032100" cy="1336051"/>
      </dsp:txXfrm>
    </dsp:sp>
    <dsp:sp modelId="{F4CD118E-BAC8-437E-BDC3-DAA4A3C92D8F}">
      <dsp:nvSpPr>
        <dsp:cNvPr id="0" name=""/>
        <dsp:cNvSpPr/>
      </dsp:nvSpPr>
      <dsp:spPr>
        <a:xfrm>
          <a:off x="3184517" y="1749591"/>
          <a:ext cx="1647164" cy="1272430"/>
        </a:xfrm>
        <a:prstGeom prst="upArrow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93A3A-1BB4-4B19-B23E-4AC88C8783E4}">
      <dsp:nvSpPr>
        <dsp:cNvPr id="0" name=""/>
        <dsp:cNvSpPr/>
      </dsp:nvSpPr>
      <dsp:spPr>
        <a:xfrm>
          <a:off x="120721" y="1845024"/>
          <a:ext cx="3162696" cy="133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u="sng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Ventajas del modelo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u="none" kern="12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↑↑ VPN</a:t>
          </a:r>
          <a:endParaRPr lang="es-ES" sz="2000" u="sng" kern="1200" dirty="0">
            <a:solidFill>
              <a:schemeClr val="tx1">
                <a:lumMod val="65000"/>
                <a:lumOff val="3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0721" y="1845024"/>
        <a:ext cx="3162696" cy="1336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42AAE-CC08-D941-90E8-49ADF4919E0F}" type="datetimeFigureOut">
              <a:rPr lang="es-ES" smtClean="0"/>
              <a:t>2/3/25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4594A-8523-EB49-BC26-123FE2D262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741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0688" y="677863"/>
            <a:ext cx="6016625" cy="33845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sz="3600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C757FD2F-E2E5-A847-AE6D-76C5C73F3FCE}" type="slidenum">
              <a:rPr lang="en-US" altLang="it-IT" smtClean="0"/>
              <a:pPr>
                <a:defRPr/>
              </a:pPr>
              <a:t>3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982152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0688" y="677863"/>
            <a:ext cx="6016625" cy="33845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C757FD2F-E2E5-A847-AE6D-76C5C73F3FCE}" type="slidenum">
              <a:rPr lang="en-US" altLang="it-IT" smtClean="0"/>
              <a:pPr>
                <a:defRPr/>
              </a:pPr>
              <a:t>4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6017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 haría más visual.</a:t>
            </a:r>
          </a:p>
          <a:p>
            <a:r>
              <a:rPr lang="es-ES" dirty="0"/>
              <a:t>Por ejemplo: incluye una foto del HUVR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4594A-8523-EB49-BC26-123FE2D2622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055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Te mando mi sugerencia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4594A-8523-EB49-BC26-123FE2D2622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473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FD444-0AB9-0647-BE75-B4FF2E26C69F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5501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4594A-8523-EB49-BC26-123FE2D2622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586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4594A-8523-EB49-BC26-123FE2D2622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2184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FD444-0AB9-0647-BE75-B4FF2E26C69F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9527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Mi sugerencia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84594A-8523-EB49-BC26-123FE2D2622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690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9.svg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7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6.png"/><Relationship Id="rId4" Type="http://schemas.openxmlformats.org/officeDocument/2006/relationships/diagramData" Target="../diagrams/data1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diagramColors" Target="../diagrams/colors2.xml"/><Relationship Id="rId3" Type="http://schemas.openxmlformats.org/officeDocument/2006/relationships/image" Target="../media/image23.tiff"/><Relationship Id="rId7" Type="http://schemas.openxmlformats.org/officeDocument/2006/relationships/image" Target="../media/image27.svg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diagramLayout" Target="../diagrams/layout2.xml"/><Relationship Id="rId5" Type="http://schemas.openxmlformats.org/officeDocument/2006/relationships/image" Target="../media/image25.svg"/><Relationship Id="rId15" Type="http://schemas.openxmlformats.org/officeDocument/2006/relationships/image" Target="../media/image30.png"/><Relationship Id="rId10" Type="http://schemas.openxmlformats.org/officeDocument/2006/relationships/diagramData" Target="../diagrams/data2.xml"/><Relationship Id="rId4" Type="http://schemas.openxmlformats.org/officeDocument/2006/relationships/image" Target="../media/image24.png"/><Relationship Id="rId9" Type="http://schemas.openxmlformats.org/officeDocument/2006/relationships/image" Target="../media/image29.svg"/><Relationship Id="rId14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3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35.svg"/><Relationship Id="rId5" Type="http://schemas.openxmlformats.org/officeDocument/2006/relationships/diagramData" Target="../diagrams/data3.xml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33.svg"/><Relationship Id="rId9" Type="http://schemas.microsoft.com/office/2007/relationships/diagramDrawing" Target="../diagrams/drawing3.xml"/><Relationship Id="rId14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44.png"/><Relationship Id="rId4" Type="http://schemas.openxmlformats.org/officeDocument/2006/relationships/diagramData" Target="../diagrams/data4.xml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image" Target="../media/image38.svg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5.xml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47.svg"/><Relationship Id="rId5" Type="http://schemas.openxmlformats.org/officeDocument/2006/relationships/diagramData" Target="../diagrams/data5.xml"/><Relationship Id="rId15" Type="http://schemas.openxmlformats.org/officeDocument/2006/relationships/image" Target="../media/image49.svg"/><Relationship Id="rId10" Type="http://schemas.openxmlformats.org/officeDocument/2006/relationships/image" Target="../media/image46.png"/><Relationship Id="rId4" Type="http://schemas.openxmlformats.org/officeDocument/2006/relationships/image" Target="../media/image33.svg"/><Relationship Id="rId9" Type="http://schemas.microsoft.com/office/2007/relationships/diagramDrawing" Target="../diagrams/drawing5.xml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44.png"/><Relationship Id="rId4" Type="http://schemas.openxmlformats.org/officeDocument/2006/relationships/diagramData" Target="../diagrams/data6.xml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Imagen que contiene cuchillo&#10;&#10;El contenido generado por IA puede ser incorrecto.">
            <a:extLst>
              <a:ext uri="{FF2B5EF4-FFF2-40B4-BE49-F238E27FC236}">
                <a16:creationId xmlns:a16="http://schemas.microsoft.com/office/drawing/2014/main" id="{A5A88DC2-906B-CD3C-0027-5DFED88B0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 siz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2839" r="21111"/>
          <a:stretch/>
        </p:blipFill>
        <p:spPr>
          <a:xfrm rot="12381958">
            <a:off x="4703213" y="-459368"/>
            <a:ext cx="5431986" cy="2075300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Rectángulo: esquinas diagonales redondeadas 3">
            <a:extLst>
              <a:ext uri="{FF2B5EF4-FFF2-40B4-BE49-F238E27FC236}">
                <a16:creationId xmlns:a16="http://schemas.microsoft.com/office/drawing/2014/main" id="{386EB031-556C-718F-88E0-E0FB6A621B6C}"/>
              </a:ext>
            </a:extLst>
          </p:cNvPr>
          <p:cNvSpPr/>
          <p:nvPr/>
        </p:nvSpPr>
        <p:spPr>
          <a:xfrm>
            <a:off x="899592" y="1509695"/>
            <a:ext cx="7344816" cy="1512168"/>
          </a:xfrm>
          <a:prstGeom prst="round2DiagRect">
            <a:avLst/>
          </a:prstGeom>
          <a:solidFill>
            <a:srgbClr val="DFCAE1"/>
          </a:solidFill>
          <a:ln>
            <a:solidFill>
              <a:srgbClr val="81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898FCD-C058-8465-5725-E15C5ECEFD9C}"/>
              </a:ext>
            </a:extLst>
          </p:cNvPr>
          <p:cNvSpPr txBox="1"/>
          <p:nvPr/>
        </p:nvSpPr>
        <p:spPr>
          <a:xfrm>
            <a:off x="1187624" y="1643298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Validación externa de escalas de riesgo de hemorragia y enfermedad tromboembólica venosa (ETV) recurrente en pacientes con ETV y cáncer</a:t>
            </a:r>
            <a:endParaRPr lang="es-ES" sz="2400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4679F3-C264-8747-F1DB-D5C8488AEC60}"/>
              </a:ext>
            </a:extLst>
          </p:cNvPr>
          <p:cNvSpPr txBox="1"/>
          <p:nvPr/>
        </p:nvSpPr>
        <p:spPr>
          <a:xfrm>
            <a:off x="107504" y="3503939"/>
            <a:ext cx="8928992" cy="135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M. Barca Hernando</a:t>
            </a:r>
            <a:r>
              <a:rPr lang="es-ES" sz="13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13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V. García García</a:t>
            </a:r>
            <a:r>
              <a:rPr lang="es-ES" sz="13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Rosa Linares</a:t>
            </a:r>
            <a:r>
              <a:rPr lang="es-ES" sz="13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David Gutiérrez Campos</a:t>
            </a:r>
            <a:r>
              <a:rPr lang="es-ES" sz="13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L. Jara Palomares</a:t>
            </a:r>
            <a:r>
              <a:rPr lang="es-ES" sz="13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1,2</a:t>
            </a:r>
            <a:endParaRPr lang="es-ES" sz="13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Unidad Médico-Quirúrgica de Enfermedades Respiratorias, Hospital Virgen del Rocío (Sevilla).</a:t>
            </a:r>
          </a:p>
          <a:p>
            <a:pPr>
              <a:spcAft>
                <a:spcPts val="800"/>
              </a:spcAft>
            </a:pPr>
            <a:r>
              <a:rPr lang="es-ES" sz="13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Centro de Investigación Biomédica en Red de Enfermedades Respiratorias, Instituto de Salud Carlos III (Madrid).</a:t>
            </a:r>
          </a:p>
          <a:p>
            <a:endParaRPr lang="es-ES" dirty="0"/>
          </a:p>
        </p:txBody>
      </p:sp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5D301763-370A-92D8-D4CA-7BB7C6F1AB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371950"/>
            <a:ext cx="1183016" cy="82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03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A9D7F-5B3A-94DA-4BC7-F091F9D90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F00E4D0-1CB3-35B2-BFF2-A5241FCA076F}"/>
              </a:ext>
            </a:extLst>
          </p:cNvPr>
          <p:cNvSpPr txBox="1"/>
          <p:nvPr/>
        </p:nvSpPr>
        <p:spPr>
          <a:xfrm>
            <a:off x="3200149" y="171402"/>
            <a:ext cx="2807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58C1955-75B3-675F-6112-30F44A5B347C}"/>
              </a:ext>
            </a:extLst>
          </p:cNvPr>
          <p:cNvSpPr/>
          <p:nvPr/>
        </p:nvSpPr>
        <p:spPr>
          <a:xfrm>
            <a:off x="1259324" y="1133316"/>
            <a:ext cx="6624736" cy="1080120"/>
          </a:xfrm>
          <a:prstGeom prst="round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El manejo de la trombosis asociada al cáncer (TAC) supone un desafío clínico debido a ser una población con mayor riesgo de hemorragia y enfermedad tromboembólica venosa (ETV) recurrente. 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ECA950BD-8943-FEA4-C9C7-7C18C9C49766}"/>
              </a:ext>
            </a:extLst>
          </p:cNvPr>
          <p:cNvCxnSpPr>
            <a:cxnSpLocks/>
          </p:cNvCxnSpPr>
          <p:nvPr/>
        </p:nvCxnSpPr>
        <p:spPr>
          <a:xfrm>
            <a:off x="4556162" y="2213436"/>
            <a:ext cx="0" cy="576064"/>
          </a:xfrm>
          <a:prstGeom prst="straightConnector1">
            <a:avLst/>
          </a:prstGeom>
          <a:ln>
            <a:solidFill>
              <a:srgbClr val="81638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7D78FF4C-D466-B4EA-2D13-78381E14D7CE}"/>
              </a:ext>
            </a:extLst>
          </p:cNvPr>
          <p:cNvSpPr txBox="1"/>
          <p:nvPr/>
        </p:nvSpPr>
        <p:spPr>
          <a:xfrm>
            <a:off x="3176297" y="2822048"/>
            <a:ext cx="2961068" cy="369332"/>
          </a:xfrm>
          <a:prstGeom prst="rect">
            <a:avLst/>
          </a:prstGeom>
          <a:noFill/>
          <a:ln>
            <a:solidFill>
              <a:srgbClr val="81638B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Escalas sin validación externa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DCE4BC3-8983-6CCF-AC66-09CAFC0307DC}"/>
              </a:ext>
            </a:extLst>
          </p:cNvPr>
          <p:cNvSpPr txBox="1"/>
          <p:nvPr/>
        </p:nvSpPr>
        <p:spPr>
          <a:xfrm>
            <a:off x="3868664" y="3447302"/>
            <a:ext cx="1439818" cy="523220"/>
          </a:xfrm>
          <a:prstGeom prst="rect">
            <a:avLst/>
          </a:prstGeom>
          <a:solidFill>
            <a:srgbClr val="DFCAE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7164FA-26AA-C66C-2B03-30E3E922BFB4}"/>
              </a:ext>
            </a:extLst>
          </p:cNvPr>
          <p:cNvSpPr txBox="1"/>
          <p:nvPr/>
        </p:nvSpPr>
        <p:spPr>
          <a:xfrm>
            <a:off x="3156294" y="4256364"/>
            <a:ext cx="2894891" cy="830997"/>
          </a:xfrm>
          <a:prstGeom prst="rect">
            <a:avLst/>
          </a:prstGeom>
          <a:noFill/>
          <a:ln>
            <a:solidFill>
              <a:srgbClr val="81638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Validación externa a 6 meses en pacientes con cáncer y tratamiento anticoagulante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D20FD986-B25B-6C50-C2F4-585DEA5FDD18}"/>
              </a:ext>
            </a:extLst>
          </p:cNvPr>
          <p:cNvCxnSpPr>
            <a:cxnSpLocks/>
          </p:cNvCxnSpPr>
          <p:nvPr/>
        </p:nvCxnSpPr>
        <p:spPr>
          <a:xfrm>
            <a:off x="4571692" y="4012720"/>
            <a:ext cx="0" cy="243644"/>
          </a:xfrm>
          <a:prstGeom prst="straightConnector1">
            <a:avLst/>
          </a:prstGeom>
          <a:ln>
            <a:solidFill>
              <a:srgbClr val="81638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: angular 21">
            <a:extLst>
              <a:ext uri="{FF2B5EF4-FFF2-40B4-BE49-F238E27FC236}">
                <a16:creationId xmlns:a16="http://schemas.microsoft.com/office/drawing/2014/main" id="{78C132C2-7799-39CF-4651-BC402E362CC8}"/>
              </a:ext>
            </a:extLst>
          </p:cNvPr>
          <p:cNvCxnSpPr>
            <a:cxnSpLocks/>
          </p:cNvCxnSpPr>
          <p:nvPr/>
        </p:nvCxnSpPr>
        <p:spPr>
          <a:xfrm rot="10800000">
            <a:off x="1259633" y="4039150"/>
            <a:ext cx="1896661" cy="754087"/>
          </a:xfrm>
          <a:prstGeom prst="bentConnector3">
            <a:avLst>
              <a:gd name="adj1" fmla="val 100171"/>
            </a:avLst>
          </a:prstGeom>
          <a:ln>
            <a:solidFill>
              <a:srgbClr val="8163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3617A093-6ED1-C3B1-F16A-C355E2A2A613}"/>
              </a:ext>
            </a:extLst>
          </p:cNvPr>
          <p:cNvSpPr txBox="1"/>
          <p:nvPr/>
        </p:nvSpPr>
        <p:spPr>
          <a:xfrm>
            <a:off x="65275" y="3103969"/>
            <a:ext cx="2501005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s-ES" sz="1400" dirty="0">
                <a:ln w="0"/>
                <a:solidFill>
                  <a:srgbClr val="AE1E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Escalas de riesgo de hemorragia</a:t>
            </a:r>
          </a:p>
          <a:p>
            <a:pPr algn="ctr"/>
            <a:r>
              <a:rPr lang="es-ES" sz="1800" b="1" dirty="0">
                <a:ln w="0"/>
                <a:solidFill>
                  <a:srgbClr val="AE1E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CAT-BLEED </a:t>
            </a:r>
            <a:endParaRPr lang="es-ES" b="1" dirty="0">
              <a:ln w="0"/>
              <a:solidFill>
                <a:srgbClr val="AE1E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ctr"/>
            <a:r>
              <a:rPr lang="es-ES" sz="1800" b="1" dirty="0">
                <a:ln w="0"/>
                <a:solidFill>
                  <a:srgbClr val="AE1E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B-CAT</a:t>
            </a:r>
            <a:endParaRPr lang="es-ES" b="1" dirty="0">
              <a:ln w="0"/>
              <a:solidFill>
                <a:srgbClr val="AE1E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C6215877-CAC1-AB5D-2844-C21745BE1019}"/>
              </a:ext>
            </a:extLst>
          </p:cNvPr>
          <p:cNvSpPr txBox="1"/>
          <p:nvPr/>
        </p:nvSpPr>
        <p:spPr>
          <a:xfrm>
            <a:off x="6513149" y="3103969"/>
            <a:ext cx="2420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Escala de riesgo de recurrencia</a:t>
            </a:r>
          </a:p>
          <a:p>
            <a:pPr algn="ctr"/>
            <a:r>
              <a:rPr lang="es-ES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Ottawa</a:t>
            </a:r>
            <a:endParaRPr lang="es-ES" b="1" dirty="0">
              <a:ln w="0"/>
              <a:solidFill>
                <a:schemeClr val="accent5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7" name="Conector: angular 36">
            <a:extLst>
              <a:ext uri="{FF2B5EF4-FFF2-40B4-BE49-F238E27FC236}">
                <a16:creationId xmlns:a16="http://schemas.microsoft.com/office/drawing/2014/main" id="{D17CC029-27A8-B79B-DA5D-37340CEAF8D3}"/>
              </a:ext>
            </a:extLst>
          </p:cNvPr>
          <p:cNvCxnSpPr/>
          <p:nvPr/>
        </p:nvCxnSpPr>
        <p:spPr>
          <a:xfrm flipV="1">
            <a:off x="6051185" y="4039150"/>
            <a:ext cx="1761175" cy="754087"/>
          </a:xfrm>
          <a:prstGeom prst="bentConnector3">
            <a:avLst>
              <a:gd name="adj1" fmla="val 100231"/>
            </a:avLst>
          </a:prstGeom>
          <a:ln>
            <a:solidFill>
              <a:srgbClr val="8163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D1096BD6-00BC-503F-B788-AD27D11A0B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42" y="4416193"/>
            <a:ext cx="1078809" cy="7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6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9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D80F5B-6365-534D-BC24-097E94AB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09" y="143896"/>
            <a:ext cx="7935090" cy="858526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Riesgo hemorrágico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61CB984-1B7E-0F44-8C97-04284D1270EB}"/>
              </a:ext>
            </a:extLst>
          </p:cNvPr>
          <p:cNvCxnSpPr/>
          <p:nvPr/>
        </p:nvCxnSpPr>
        <p:spPr bwMode="auto">
          <a:xfrm>
            <a:off x="4474179" y="1536085"/>
            <a:ext cx="0" cy="2745307"/>
          </a:xfrm>
          <a:prstGeom prst="line">
            <a:avLst/>
          </a:prstGeom>
          <a:solidFill>
            <a:srgbClr val="00B8FF"/>
          </a:solidFill>
          <a:ln w="44450" cap="flat" cmpd="dbl" algn="ctr">
            <a:solidFill>
              <a:schemeClr val="accent4">
                <a:alpha val="9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Imagen 24">
            <a:extLst>
              <a:ext uri="{FF2B5EF4-FFF2-40B4-BE49-F238E27FC236}">
                <a16:creationId xmlns:a16="http://schemas.microsoft.com/office/drawing/2014/main" id="{EAC9698F-1DA0-AC48-AC9F-CCE018A442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2120" y="495483"/>
            <a:ext cx="2661723" cy="78407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0B58342D-FD3B-7444-AA92-0542B1A5AD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590656"/>
            <a:ext cx="4362783" cy="1317200"/>
          </a:xfrm>
          <a:prstGeom prst="rect">
            <a:avLst/>
          </a:prstGeom>
        </p:spPr>
      </p:pic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0F3E68F0-F22E-EB42-90AD-862F1BE11D45}"/>
              </a:ext>
            </a:extLst>
          </p:cNvPr>
          <p:cNvSpPr/>
          <p:nvPr/>
        </p:nvSpPr>
        <p:spPr bwMode="auto">
          <a:xfrm>
            <a:off x="4801307" y="2059769"/>
            <a:ext cx="4011874" cy="2927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493" tIns="12246" rIns="24493" bIns="12246" numCol="1" rtlCol="0" anchor="t" anchorCtr="0" compatLnSpc="1">
            <a:prstTxWarp prst="textNoShape">
              <a:avLst/>
            </a:prstTxWarp>
          </a:bodyPr>
          <a:lstStyle/>
          <a:p>
            <a:pPr algn="ctr" defTabSz="1203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New </a:t>
            </a:r>
            <a:r>
              <a:rPr lang="es-ES" sz="1600" b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prediction</a:t>
            </a: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s-ES" sz="1600" b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model</a:t>
            </a: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: CAT-BLEED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4A442715-A175-A842-941D-6178FC9948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812"/>
          <a:stretch/>
        </p:blipFill>
        <p:spPr>
          <a:xfrm>
            <a:off x="5801954" y="1620613"/>
            <a:ext cx="2166876" cy="292771"/>
          </a:xfrm>
          <a:prstGeom prst="rect">
            <a:avLst/>
          </a:prstGeom>
        </p:spPr>
      </p:pic>
      <p:sp>
        <p:nvSpPr>
          <p:cNvPr id="40" name="Rectángulo 39">
            <a:extLst>
              <a:ext uri="{FF2B5EF4-FFF2-40B4-BE49-F238E27FC236}">
                <a16:creationId xmlns:a16="http://schemas.microsoft.com/office/drawing/2014/main" id="{DF6624ED-2C1F-144E-A866-B5392B3929D7}"/>
              </a:ext>
            </a:extLst>
          </p:cNvPr>
          <p:cNvSpPr/>
          <p:nvPr/>
        </p:nvSpPr>
        <p:spPr>
          <a:xfrm>
            <a:off x="4871680" y="4173349"/>
            <a:ext cx="4408714" cy="216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804" dirty="0">
                <a:solidFill>
                  <a:srgbClr val="212121"/>
                </a:solidFill>
              </a:rPr>
              <a:t>de Winter MA. </a:t>
            </a:r>
            <a:r>
              <a:rPr lang="es-ES" sz="804" dirty="0" err="1">
                <a:solidFill>
                  <a:srgbClr val="212121"/>
                </a:solidFill>
              </a:rPr>
              <a:t>Thromb</a:t>
            </a:r>
            <a:r>
              <a:rPr lang="es-ES" sz="804" dirty="0">
                <a:solidFill>
                  <a:srgbClr val="212121"/>
                </a:solidFill>
              </a:rPr>
              <a:t> </a:t>
            </a:r>
            <a:r>
              <a:rPr lang="es-ES" sz="804" dirty="0" err="1">
                <a:solidFill>
                  <a:srgbClr val="212121"/>
                </a:solidFill>
              </a:rPr>
              <a:t>Haemost</a:t>
            </a:r>
            <a:r>
              <a:rPr lang="es-ES" sz="804" dirty="0">
                <a:solidFill>
                  <a:srgbClr val="212121"/>
                </a:solidFill>
              </a:rPr>
              <a:t>. 2022;122(5):818-829. </a:t>
            </a:r>
            <a:r>
              <a:rPr lang="es-ES" sz="804" dirty="0" err="1">
                <a:solidFill>
                  <a:srgbClr val="212121"/>
                </a:solidFill>
              </a:rPr>
              <a:t>doi</a:t>
            </a:r>
            <a:r>
              <a:rPr lang="es-ES" sz="804" dirty="0">
                <a:solidFill>
                  <a:srgbClr val="212121"/>
                </a:solidFill>
              </a:rPr>
              <a:t>: 10.1055/s-0041-1735251.  </a:t>
            </a:r>
            <a:endParaRPr lang="es-ES" sz="804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3D8378D-040B-EB49-B796-9DC274784C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107" y="2422861"/>
            <a:ext cx="2933436" cy="2143665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6C02B3E-EBE7-3B43-B4DF-832654BB4D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7598" y="3501823"/>
            <a:ext cx="2514724" cy="83327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2D7A464-B7D9-A143-AE07-07AF961C68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8055" y="2530478"/>
            <a:ext cx="2044513" cy="15654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D951C06F-04EE-E946-B55A-5CA0A31ABD2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8055" y="2680867"/>
            <a:ext cx="2044513" cy="132220"/>
          </a:xfrm>
          <a:prstGeom prst="rect">
            <a:avLst/>
          </a:prstGeom>
        </p:spPr>
      </p:pic>
      <p:pic>
        <p:nvPicPr>
          <p:cNvPr id="31" name="Marcador de contenido 5">
            <a:extLst>
              <a:ext uri="{FF2B5EF4-FFF2-40B4-BE49-F238E27FC236}">
                <a16:creationId xmlns:a16="http://schemas.microsoft.com/office/drawing/2014/main" id="{983A80EF-7552-1F44-9F84-D7E0A7A1A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7931" y="1129826"/>
            <a:ext cx="3221072" cy="773041"/>
          </a:xfrm>
        </p:spPr>
      </p:pic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562D6EDF-6FFF-594D-948C-108FC740BA02}"/>
              </a:ext>
            </a:extLst>
          </p:cNvPr>
          <p:cNvSpPr/>
          <p:nvPr/>
        </p:nvSpPr>
        <p:spPr bwMode="auto">
          <a:xfrm>
            <a:off x="156481" y="2042976"/>
            <a:ext cx="3839456" cy="2927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493" tIns="12246" rIns="24493" bIns="12246" numCol="1" rtlCol="0" anchor="t" anchorCtr="0" compatLnSpc="1">
            <a:prstTxWarp prst="textNoShape">
              <a:avLst/>
            </a:prstTxWarp>
          </a:bodyPr>
          <a:lstStyle/>
          <a:p>
            <a:pPr algn="ctr" defTabSz="1203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New </a:t>
            </a:r>
            <a:r>
              <a:rPr lang="es-ES" sz="1600" b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prediction</a:t>
            </a: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s-ES" sz="1600" b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model</a:t>
            </a: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: B-CAT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32379788-6937-B348-BDF7-A578D67395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02" b="81094"/>
          <a:stretch/>
        </p:blipFill>
        <p:spPr>
          <a:xfrm>
            <a:off x="5801954" y="1388494"/>
            <a:ext cx="2166876" cy="250948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id="{BED888C9-0BC5-BF41-8DDC-C152E4318FA2}"/>
              </a:ext>
            </a:extLst>
          </p:cNvPr>
          <p:cNvSpPr/>
          <p:nvPr/>
        </p:nvSpPr>
        <p:spPr>
          <a:xfrm>
            <a:off x="368555" y="4609193"/>
            <a:ext cx="3459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>
                <a:solidFill>
                  <a:srgbClr val="212121"/>
                </a:solidFill>
                <a:latin typeface="+mn-lt"/>
              </a:rPr>
              <a:t>Cohen AT. Thromb Haemost. 2024;124(4):324-336. doi: 10.1055/a-2145-7238.</a:t>
            </a:r>
            <a:endParaRPr lang="es-ES" sz="800" dirty="0"/>
          </a:p>
        </p:txBody>
      </p:sp>
    </p:spTree>
    <p:extLst>
      <p:ext uri="{BB962C8B-B14F-4D97-AF65-F5344CB8AC3E}">
        <p14:creationId xmlns:p14="http://schemas.microsoft.com/office/powerpoint/2010/main" val="379537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D80F5B-6365-534D-BC24-097E94ABD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693" y="92707"/>
            <a:ext cx="7935090" cy="858526"/>
          </a:xfrm>
        </p:spPr>
        <p:txBody>
          <a:bodyPr>
            <a:normAutofit/>
          </a:bodyPr>
          <a:lstStyle/>
          <a:p>
            <a:pPr algn="l"/>
            <a:r>
              <a:rPr lang="es-ES" sz="32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Riesgo de recurrencia ETV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61CB984-1B7E-0F44-8C97-04284D1270EB}"/>
              </a:ext>
            </a:extLst>
          </p:cNvPr>
          <p:cNvCxnSpPr/>
          <p:nvPr/>
        </p:nvCxnSpPr>
        <p:spPr bwMode="auto">
          <a:xfrm>
            <a:off x="4644008" y="1640318"/>
            <a:ext cx="0" cy="2745307"/>
          </a:xfrm>
          <a:prstGeom prst="line">
            <a:avLst/>
          </a:prstGeom>
          <a:solidFill>
            <a:srgbClr val="00B8FF"/>
          </a:solidFill>
          <a:ln w="44450" cap="flat" cmpd="dbl" algn="ctr">
            <a:solidFill>
              <a:schemeClr val="accent4">
                <a:alpha val="9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0F3E68F0-F22E-EB42-90AD-862F1BE11D45}"/>
              </a:ext>
            </a:extLst>
          </p:cNvPr>
          <p:cNvSpPr/>
          <p:nvPr/>
        </p:nvSpPr>
        <p:spPr bwMode="auto">
          <a:xfrm>
            <a:off x="4817245" y="1773075"/>
            <a:ext cx="4011874" cy="2927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4493" tIns="12246" rIns="24493" bIns="12246" numCol="1" rtlCol="0" anchor="t" anchorCtr="0" compatLnSpc="1">
            <a:prstTxWarp prst="textNoShape">
              <a:avLst/>
            </a:prstTxWarp>
          </a:bodyPr>
          <a:lstStyle/>
          <a:p>
            <a:pPr algn="ctr" defTabSz="12035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s-ES" sz="1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Ottawa score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DF6624ED-2C1F-144E-A866-B5392B3929D7}"/>
              </a:ext>
            </a:extLst>
          </p:cNvPr>
          <p:cNvSpPr/>
          <p:nvPr/>
        </p:nvSpPr>
        <p:spPr>
          <a:xfrm>
            <a:off x="4894411" y="4227054"/>
            <a:ext cx="4408714" cy="2160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804" dirty="0">
                <a:solidFill>
                  <a:srgbClr val="212121"/>
                </a:solidFill>
              </a:rPr>
              <a:t>de Winter MA. </a:t>
            </a:r>
            <a:r>
              <a:rPr lang="es-ES" sz="804" dirty="0" err="1">
                <a:solidFill>
                  <a:srgbClr val="212121"/>
                </a:solidFill>
              </a:rPr>
              <a:t>Thromb</a:t>
            </a:r>
            <a:r>
              <a:rPr lang="es-ES" sz="804" dirty="0">
                <a:solidFill>
                  <a:srgbClr val="212121"/>
                </a:solidFill>
              </a:rPr>
              <a:t> </a:t>
            </a:r>
            <a:r>
              <a:rPr lang="es-ES" sz="804" dirty="0" err="1">
                <a:solidFill>
                  <a:srgbClr val="212121"/>
                </a:solidFill>
              </a:rPr>
              <a:t>Haemost</a:t>
            </a:r>
            <a:r>
              <a:rPr lang="es-ES" sz="804" dirty="0">
                <a:solidFill>
                  <a:srgbClr val="212121"/>
                </a:solidFill>
              </a:rPr>
              <a:t>. 2022;122(5):818-829. </a:t>
            </a:r>
            <a:r>
              <a:rPr lang="es-ES" sz="804" dirty="0" err="1">
                <a:solidFill>
                  <a:srgbClr val="212121"/>
                </a:solidFill>
              </a:rPr>
              <a:t>doi</a:t>
            </a:r>
            <a:r>
              <a:rPr lang="es-ES" sz="804" dirty="0">
                <a:solidFill>
                  <a:srgbClr val="212121"/>
                </a:solidFill>
              </a:rPr>
              <a:t>: 10.1055/s-0041-1735251. </a:t>
            </a:r>
            <a:endParaRPr lang="es-ES" sz="804" dirty="0"/>
          </a:p>
        </p:txBody>
      </p:sp>
      <p:pic>
        <p:nvPicPr>
          <p:cNvPr id="17" name="Marcador de contenido 28">
            <a:extLst>
              <a:ext uri="{FF2B5EF4-FFF2-40B4-BE49-F238E27FC236}">
                <a16:creationId xmlns:a16="http://schemas.microsoft.com/office/drawing/2014/main" id="{8BE729C3-4B71-1544-8C47-E2F55E5956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8161"/>
          <a:stretch/>
        </p:blipFill>
        <p:spPr>
          <a:xfrm>
            <a:off x="4936624" y="2249626"/>
            <a:ext cx="3705594" cy="167261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AF3589F-030F-8B49-BF93-0B4B5ECD0A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239" y="1375941"/>
            <a:ext cx="3141496" cy="10870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BD38399-12B0-D44F-821A-57F8122083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30400" r="6251" b="13616"/>
          <a:stretch/>
        </p:blipFill>
        <p:spPr>
          <a:xfrm>
            <a:off x="406270" y="2660747"/>
            <a:ext cx="3945123" cy="1660632"/>
          </a:xfrm>
          <a:prstGeom prst="rect">
            <a:avLst/>
          </a:prstGeom>
        </p:spPr>
      </p:pic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7A220996-E281-5A41-B104-1C1ECDA18C1D}"/>
              </a:ext>
            </a:extLst>
          </p:cNvPr>
          <p:cNvSpPr/>
          <p:nvPr/>
        </p:nvSpPr>
        <p:spPr>
          <a:xfrm>
            <a:off x="1259632" y="3203031"/>
            <a:ext cx="216024" cy="52084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2F24F61B-0DA1-994C-8114-FA14EFA0DADA}"/>
              </a:ext>
            </a:extLst>
          </p:cNvPr>
          <p:cNvSpPr/>
          <p:nvPr/>
        </p:nvSpPr>
        <p:spPr>
          <a:xfrm>
            <a:off x="956923" y="2914999"/>
            <a:ext cx="821441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28,3%</a:t>
            </a:r>
          </a:p>
        </p:txBody>
      </p:sp>
    </p:spTree>
    <p:extLst>
      <p:ext uri="{BB962C8B-B14F-4D97-AF65-F5344CB8AC3E}">
        <p14:creationId xmlns:p14="http://schemas.microsoft.com/office/powerpoint/2010/main" val="12618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EBB9-1599-E196-3DCE-959F7182D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3660DFC-3544-5406-FEDF-0FB788F02331}"/>
              </a:ext>
            </a:extLst>
          </p:cNvPr>
          <p:cNvSpPr txBox="1"/>
          <p:nvPr/>
        </p:nvSpPr>
        <p:spPr>
          <a:xfrm>
            <a:off x="2522400" y="123478"/>
            <a:ext cx="4604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Materiales y métodos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108C427F-0EB8-AF20-D47D-3DC2AD5FE2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79B18CB-A66E-8AF9-D88A-BACDDECDEB67}"/>
              </a:ext>
            </a:extLst>
          </p:cNvPr>
          <p:cNvGraphicFramePr/>
          <p:nvPr/>
        </p:nvGraphicFramePr>
        <p:xfrm>
          <a:off x="1875494" y="870991"/>
          <a:ext cx="610789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19EEA2B7-1801-C296-D567-B501EF02C9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7020" y="1209872"/>
            <a:ext cx="546717" cy="54671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9AE8942-951F-748C-78F2-362841B1D5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8746" y="3083619"/>
            <a:ext cx="508992" cy="50899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47889F5-3B4F-C999-1DDB-3C68CEEF69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297" y="4041896"/>
            <a:ext cx="566192" cy="566192"/>
          </a:xfrm>
          <a:prstGeom prst="rect">
            <a:avLst/>
          </a:prstGeom>
        </p:spPr>
      </p:pic>
      <p:pic>
        <p:nvPicPr>
          <p:cNvPr id="7" name="Gráfico 6" descr="Calendario diario">
            <a:extLst>
              <a:ext uri="{FF2B5EF4-FFF2-40B4-BE49-F238E27FC236}">
                <a16:creationId xmlns:a16="http://schemas.microsoft.com/office/drawing/2014/main" id="{89FC33B4-63EA-8D45-BD94-FFC846DD4F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46630" y="2083492"/>
            <a:ext cx="673224" cy="6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3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5A325F0-396C-4960-3F0D-D5368DDF7C20}"/>
              </a:ext>
            </a:extLst>
          </p:cNvPr>
          <p:cNvSpPr txBox="1"/>
          <p:nvPr/>
        </p:nvSpPr>
        <p:spPr>
          <a:xfrm>
            <a:off x="2522400" y="123478"/>
            <a:ext cx="40991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Materiales y métodos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75F4A5F-6CF0-418C-F80B-BC398ED5BAEE}"/>
              </a:ext>
            </a:extLst>
          </p:cNvPr>
          <p:cNvSpPr txBox="1"/>
          <p:nvPr/>
        </p:nvSpPr>
        <p:spPr>
          <a:xfrm>
            <a:off x="2726942" y="883541"/>
            <a:ext cx="369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solidFill>
                  <a:srgbClr val="AE1E25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Valoración de riesgo de hemorragia</a:t>
            </a:r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8488764F-62FC-6137-00CE-E7CF4540C474}"/>
              </a:ext>
            </a:extLst>
          </p:cNvPr>
          <p:cNvSpPr/>
          <p:nvPr/>
        </p:nvSpPr>
        <p:spPr>
          <a:xfrm>
            <a:off x="4499990" y="1262251"/>
            <a:ext cx="144018" cy="517411"/>
          </a:xfrm>
          <a:prstGeom prst="downArrow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A599D31-6DF9-0729-241D-D87FF1DFFCB6}"/>
              </a:ext>
            </a:extLst>
          </p:cNvPr>
          <p:cNvSpPr txBox="1"/>
          <p:nvPr/>
        </p:nvSpPr>
        <p:spPr>
          <a:xfrm>
            <a:off x="1890013" y="1789040"/>
            <a:ext cx="53639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HEMORRAGIA CLÍNICAMENTE RELEVANTE (HCR)</a:t>
            </a:r>
          </a:p>
        </p:txBody>
      </p:sp>
      <p:pic>
        <p:nvPicPr>
          <p:cNvPr id="11" name="Imagen 10" descr="Logotipo&#10;&#10;El contenido generado por IA puede ser incorrecto.">
            <a:extLst>
              <a:ext uri="{FF2B5EF4-FFF2-40B4-BE49-F238E27FC236}">
                <a16:creationId xmlns:a16="http://schemas.microsoft.com/office/drawing/2014/main" id="{F403DAE6-7778-5781-BF6F-1EF36192B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13" y="2690316"/>
            <a:ext cx="1499587" cy="11587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3DB453C-475A-6557-0658-4260CEF3E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085" y="2092407"/>
            <a:ext cx="3849845" cy="289282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F92956F-5543-571E-88BC-B05C20D0E168}"/>
              </a:ext>
            </a:extLst>
          </p:cNvPr>
          <p:cNvSpPr txBox="1"/>
          <p:nvPr/>
        </p:nvSpPr>
        <p:spPr>
          <a:xfrm>
            <a:off x="179512" y="4724660"/>
            <a:ext cx="2700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Evaluación del riesgo hemorrágico en el paciente con cáncer. SEOM.</a:t>
            </a:r>
          </a:p>
          <a:p>
            <a:pPr algn="just"/>
            <a:r>
              <a:rPr lang="es-ES" sz="7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Dr. José Pablo Berros </a:t>
            </a:r>
            <a:r>
              <a:rPr lang="es-ES" sz="7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Fombella</a:t>
            </a:r>
            <a:r>
              <a:rPr lang="es-ES" sz="7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badi Extra Light" panose="020B0204020104020204" pitchFamily="34" charset="0"/>
              </a:rPr>
              <a:t> y Dr. Javier Pérez Altozano</a:t>
            </a:r>
            <a:endParaRPr lang="es-ES" sz="700" dirty="0">
              <a:solidFill>
                <a:schemeClr val="tx1">
                  <a:lumMod val="75000"/>
                  <a:lumOff val="25000"/>
                </a:schemeClr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CAF843AE-99D2-2EB9-872E-8FC4FFA13A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7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65C7A-227C-6902-9797-75B7ED7C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B147759-D38C-40ED-B3DD-1DACEF5F28E3}"/>
              </a:ext>
            </a:extLst>
          </p:cNvPr>
          <p:cNvSpPr txBox="1"/>
          <p:nvPr/>
        </p:nvSpPr>
        <p:spPr>
          <a:xfrm>
            <a:off x="2522400" y="123478"/>
            <a:ext cx="40991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Materiales y métodos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97E0BB-62A7-C770-2639-1C8EAE3EF91D}"/>
              </a:ext>
            </a:extLst>
          </p:cNvPr>
          <p:cNvSpPr txBox="1"/>
          <p:nvPr/>
        </p:nvSpPr>
        <p:spPr>
          <a:xfrm>
            <a:off x="2731109" y="930053"/>
            <a:ext cx="368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Valoración de riesgo de recurrencia</a:t>
            </a:r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5AE9B4CD-91FE-EB5B-5328-5A615496DE8D}"/>
              </a:ext>
            </a:extLst>
          </p:cNvPr>
          <p:cNvSpPr/>
          <p:nvPr/>
        </p:nvSpPr>
        <p:spPr>
          <a:xfrm>
            <a:off x="4499990" y="1262251"/>
            <a:ext cx="144018" cy="517411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19C04E-14C3-9689-C94E-1B2CA91D2C8F}"/>
              </a:ext>
            </a:extLst>
          </p:cNvPr>
          <p:cNvSpPr txBox="1"/>
          <p:nvPr/>
        </p:nvSpPr>
        <p:spPr>
          <a:xfrm>
            <a:off x="2378930" y="1831637"/>
            <a:ext cx="4386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Confirmación mediante prueba de imagen (TC)</a:t>
            </a:r>
          </a:p>
        </p:txBody>
      </p:sp>
      <p:pic>
        <p:nvPicPr>
          <p:cNvPr id="10" name="Imagen 9" descr="Imagen que contiene tabla, llenado, sostener, comida&#10;&#10;El contenido generado por IA puede ser incorrecto.">
            <a:extLst>
              <a:ext uri="{FF2B5EF4-FFF2-40B4-BE49-F238E27FC236}">
                <a16:creationId xmlns:a16="http://schemas.microsoft.com/office/drawing/2014/main" id="{3A448099-6FB5-7B79-095C-A796E4AD8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3" y="2299974"/>
            <a:ext cx="3888432" cy="2575881"/>
          </a:xfrm>
          <a:prstGeom prst="rect">
            <a:avLst/>
          </a:prstGeom>
        </p:spPr>
      </p:pic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9496395D-3AB7-E8DD-4A0A-2013F466A8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4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F8EF03E-F292-364E-A39D-429020324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709" y="1192264"/>
            <a:ext cx="720518" cy="720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A8091DEC-1047-6D46-BFF4-35A185AED067}"/>
              </a:ext>
            </a:extLst>
          </p:cNvPr>
          <p:cNvSpPr/>
          <p:nvPr/>
        </p:nvSpPr>
        <p:spPr>
          <a:xfrm>
            <a:off x="3537879" y="2050452"/>
            <a:ext cx="1280896" cy="65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Edad media</a:t>
            </a:r>
          </a:p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63,9±12,7 </a:t>
            </a:r>
          </a:p>
          <a:p>
            <a:pPr algn="ctr" defTabSz="244968">
              <a:buClr>
                <a:srgbClr val="549E39"/>
              </a:buClr>
            </a:pPr>
            <a:endParaRPr lang="es-ES" sz="482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" name="Gráfico 10" descr="Masculino">
            <a:extLst>
              <a:ext uri="{FF2B5EF4-FFF2-40B4-BE49-F238E27FC236}">
                <a16:creationId xmlns:a16="http://schemas.microsoft.com/office/drawing/2014/main" id="{A362F9EA-145F-334C-A117-29E7B3FF6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9853" y="1155178"/>
            <a:ext cx="848363" cy="848363"/>
          </a:xfrm>
          <a:prstGeom prst="rect">
            <a:avLst/>
          </a:prstGeom>
        </p:spPr>
      </p:pic>
      <p:sp>
        <p:nvSpPr>
          <p:cNvPr id="12" name="Google Shape;11054;p95">
            <a:extLst>
              <a:ext uri="{FF2B5EF4-FFF2-40B4-BE49-F238E27FC236}">
                <a16:creationId xmlns:a16="http://schemas.microsoft.com/office/drawing/2014/main" id="{587C53EE-54DA-4A45-A28D-147BCD208BC2}"/>
              </a:ext>
            </a:extLst>
          </p:cNvPr>
          <p:cNvSpPr/>
          <p:nvPr/>
        </p:nvSpPr>
        <p:spPr>
          <a:xfrm>
            <a:off x="7460870" y="1192264"/>
            <a:ext cx="720517" cy="811277"/>
          </a:xfrm>
          <a:custGeom>
            <a:avLst/>
            <a:gdLst/>
            <a:ahLst/>
            <a:cxnLst/>
            <a:rect l="l" t="t" r="r" b="b"/>
            <a:pathLst>
              <a:path w="10948" h="11109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rgbClr val="6661B6"/>
          </a:solidFill>
          <a:ln>
            <a:noFill/>
          </a:ln>
        </p:spPr>
        <p:txBody>
          <a:bodyPr spcFirstLastPara="1" wrap="square" lIns="66120" tIns="66120" rIns="66120" bIns="6612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01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ráfico 12" descr="Pulmones">
            <a:extLst>
              <a:ext uri="{FF2B5EF4-FFF2-40B4-BE49-F238E27FC236}">
                <a16:creationId xmlns:a16="http://schemas.microsoft.com/office/drawing/2014/main" id="{F0AC7511-F284-5F47-98AF-58D4D0AE2F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5721" y="2994057"/>
            <a:ext cx="756279" cy="756279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DD8E8E24-66F3-174B-B26B-B1F553C5B28F}"/>
              </a:ext>
            </a:extLst>
          </p:cNvPr>
          <p:cNvSpPr/>
          <p:nvPr/>
        </p:nvSpPr>
        <p:spPr>
          <a:xfrm>
            <a:off x="5272282" y="2057452"/>
            <a:ext cx="1655661" cy="65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Sexo masculino</a:t>
            </a:r>
          </a:p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52,0% </a:t>
            </a:r>
          </a:p>
          <a:p>
            <a:pPr algn="ctr" defTabSz="244968">
              <a:buClr>
                <a:srgbClr val="549E39"/>
              </a:buClr>
            </a:pPr>
            <a:endParaRPr lang="es-ES" sz="48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D63E328-F94E-FE47-B645-EF1BFEEC09E2}"/>
              </a:ext>
            </a:extLst>
          </p:cNvPr>
          <p:cNvSpPr/>
          <p:nvPr/>
        </p:nvSpPr>
        <p:spPr>
          <a:xfrm>
            <a:off x="7000213" y="2048586"/>
            <a:ext cx="1722353" cy="65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Cáncer colon 18,7% </a:t>
            </a:r>
          </a:p>
          <a:p>
            <a:pPr algn="ctr" defTabSz="244968">
              <a:buClr>
                <a:srgbClr val="549E39"/>
              </a:buClr>
            </a:pPr>
            <a:endParaRPr lang="es-ES" sz="48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3817DAB-C036-C341-9F08-FA46CFA075A8}"/>
              </a:ext>
            </a:extLst>
          </p:cNvPr>
          <p:cNvSpPr/>
          <p:nvPr/>
        </p:nvSpPr>
        <p:spPr>
          <a:xfrm>
            <a:off x="3345498" y="3794468"/>
            <a:ext cx="1858424" cy="658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Cáncer pulmón   </a:t>
            </a:r>
          </a:p>
          <a:p>
            <a:pPr algn="ctr" defTabSz="244968">
              <a:buClr>
                <a:srgbClr val="549E39"/>
              </a:buClr>
            </a:pPr>
            <a:r>
              <a:rPr lang="es-E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16,4% </a:t>
            </a:r>
          </a:p>
          <a:p>
            <a:pPr algn="ctr" defTabSz="244968">
              <a:buClr>
                <a:srgbClr val="549E39"/>
              </a:buClr>
            </a:pPr>
            <a:endParaRPr lang="es-ES" sz="482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6" name="Gráfico 35" descr="Intravenoso">
            <a:extLst>
              <a:ext uri="{FF2B5EF4-FFF2-40B4-BE49-F238E27FC236}">
                <a16:creationId xmlns:a16="http://schemas.microsoft.com/office/drawing/2014/main" id="{EAC8A81F-4DBC-F944-A1F7-73A95B5B59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39854" y="2978095"/>
            <a:ext cx="788202" cy="788202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ABD112B9-469B-5740-A665-A86B4B8D9A9A}"/>
              </a:ext>
            </a:extLst>
          </p:cNvPr>
          <p:cNvSpPr/>
          <p:nvPr/>
        </p:nvSpPr>
        <p:spPr>
          <a:xfrm>
            <a:off x="5417579" y="3785026"/>
            <a:ext cx="14350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Tto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oncológico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62,4%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D0E9E8-81EF-EF4A-BCCD-9AF36A5FF21B}"/>
              </a:ext>
            </a:extLst>
          </p:cNvPr>
          <p:cNvGraphicFramePr/>
          <p:nvPr/>
        </p:nvGraphicFramePr>
        <p:xfrm>
          <a:off x="665134" y="986555"/>
          <a:ext cx="204686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55130E9E-0A2B-B74E-B29D-4357A07E4B42}"/>
              </a:ext>
            </a:extLst>
          </p:cNvPr>
          <p:cNvCxnSpPr/>
          <p:nvPr/>
        </p:nvCxnSpPr>
        <p:spPr bwMode="auto">
          <a:xfrm>
            <a:off x="3131840" y="1593481"/>
            <a:ext cx="0" cy="2745307"/>
          </a:xfrm>
          <a:prstGeom prst="line">
            <a:avLst/>
          </a:prstGeom>
          <a:solidFill>
            <a:srgbClr val="00B8FF"/>
          </a:solidFill>
          <a:ln w="44450" cap="flat" cmpd="dbl" algn="ctr">
            <a:solidFill>
              <a:schemeClr val="accent4">
                <a:alpha val="9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DC73D2A-CF49-A842-916A-600A0771A919}"/>
              </a:ext>
            </a:extLst>
          </p:cNvPr>
          <p:cNvSpPr txBox="1"/>
          <p:nvPr/>
        </p:nvSpPr>
        <p:spPr>
          <a:xfrm>
            <a:off x="2379822" y="299997"/>
            <a:ext cx="21804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Resultados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2659863D-3F86-534B-B91B-606322D33778}"/>
              </a:ext>
            </a:extLst>
          </p:cNvPr>
          <p:cNvSpPr/>
          <p:nvPr/>
        </p:nvSpPr>
        <p:spPr>
          <a:xfrm>
            <a:off x="7460870" y="3785026"/>
            <a:ext cx="1055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Metástasis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52,0%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9" name="Gráfico 28" descr="Esqueleto">
            <a:extLst>
              <a:ext uri="{FF2B5EF4-FFF2-40B4-BE49-F238E27FC236}">
                <a16:creationId xmlns:a16="http://schemas.microsoft.com/office/drawing/2014/main" id="{8141B1F4-202A-B84A-A438-8A12E3D08F5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54488" y="28706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5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7" grpId="0"/>
      <p:bldP spid="18" grpId="0"/>
      <p:bldP spid="19" grpId="0"/>
      <p:bldP spid="37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7" descr="Pulmones">
            <a:extLst>
              <a:ext uri="{FF2B5EF4-FFF2-40B4-BE49-F238E27FC236}">
                <a16:creationId xmlns:a16="http://schemas.microsoft.com/office/drawing/2014/main" id="{F3AC1F2B-CA08-5843-B893-9D9A87FFB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2924" y="4735066"/>
            <a:ext cx="284852" cy="284852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E2C6D569-398C-424E-A7C8-DD7CECCF6180}"/>
              </a:ext>
            </a:extLst>
          </p:cNvPr>
          <p:cNvGraphicFramePr/>
          <p:nvPr/>
        </p:nvGraphicFramePr>
        <p:xfrm>
          <a:off x="1312338" y="931549"/>
          <a:ext cx="6579000" cy="1886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C81F0CE-417F-0B44-B7A8-37E1838A74FA}"/>
              </a:ext>
            </a:extLst>
          </p:cNvPr>
          <p:cNvSpPr/>
          <p:nvPr/>
        </p:nvSpPr>
        <p:spPr>
          <a:xfrm>
            <a:off x="3203848" y="2158740"/>
            <a:ext cx="3909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 de seguimiento 6 meses</a:t>
            </a:r>
          </a:p>
        </p:txBody>
      </p:sp>
      <p:pic>
        <p:nvPicPr>
          <p:cNvPr id="16" name="Gráfico 15" descr="Agua">
            <a:extLst>
              <a:ext uri="{FF2B5EF4-FFF2-40B4-BE49-F238E27FC236}">
                <a16:creationId xmlns:a16="http://schemas.microsoft.com/office/drawing/2014/main" id="{D1D343BF-02FC-3B42-846A-C4022BB49E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2965" y="1495105"/>
            <a:ext cx="667817" cy="66781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C913364B-1918-D946-A171-ACDD5C327914}"/>
              </a:ext>
            </a:extLst>
          </p:cNvPr>
          <p:cNvSpPr txBox="1"/>
          <p:nvPr/>
        </p:nvSpPr>
        <p:spPr>
          <a:xfrm>
            <a:off x="3383395" y="136548"/>
            <a:ext cx="2436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5A14BF-F51A-BA44-96D0-4756499991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476672" y="3451951"/>
            <a:ext cx="791373" cy="791373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B325000D-D1EC-E743-A306-519C6638C029}"/>
              </a:ext>
            </a:extLst>
          </p:cNvPr>
          <p:cNvGrpSpPr/>
          <p:nvPr/>
        </p:nvGrpSpPr>
        <p:grpSpPr>
          <a:xfrm>
            <a:off x="987000" y="2817581"/>
            <a:ext cx="1641946" cy="1859000"/>
            <a:chOff x="3751027" y="1828403"/>
            <a:chExt cx="1641946" cy="1859000"/>
          </a:xfrm>
        </p:grpSpPr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2735FC3E-DC3E-6E40-A848-A081CDDBB0F7}"/>
                </a:ext>
              </a:extLst>
            </p:cNvPr>
            <p:cNvGrpSpPr/>
            <p:nvPr/>
          </p:nvGrpSpPr>
          <p:grpSpPr>
            <a:xfrm>
              <a:off x="3751027" y="1828403"/>
              <a:ext cx="1641946" cy="1356186"/>
              <a:chOff x="480982" y="-129530"/>
              <a:chExt cx="1641946" cy="1356186"/>
            </a:xfrm>
          </p:grpSpPr>
          <p:sp>
            <p:nvSpPr>
              <p:cNvPr id="23" name="Redondear rectángulo de esquina del mismo lado 22">
                <a:extLst>
                  <a:ext uri="{FF2B5EF4-FFF2-40B4-BE49-F238E27FC236}">
                    <a16:creationId xmlns:a16="http://schemas.microsoft.com/office/drawing/2014/main" id="{D2D1CFE7-117A-9540-A2A8-A48F04853E95}"/>
                  </a:ext>
                </a:extLst>
              </p:cNvPr>
              <p:cNvSpPr/>
              <p:nvPr/>
            </p:nvSpPr>
            <p:spPr>
              <a:xfrm>
                <a:off x="480982" y="978"/>
                <a:ext cx="1641946" cy="1225678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Redondear rectángulo de esquina del mismo lado 4">
                <a:extLst>
                  <a:ext uri="{FF2B5EF4-FFF2-40B4-BE49-F238E27FC236}">
                    <a16:creationId xmlns:a16="http://schemas.microsoft.com/office/drawing/2014/main" id="{806BE675-B928-5942-8B59-D72F5FD48473}"/>
                  </a:ext>
                </a:extLst>
              </p:cNvPr>
              <p:cNvSpPr txBox="1"/>
              <p:nvPr/>
            </p:nvSpPr>
            <p:spPr>
              <a:xfrm>
                <a:off x="516271" y="-129530"/>
                <a:ext cx="1584508" cy="11969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76200" rIns="25400" bIns="25400" numCol="1" spcCol="1270" anchor="t" anchorCtr="0">
                <a:noAutofit/>
              </a:bodyPr>
              <a:lstStyle/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endParaRPr lang="es-ES" sz="2000" kern="1200" dirty="0"/>
              </a:p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r>
                  <a:rPr lang="es-ES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85,4%</a:t>
                </a:r>
              </a:p>
              <a:p>
                <a:pPr marL="0" lvl="1" indent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  <a:tabLst/>
                </a:pPr>
                <a:r>
                  <a:rPr lang="es-ES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HBPM</a:t>
                </a: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8EC68B65-E37A-6E4A-AC0B-755FAB24DD46}"/>
                </a:ext>
              </a:extLst>
            </p:cNvPr>
            <p:cNvGrpSpPr/>
            <p:nvPr/>
          </p:nvGrpSpPr>
          <p:grpSpPr>
            <a:xfrm>
              <a:off x="3751027" y="3160362"/>
              <a:ext cx="1641946" cy="527041"/>
              <a:chOff x="480982" y="1226656"/>
              <a:chExt cx="1641946" cy="527041"/>
            </a:xfrm>
          </p:grpSpPr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7768D900-9621-7D45-9717-6B182688C93D}"/>
                  </a:ext>
                </a:extLst>
              </p:cNvPr>
              <p:cNvSpPr/>
              <p:nvPr/>
            </p:nvSpPr>
            <p:spPr>
              <a:xfrm>
                <a:off x="480982" y="1226656"/>
                <a:ext cx="1641946" cy="52704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1801DBAA-3718-2F4E-AF05-A175820622CF}"/>
                  </a:ext>
                </a:extLst>
              </p:cNvPr>
              <p:cNvSpPr txBox="1"/>
              <p:nvPr/>
            </p:nvSpPr>
            <p:spPr>
              <a:xfrm>
                <a:off x="480982" y="1226656"/>
                <a:ext cx="1156300" cy="527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40970" tIns="0" rIns="46990" bIns="0" numCol="1" spcCol="1270" anchor="ctr" anchorCtr="0">
                <a:noAutofit/>
              </a:bodyPr>
              <a:lstStyle/>
              <a:p>
                <a:pPr marL="0" lvl="0" indent="0" algn="l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s-ES" sz="3700" kern="1200" dirty="0"/>
              </a:p>
            </p:txBody>
          </p:sp>
        </p:grp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2DE796E9-4722-7842-8339-9DBEA1FE45BB}"/>
              </a:ext>
            </a:extLst>
          </p:cNvPr>
          <p:cNvGrpSpPr/>
          <p:nvPr/>
        </p:nvGrpSpPr>
        <p:grpSpPr>
          <a:xfrm>
            <a:off x="3825123" y="2954884"/>
            <a:ext cx="1641946" cy="1728492"/>
            <a:chOff x="3751027" y="1958911"/>
            <a:chExt cx="1641946" cy="1728492"/>
          </a:xfrm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28E80DD3-6AB1-5045-896C-D52C01AE09B0}"/>
                </a:ext>
              </a:extLst>
            </p:cNvPr>
            <p:cNvGrpSpPr/>
            <p:nvPr/>
          </p:nvGrpSpPr>
          <p:grpSpPr>
            <a:xfrm>
              <a:off x="3751027" y="1958911"/>
              <a:ext cx="1641946" cy="1368080"/>
              <a:chOff x="480982" y="978"/>
              <a:chExt cx="1641946" cy="1368080"/>
            </a:xfrm>
          </p:grpSpPr>
          <p:sp>
            <p:nvSpPr>
              <p:cNvPr id="30" name="Redondear rectángulo de esquina del mismo lado 29">
                <a:extLst>
                  <a:ext uri="{FF2B5EF4-FFF2-40B4-BE49-F238E27FC236}">
                    <a16:creationId xmlns:a16="http://schemas.microsoft.com/office/drawing/2014/main" id="{8A8F1E7F-E167-7D4A-B77C-7D5939E75DE8}"/>
                  </a:ext>
                </a:extLst>
              </p:cNvPr>
              <p:cNvSpPr/>
              <p:nvPr/>
            </p:nvSpPr>
            <p:spPr>
              <a:xfrm>
                <a:off x="480982" y="978"/>
                <a:ext cx="1641946" cy="1225678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Redondear rectángulo de esquina del mismo lado 4">
                <a:extLst>
                  <a:ext uri="{FF2B5EF4-FFF2-40B4-BE49-F238E27FC236}">
                    <a16:creationId xmlns:a16="http://schemas.microsoft.com/office/drawing/2014/main" id="{71A9DB32-252D-6946-B8C7-09A708FC9F40}"/>
                  </a:ext>
                </a:extLst>
              </p:cNvPr>
              <p:cNvSpPr txBox="1"/>
              <p:nvPr/>
            </p:nvSpPr>
            <p:spPr>
              <a:xfrm>
                <a:off x="538420" y="172099"/>
                <a:ext cx="1584508" cy="11969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76200" rIns="25400" bIns="25400" numCol="1" spcCol="1270" anchor="t" anchorCtr="0">
                <a:noAutofit/>
              </a:bodyPr>
              <a:lstStyle/>
              <a:p>
                <a:pPr lvl="0" algn="ctr">
                  <a:buNone/>
                </a:pPr>
                <a:r>
                  <a:rPr lang="es-E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22,2%</a:t>
                </a:r>
              </a:p>
              <a:p>
                <a:pPr lvl="0" algn="ctr">
                  <a:buNone/>
                </a:pPr>
                <a:r>
                  <a:rPr lang="es-E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Hematuria</a:t>
                </a:r>
              </a:p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endParaRPr lang="es-ES" sz="2000" b="1" kern="1200" dirty="0"/>
              </a:p>
            </p:txBody>
          </p:sp>
        </p:grpSp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D5389764-1890-EE40-9BD9-E1EA8719430F}"/>
                </a:ext>
              </a:extLst>
            </p:cNvPr>
            <p:cNvGrpSpPr/>
            <p:nvPr/>
          </p:nvGrpSpPr>
          <p:grpSpPr>
            <a:xfrm>
              <a:off x="3751027" y="3160362"/>
              <a:ext cx="1641946" cy="527041"/>
              <a:chOff x="480982" y="1226656"/>
              <a:chExt cx="1641946" cy="527041"/>
            </a:xfrm>
          </p:grpSpPr>
          <p:sp>
            <p:nvSpPr>
              <p:cNvPr id="28" name="Rectángulo 27">
                <a:extLst>
                  <a:ext uri="{FF2B5EF4-FFF2-40B4-BE49-F238E27FC236}">
                    <a16:creationId xmlns:a16="http://schemas.microsoft.com/office/drawing/2014/main" id="{D77A0DCF-3CA0-094E-8261-E7A682DEDEB0}"/>
                  </a:ext>
                </a:extLst>
              </p:cNvPr>
              <p:cNvSpPr/>
              <p:nvPr/>
            </p:nvSpPr>
            <p:spPr>
              <a:xfrm>
                <a:off x="480982" y="1226656"/>
                <a:ext cx="1641946" cy="52704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281F0B78-E63A-EF42-9DB3-66CE3490F182}"/>
                  </a:ext>
                </a:extLst>
              </p:cNvPr>
              <p:cNvSpPr txBox="1"/>
              <p:nvPr/>
            </p:nvSpPr>
            <p:spPr>
              <a:xfrm>
                <a:off x="480982" y="1226656"/>
                <a:ext cx="1156300" cy="527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40970" tIns="0" rIns="46990" bIns="0" numCol="1" spcCol="1270" anchor="ctr" anchorCtr="0">
                <a:noAutofit/>
              </a:bodyPr>
              <a:lstStyle/>
              <a:p>
                <a:pPr marL="0" lvl="0" indent="0" algn="l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s-ES" sz="3700" b="1" kern="1200" dirty="0"/>
              </a:p>
            </p:txBody>
          </p:sp>
        </p:grp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D2DEE131-CC73-4A48-8F3F-24088B3A1968}"/>
              </a:ext>
            </a:extLst>
          </p:cNvPr>
          <p:cNvGrpSpPr/>
          <p:nvPr/>
        </p:nvGrpSpPr>
        <p:grpSpPr>
          <a:xfrm>
            <a:off x="6444208" y="2948089"/>
            <a:ext cx="1641946" cy="1728492"/>
            <a:chOff x="3751027" y="1958911"/>
            <a:chExt cx="1641946" cy="1728492"/>
          </a:xfrm>
        </p:grpSpPr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D6D53872-A51E-BC4B-8A87-1B1EB3044C74}"/>
                </a:ext>
              </a:extLst>
            </p:cNvPr>
            <p:cNvGrpSpPr/>
            <p:nvPr/>
          </p:nvGrpSpPr>
          <p:grpSpPr>
            <a:xfrm>
              <a:off x="3751027" y="1958911"/>
              <a:ext cx="1641946" cy="1225678"/>
              <a:chOff x="480982" y="978"/>
              <a:chExt cx="1641946" cy="1225678"/>
            </a:xfrm>
          </p:grpSpPr>
          <p:sp>
            <p:nvSpPr>
              <p:cNvPr id="37" name="Redondear rectángulo de esquina del mismo lado 36">
                <a:extLst>
                  <a:ext uri="{FF2B5EF4-FFF2-40B4-BE49-F238E27FC236}">
                    <a16:creationId xmlns:a16="http://schemas.microsoft.com/office/drawing/2014/main" id="{041CCF4F-0CB7-6F4C-BBFF-158778A8FF2F}"/>
                  </a:ext>
                </a:extLst>
              </p:cNvPr>
              <p:cNvSpPr/>
              <p:nvPr/>
            </p:nvSpPr>
            <p:spPr>
              <a:xfrm>
                <a:off x="480982" y="978"/>
                <a:ext cx="1641946" cy="1225678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Redondear rectángulo de esquina del mismo lado 4">
                <a:extLst>
                  <a:ext uri="{FF2B5EF4-FFF2-40B4-BE49-F238E27FC236}">
                    <a16:creationId xmlns:a16="http://schemas.microsoft.com/office/drawing/2014/main" id="{F58DC5F1-8C15-4847-A6D2-860C4FD35E72}"/>
                  </a:ext>
                </a:extLst>
              </p:cNvPr>
              <p:cNvSpPr txBox="1"/>
              <p:nvPr/>
            </p:nvSpPr>
            <p:spPr>
              <a:xfrm>
                <a:off x="509701" y="29697"/>
                <a:ext cx="1584508" cy="11969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76200" rIns="25400" bIns="25400" numCol="1" spcCol="1270" anchor="t" anchorCtr="0">
                <a:noAutofit/>
              </a:bodyPr>
              <a:lstStyle/>
              <a:p>
                <a:pPr lvl="0" algn="ctr">
                  <a:buNone/>
                </a:pPr>
                <a:r>
                  <a:rPr lang="es-E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18,1%</a:t>
                </a:r>
              </a:p>
              <a:p>
                <a:pPr lvl="0" algn="ctr">
                  <a:buNone/>
                </a:pPr>
                <a:r>
                  <a:rPr lang="es-E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Hemorragia digestiva baja</a:t>
                </a:r>
              </a:p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endParaRPr lang="es-ES" sz="2000" kern="1200" dirty="0"/>
              </a:p>
            </p:txBody>
          </p:sp>
        </p:grp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234C721F-9436-2E43-9817-16953A7568DB}"/>
                </a:ext>
              </a:extLst>
            </p:cNvPr>
            <p:cNvGrpSpPr/>
            <p:nvPr/>
          </p:nvGrpSpPr>
          <p:grpSpPr>
            <a:xfrm>
              <a:off x="3751027" y="3160362"/>
              <a:ext cx="1641946" cy="527041"/>
              <a:chOff x="480982" y="1226656"/>
              <a:chExt cx="1641946" cy="527041"/>
            </a:xfrm>
          </p:grpSpPr>
          <p:sp>
            <p:nvSpPr>
              <p:cNvPr id="35" name="Rectángulo 34">
                <a:extLst>
                  <a:ext uri="{FF2B5EF4-FFF2-40B4-BE49-F238E27FC236}">
                    <a16:creationId xmlns:a16="http://schemas.microsoft.com/office/drawing/2014/main" id="{91D2997D-8E01-7A40-B709-86549E23A8A1}"/>
                  </a:ext>
                </a:extLst>
              </p:cNvPr>
              <p:cNvSpPr/>
              <p:nvPr/>
            </p:nvSpPr>
            <p:spPr>
              <a:xfrm>
                <a:off x="480982" y="1226656"/>
                <a:ext cx="1641946" cy="52704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36" name="CuadroTexto 35">
                <a:extLst>
                  <a:ext uri="{FF2B5EF4-FFF2-40B4-BE49-F238E27FC236}">
                    <a16:creationId xmlns:a16="http://schemas.microsoft.com/office/drawing/2014/main" id="{68816AD5-58D8-2F41-AB1A-016C56BFEA10}"/>
                  </a:ext>
                </a:extLst>
              </p:cNvPr>
              <p:cNvSpPr txBox="1"/>
              <p:nvPr/>
            </p:nvSpPr>
            <p:spPr>
              <a:xfrm>
                <a:off x="480982" y="1226656"/>
                <a:ext cx="1156300" cy="527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40970" tIns="0" rIns="46990" bIns="0" numCol="1" spcCol="1270" anchor="ctr" anchorCtr="0">
                <a:noAutofit/>
              </a:bodyPr>
              <a:lstStyle/>
              <a:p>
                <a:pPr marL="0" lvl="0" indent="0" algn="l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s-ES" sz="3700" kern="1200" dirty="0"/>
              </a:p>
            </p:txBody>
          </p:sp>
        </p:grpSp>
      </p:grpSp>
      <p:pic>
        <p:nvPicPr>
          <p:cNvPr id="10" name="Gráfico 9" descr="Aguja">
            <a:extLst>
              <a:ext uri="{FF2B5EF4-FFF2-40B4-BE49-F238E27FC236}">
                <a16:creationId xmlns:a16="http://schemas.microsoft.com/office/drawing/2014/main" id="{108996EC-6FF2-3248-B7BC-905A1BC872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1560834">
            <a:off x="1496972" y="4137731"/>
            <a:ext cx="588877" cy="588877"/>
          </a:xfrm>
          <a:prstGeom prst="rect">
            <a:avLst/>
          </a:prstGeom>
        </p:spPr>
      </p:pic>
      <p:pic>
        <p:nvPicPr>
          <p:cNvPr id="7" name="Gráfico 6" descr="Riñones">
            <a:extLst>
              <a:ext uri="{FF2B5EF4-FFF2-40B4-BE49-F238E27FC236}">
                <a16:creationId xmlns:a16="http://schemas.microsoft.com/office/drawing/2014/main" id="{F8187A98-EFF4-A84B-A1DE-0CC03437E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10767" y="4080270"/>
            <a:ext cx="703797" cy="703797"/>
          </a:xfrm>
          <a:prstGeom prst="rect">
            <a:avLst/>
          </a:prstGeom>
        </p:spPr>
      </p:pic>
      <p:sp>
        <p:nvSpPr>
          <p:cNvPr id="15" name="Google Shape;11054;p95">
            <a:extLst>
              <a:ext uri="{FF2B5EF4-FFF2-40B4-BE49-F238E27FC236}">
                <a16:creationId xmlns:a16="http://schemas.microsoft.com/office/drawing/2014/main" id="{B7FE99C0-2575-6047-B930-54C3CF79458C}"/>
              </a:ext>
            </a:extLst>
          </p:cNvPr>
          <p:cNvSpPr/>
          <p:nvPr/>
        </p:nvSpPr>
        <p:spPr>
          <a:xfrm>
            <a:off x="7093459" y="4183208"/>
            <a:ext cx="430869" cy="493373"/>
          </a:xfrm>
          <a:custGeom>
            <a:avLst/>
            <a:gdLst/>
            <a:ahLst/>
            <a:cxnLst/>
            <a:rect l="l" t="t" r="r" b="b"/>
            <a:pathLst>
              <a:path w="10948" h="11109" extrusionOk="0">
                <a:moveTo>
                  <a:pt x="2620" y="1738"/>
                </a:moveTo>
                <a:lnTo>
                  <a:pt x="2620" y="1738"/>
                </a:lnTo>
                <a:cubicBezTo>
                  <a:pt x="2108" y="2262"/>
                  <a:pt x="2227" y="3107"/>
                  <a:pt x="2846" y="3488"/>
                </a:cubicBezTo>
                <a:cubicBezTo>
                  <a:pt x="2763" y="3524"/>
                  <a:pt x="2704" y="3571"/>
                  <a:pt x="2644" y="3631"/>
                </a:cubicBezTo>
                <a:cubicBezTo>
                  <a:pt x="2275" y="2559"/>
                  <a:pt x="1989" y="2595"/>
                  <a:pt x="2144" y="2238"/>
                </a:cubicBezTo>
                <a:cubicBezTo>
                  <a:pt x="2227" y="2012"/>
                  <a:pt x="2406" y="1845"/>
                  <a:pt x="2620" y="1738"/>
                </a:cubicBezTo>
                <a:close/>
                <a:moveTo>
                  <a:pt x="8740" y="4214"/>
                </a:moveTo>
                <a:cubicBezTo>
                  <a:pt x="8716" y="4345"/>
                  <a:pt x="8716" y="4500"/>
                  <a:pt x="8704" y="4643"/>
                </a:cubicBezTo>
                <a:cubicBezTo>
                  <a:pt x="8645" y="4572"/>
                  <a:pt x="8561" y="4512"/>
                  <a:pt x="8466" y="4452"/>
                </a:cubicBezTo>
                <a:cubicBezTo>
                  <a:pt x="8573" y="4393"/>
                  <a:pt x="8657" y="4298"/>
                  <a:pt x="8740" y="4214"/>
                </a:cubicBezTo>
                <a:close/>
                <a:moveTo>
                  <a:pt x="8025" y="1650"/>
                </a:moveTo>
                <a:cubicBezTo>
                  <a:pt x="8616" y="1650"/>
                  <a:pt x="9126" y="2169"/>
                  <a:pt x="8990" y="2798"/>
                </a:cubicBezTo>
                <a:cubicBezTo>
                  <a:pt x="8978" y="2869"/>
                  <a:pt x="8954" y="2952"/>
                  <a:pt x="8942" y="3036"/>
                </a:cubicBezTo>
                <a:cubicBezTo>
                  <a:pt x="8764" y="2655"/>
                  <a:pt x="8383" y="2381"/>
                  <a:pt x="7919" y="2381"/>
                </a:cubicBezTo>
                <a:cubicBezTo>
                  <a:pt x="7823" y="2381"/>
                  <a:pt x="7752" y="2452"/>
                  <a:pt x="7752" y="2547"/>
                </a:cubicBezTo>
                <a:cubicBezTo>
                  <a:pt x="7752" y="2631"/>
                  <a:pt x="7823" y="2714"/>
                  <a:pt x="7919" y="2714"/>
                </a:cubicBezTo>
                <a:cubicBezTo>
                  <a:pt x="8359" y="2714"/>
                  <a:pt x="8716" y="3071"/>
                  <a:pt x="8716" y="3512"/>
                </a:cubicBezTo>
                <a:cubicBezTo>
                  <a:pt x="8716" y="3964"/>
                  <a:pt x="8359" y="4322"/>
                  <a:pt x="7919" y="4322"/>
                </a:cubicBezTo>
                <a:lnTo>
                  <a:pt x="7907" y="4322"/>
                </a:lnTo>
                <a:cubicBezTo>
                  <a:pt x="7765" y="4329"/>
                  <a:pt x="6934" y="4515"/>
                  <a:pt x="5736" y="4515"/>
                </a:cubicBezTo>
                <a:cubicBezTo>
                  <a:pt x="5124" y="4515"/>
                  <a:pt x="4417" y="4466"/>
                  <a:pt x="3656" y="4322"/>
                </a:cubicBezTo>
                <a:cubicBezTo>
                  <a:pt x="3643" y="4317"/>
                  <a:pt x="3630" y="4315"/>
                  <a:pt x="3617" y="4315"/>
                </a:cubicBezTo>
                <a:cubicBezTo>
                  <a:pt x="3557" y="4315"/>
                  <a:pt x="3497" y="4358"/>
                  <a:pt x="3477" y="4417"/>
                </a:cubicBezTo>
                <a:cubicBezTo>
                  <a:pt x="3454" y="4512"/>
                  <a:pt x="3513" y="4619"/>
                  <a:pt x="3597" y="4643"/>
                </a:cubicBezTo>
                <a:cubicBezTo>
                  <a:pt x="4287" y="4774"/>
                  <a:pt x="5001" y="4857"/>
                  <a:pt x="5740" y="4857"/>
                </a:cubicBezTo>
                <a:lnTo>
                  <a:pt x="5752" y="4857"/>
                </a:lnTo>
                <a:cubicBezTo>
                  <a:pt x="6466" y="4857"/>
                  <a:pt x="7204" y="4798"/>
                  <a:pt x="7930" y="4655"/>
                </a:cubicBezTo>
                <a:cubicBezTo>
                  <a:pt x="8359" y="4655"/>
                  <a:pt x="8716" y="5012"/>
                  <a:pt x="8716" y="5465"/>
                </a:cubicBezTo>
                <a:cubicBezTo>
                  <a:pt x="8716" y="5905"/>
                  <a:pt x="8359" y="6262"/>
                  <a:pt x="7919" y="6262"/>
                </a:cubicBezTo>
                <a:cubicBezTo>
                  <a:pt x="7807" y="6262"/>
                  <a:pt x="7088" y="6463"/>
                  <a:pt x="5862" y="6463"/>
                </a:cubicBezTo>
                <a:cubicBezTo>
                  <a:pt x="5249" y="6463"/>
                  <a:pt x="4509" y="6413"/>
                  <a:pt x="3656" y="6262"/>
                </a:cubicBezTo>
                <a:cubicBezTo>
                  <a:pt x="3649" y="6261"/>
                  <a:pt x="3642" y="6261"/>
                  <a:pt x="3635" y="6261"/>
                </a:cubicBezTo>
                <a:cubicBezTo>
                  <a:pt x="3557" y="6261"/>
                  <a:pt x="3476" y="6318"/>
                  <a:pt x="3466" y="6405"/>
                </a:cubicBezTo>
                <a:cubicBezTo>
                  <a:pt x="3454" y="6488"/>
                  <a:pt x="3513" y="6584"/>
                  <a:pt x="3597" y="6596"/>
                </a:cubicBezTo>
                <a:cubicBezTo>
                  <a:pt x="4370" y="6727"/>
                  <a:pt x="5121" y="6786"/>
                  <a:pt x="5835" y="6786"/>
                </a:cubicBezTo>
                <a:cubicBezTo>
                  <a:pt x="6549" y="6786"/>
                  <a:pt x="7240" y="6727"/>
                  <a:pt x="7930" y="6596"/>
                </a:cubicBezTo>
                <a:cubicBezTo>
                  <a:pt x="8240" y="6596"/>
                  <a:pt x="8526" y="6465"/>
                  <a:pt x="8728" y="6238"/>
                </a:cubicBezTo>
                <a:lnTo>
                  <a:pt x="8728" y="6238"/>
                </a:lnTo>
                <a:cubicBezTo>
                  <a:pt x="8752" y="6536"/>
                  <a:pt x="8776" y="6881"/>
                  <a:pt x="8573" y="7334"/>
                </a:cubicBezTo>
                <a:cubicBezTo>
                  <a:pt x="8454" y="7370"/>
                  <a:pt x="7919" y="7500"/>
                  <a:pt x="6811" y="7560"/>
                </a:cubicBezTo>
                <a:cubicBezTo>
                  <a:pt x="6523" y="7574"/>
                  <a:pt x="6226" y="7581"/>
                  <a:pt x="5931" y="7581"/>
                </a:cubicBezTo>
                <a:cubicBezTo>
                  <a:pt x="5238" y="7581"/>
                  <a:pt x="4559" y="7543"/>
                  <a:pt x="4049" y="7477"/>
                </a:cubicBezTo>
                <a:cubicBezTo>
                  <a:pt x="3263" y="7370"/>
                  <a:pt x="3108" y="7215"/>
                  <a:pt x="3096" y="7203"/>
                </a:cubicBezTo>
                <a:cubicBezTo>
                  <a:pt x="3108" y="6715"/>
                  <a:pt x="3108" y="6191"/>
                  <a:pt x="3061" y="5691"/>
                </a:cubicBezTo>
                <a:cubicBezTo>
                  <a:pt x="3188" y="5623"/>
                  <a:pt x="3279" y="5601"/>
                  <a:pt x="3418" y="5601"/>
                </a:cubicBezTo>
                <a:cubicBezTo>
                  <a:pt x="3697" y="5601"/>
                  <a:pt x="4168" y="5691"/>
                  <a:pt x="5502" y="5691"/>
                </a:cubicBezTo>
                <a:cubicBezTo>
                  <a:pt x="5568" y="5692"/>
                  <a:pt x="5637" y="5692"/>
                  <a:pt x="5707" y="5692"/>
                </a:cubicBezTo>
                <a:cubicBezTo>
                  <a:pt x="6578" y="5692"/>
                  <a:pt x="7678" y="5627"/>
                  <a:pt x="7799" y="5572"/>
                </a:cubicBezTo>
                <a:cubicBezTo>
                  <a:pt x="7962" y="5490"/>
                  <a:pt x="7887" y="5250"/>
                  <a:pt x="7716" y="5250"/>
                </a:cubicBezTo>
                <a:cubicBezTo>
                  <a:pt x="7712" y="5250"/>
                  <a:pt x="7708" y="5250"/>
                  <a:pt x="7704" y="5250"/>
                </a:cubicBezTo>
                <a:cubicBezTo>
                  <a:pt x="7043" y="5304"/>
                  <a:pt x="6391" y="5347"/>
                  <a:pt x="5732" y="5347"/>
                </a:cubicBezTo>
                <a:cubicBezTo>
                  <a:pt x="5655" y="5347"/>
                  <a:pt x="5579" y="5347"/>
                  <a:pt x="5502" y="5345"/>
                </a:cubicBezTo>
                <a:cubicBezTo>
                  <a:pt x="4394" y="5334"/>
                  <a:pt x="3501" y="5250"/>
                  <a:pt x="3442" y="5250"/>
                </a:cubicBezTo>
                <a:cubicBezTo>
                  <a:pt x="3287" y="5250"/>
                  <a:pt x="3144" y="5214"/>
                  <a:pt x="3001" y="5131"/>
                </a:cubicBezTo>
                <a:cubicBezTo>
                  <a:pt x="2942" y="4738"/>
                  <a:pt x="2870" y="4357"/>
                  <a:pt x="2787" y="4000"/>
                </a:cubicBezTo>
                <a:cubicBezTo>
                  <a:pt x="2930" y="3798"/>
                  <a:pt x="3168" y="3667"/>
                  <a:pt x="3418" y="3667"/>
                </a:cubicBezTo>
                <a:cubicBezTo>
                  <a:pt x="4180" y="3810"/>
                  <a:pt x="4954" y="3881"/>
                  <a:pt x="5716" y="3881"/>
                </a:cubicBezTo>
                <a:cubicBezTo>
                  <a:pt x="6549" y="3881"/>
                  <a:pt x="7383" y="3762"/>
                  <a:pt x="7764" y="3667"/>
                </a:cubicBezTo>
                <a:cubicBezTo>
                  <a:pt x="7955" y="3610"/>
                  <a:pt x="7912" y="3342"/>
                  <a:pt x="7727" y="3342"/>
                </a:cubicBezTo>
                <a:cubicBezTo>
                  <a:pt x="7716" y="3342"/>
                  <a:pt x="7704" y="3343"/>
                  <a:pt x="7692" y="3345"/>
                </a:cubicBezTo>
                <a:cubicBezTo>
                  <a:pt x="6962" y="3512"/>
                  <a:pt x="6268" y="3567"/>
                  <a:pt x="5659" y="3567"/>
                </a:cubicBezTo>
                <a:cubicBezTo>
                  <a:pt x="4443" y="3567"/>
                  <a:pt x="3573" y="3345"/>
                  <a:pt x="3454" y="3345"/>
                </a:cubicBezTo>
                <a:cubicBezTo>
                  <a:pt x="3001" y="3345"/>
                  <a:pt x="2644" y="2988"/>
                  <a:pt x="2644" y="2547"/>
                </a:cubicBezTo>
                <a:cubicBezTo>
                  <a:pt x="2644" y="2095"/>
                  <a:pt x="3001" y="1738"/>
                  <a:pt x="3454" y="1738"/>
                </a:cubicBezTo>
                <a:lnTo>
                  <a:pt x="3466" y="1738"/>
                </a:lnTo>
                <a:cubicBezTo>
                  <a:pt x="3477" y="1738"/>
                  <a:pt x="3477" y="1762"/>
                  <a:pt x="3501" y="1762"/>
                </a:cubicBezTo>
                <a:cubicBezTo>
                  <a:pt x="4177" y="2057"/>
                  <a:pt x="4860" y="2207"/>
                  <a:pt x="5550" y="2207"/>
                </a:cubicBezTo>
                <a:cubicBezTo>
                  <a:pt x="5724" y="2207"/>
                  <a:pt x="5898" y="2198"/>
                  <a:pt x="6073" y="2178"/>
                </a:cubicBezTo>
                <a:lnTo>
                  <a:pt x="6073" y="2178"/>
                </a:lnTo>
                <a:cubicBezTo>
                  <a:pt x="5883" y="2333"/>
                  <a:pt x="5621" y="2476"/>
                  <a:pt x="5359" y="2476"/>
                </a:cubicBezTo>
                <a:cubicBezTo>
                  <a:pt x="4811" y="2452"/>
                  <a:pt x="4228" y="2428"/>
                  <a:pt x="3644" y="2369"/>
                </a:cubicBezTo>
                <a:cubicBezTo>
                  <a:pt x="3638" y="2368"/>
                  <a:pt x="3632" y="2368"/>
                  <a:pt x="3626" y="2368"/>
                </a:cubicBezTo>
                <a:cubicBezTo>
                  <a:pt x="3549" y="2368"/>
                  <a:pt x="3477" y="2435"/>
                  <a:pt x="3466" y="2512"/>
                </a:cubicBezTo>
                <a:cubicBezTo>
                  <a:pt x="3454" y="2607"/>
                  <a:pt x="3525" y="2678"/>
                  <a:pt x="3620" y="2690"/>
                </a:cubicBezTo>
                <a:cubicBezTo>
                  <a:pt x="4398" y="2763"/>
                  <a:pt x="5186" y="2808"/>
                  <a:pt x="5967" y="2808"/>
                </a:cubicBezTo>
                <a:cubicBezTo>
                  <a:pt x="6346" y="2808"/>
                  <a:pt x="6724" y="2797"/>
                  <a:pt x="7097" y="2774"/>
                </a:cubicBezTo>
                <a:cubicBezTo>
                  <a:pt x="7192" y="2774"/>
                  <a:pt x="7264" y="2678"/>
                  <a:pt x="7252" y="2595"/>
                </a:cubicBezTo>
                <a:cubicBezTo>
                  <a:pt x="7252" y="2507"/>
                  <a:pt x="7170" y="2439"/>
                  <a:pt x="7092" y="2439"/>
                </a:cubicBezTo>
                <a:cubicBezTo>
                  <a:pt x="7085" y="2439"/>
                  <a:pt x="7079" y="2439"/>
                  <a:pt x="7073" y="2440"/>
                </a:cubicBezTo>
                <a:cubicBezTo>
                  <a:pt x="6787" y="2452"/>
                  <a:pt x="6502" y="2476"/>
                  <a:pt x="6216" y="2476"/>
                </a:cubicBezTo>
                <a:cubicBezTo>
                  <a:pt x="6371" y="2357"/>
                  <a:pt x="6502" y="2214"/>
                  <a:pt x="6597" y="2083"/>
                </a:cubicBezTo>
                <a:cubicBezTo>
                  <a:pt x="6930" y="2012"/>
                  <a:pt x="7264" y="1893"/>
                  <a:pt x="7609" y="1738"/>
                </a:cubicBezTo>
                <a:cubicBezTo>
                  <a:pt x="7747" y="1678"/>
                  <a:pt x="7888" y="1650"/>
                  <a:pt x="8025" y="1650"/>
                </a:cubicBezTo>
                <a:close/>
                <a:moveTo>
                  <a:pt x="8009" y="0"/>
                </a:moveTo>
                <a:cubicBezTo>
                  <a:pt x="7651" y="0"/>
                  <a:pt x="7281" y="75"/>
                  <a:pt x="6918" y="238"/>
                </a:cubicBezTo>
                <a:cubicBezTo>
                  <a:pt x="6448" y="446"/>
                  <a:pt x="5987" y="550"/>
                  <a:pt x="5525" y="550"/>
                </a:cubicBezTo>
                <a:cubicBezTo>
                  <a:pt x="5064" y="550"/>
                  <a:pt x="4603" y="446"/>
                  <a:pt x="4132" y="238"/>
                </a:cubicBezTo>
                <a:cubicBezTo>
                  <a:pt x="3787" y="81"/>
                  <a:pt x="3416" y="3"/>
                  <a:pt x="3046" y="3"/>
                </a:cubicBezTo>
                <a:cubicBezTo>
                  <a:pt x="2714" y="3"/>
                  <a:pt x="2383" y="66"/>
                  <a:pt x="2073" y="190"/>
                </a:cubicBezTo>
                <a:cubicBezTo>
                  <a:pt x="739" y="714"/>
                  <a:pt x="1" y="2262"/>
                  <a:pt x="775" y="3488"/>
                </a:cubicBezTo>
                <a:cubicBezTo>
                  <a:pt x="977" y="3810"/>
                  <a:pt x="1144" y="4214"/>
                  <a:pt x="1251" y="4703"/>
                </a:cubicBezTo>
                <a:cubicBezTo>
                  <a:pt x="1261" y="4779"/>
                  <a:pt x="1323" y="4832"/>
                  <a:pt x="1391" y="4832"/>
                </a:cubicBezTo>
                <a:cubicBezTo>
                  <a:pt x="1408" y="4832"/>
                  <a:pt x="1425" y="4829"/>
                  <a:pt x="1442" y="4822"/>
                </a:cubicBezTo>
                <a:cubicBezTo>
                  <a:pt x="1525" y="4810"/>
                  <a:pt x="1584" y="4714"/>
                  <a:pt x="1561" y="4631"/>
                </a:cubicBezTo>
                <a:cubicBezTo>
                  <a:pt x="1442" y="4119"/>
                  <a:pt x="1263" y="3679"/>
                  <a:pt x="1037" y="3321"/>
                </a:cubicBezTo>
                <a:cubicBezTo>
                  <a:pt x="198" y="2014"/>
                  <a:pt x="1460" y="347"/>
                  <a:pt x="3047" y="347"/>
                </a:cubicBezTo>
                <a:cubicBezTo>
                  <a:pt x="3353" y="347"/>
                  <a:pt x="3672" y="409"/>
                  <a:pt x="3989" y="547"/>
                </a:cubicBezTo>
                <a:cubicBezTo>
                  <a:pt x="4501" y="779"/>
                  <a:pt x="5007" y="895"/>
                  <a:pt x="5513" y="895"/>
                </a:cubicBezTo>
                <a:cubicBezTo>
                  <a:pt x="6019" y="895"/>
                  <a:pt x="6525" y="779"/>
                  <a:pt x="7037" y="547"/>
                </a:cubicBezTo>
                <a:cubicBezTo>
                  <a:pt x="7358" y="404"/>
                  <a:pt x="7683" y="338"/>
                  <a:pt x="7998" y="338"/>
                </a:cubicBezTo>
                <a:cubicBezTo>
                  <a:pt x="9380" y="338"/>
                  <a:pt x="10560" y="1602"/>
                  <a:pt x="10240" y="3095"/>
                </a:cubicBezTo>
                <a:cubicBezTo>
                  <a:pt x="10026" y="4024"/>
                  <a:pt x="9954" y="5072"/>
                  <a:pt x="10014" y="6346"/>
                </a:cubicBezTo>
                <a:cubicBezTo>
                  <a:pt x="10074" y="7655"/>
                  <a:pt x="9359" y="8858"/>
                  <a:pt x="8169" y="9405"/>
                </a:cubicBezTo>
                <a:cubicBezTo>
                  <a:pt x="8049" y="9465"/>
                  <a:pt x="8097" y="9501"/>
                  <a:pt x="7752" y="10513"/>
                </a:cubicBezTo>
                <a:cubicBezTo>
                  <a:pt x="7704" y="10596"/>
                  <a:pt x="7633" y="10763"/>
                  <a:pt x="7538" y="10763"/>
                </a:cubicBezTo>
                <a:cubicBezTo>
                  <a:pt x="7478" y="10763"/>
                  <a:pt x="7478" y="10763"/>
                  <a:pt x="7418" y="10668"/>
                </a:cubicBezTo>
                <a:cubicBezTo>
                  <a:pt x="7276" y="10406"/>
                  <a:pt x="7264" y="10191"/>
                  <a:pt x="7145" y="9822"/>
                </a:cubicBezTo>
                <a:cubicBezTo>
                  <a:pt x="7002" y="9298"/>
                  <a:pt x="7240" y="8751"/>
                  <a:pt x="7740" y="8513"/>
                </a:cubicBezTo>
                <a:cubicBezTo>
                  <a:pt x="8538" y="8143"/>
                  <a:pt x="9062" y="7310"/>
                  <a:pt x="9014" y="6381"/>
                </a:cubicBezTo>
                <a:cubicBezTo>
                  <a:pt x="8954" y="5036"/>
                  <a:pt x="9026" y="3881"/>
                  <a:pt x="9252" y="2869"/>
                </a:cubicBezTo>
                <a:cubicBezTo>
                  <a:pt x="9446" y="2036"/>
                  <a:pt x="8772" y="1321"/>
                  <a:pt x="7976" y="1321"/>
                </a:cubicBezTo>
                <a:cubicBezTo>
                  <a:pt x="7793" y="1321"/>
                  <a:pt x="7605" y="1358"/>
                  <a:pt x="7418" y="1440"/>
                </a:cubicBezTo>
                <a:cubicBezTo>
                  <a:pt x="6781" y="1726"/>
                  <a:pt x="6139" y="1869"/>
                  <a:pt x="5497" y="1869"/>
                </a:cubicBezTo>
                <a:cubicBezTo>
                  <a:pt x="4856" y="1869"/>
                  <a:pt x="4216" y="1726"/>
                  <a:pt x="3585" y="1440"/>
                </a:cubicBezTo>
                <a:cubicBezTo>
                  <a:pt x="3395" y="1357"/>
                  <a:pt x="3206" y="1320"/>
                  <a:pt x="3026" y="1320"/>
                </a:cubicBezTo>
                <a:cubicBezTo>
                  <a:pt x="2152" y="1320"/>
                  <a:pt x="1473" y="2184"/>
                  <a:pt x="1858" y="2786"/>
                </a:cubicBezTo>
                <a:cubicBezTo>
                  <a:pt x="2096" y="3143"/>
                  <a:pt x="2275" y="3560"/>
                  <a:pt x="2406" y="4036"/>
                </a:cubicBezTo>
                <a:cubicBezTo>
                  <a:pt x="2858" y="5536"/>
                  <a:pt x="2763" y="7417"/>
                  <a:pt x="2620" y="8965"/>
                </a:cubicBezTo>
                <a:cubicBezTo>
                  <a:pt x="2587" y="9208"/>
                  <a:pt x="2380" y="9409"/>
                  <a:pt x="2142" y="9409"/>
                </a:cubicBezTo>
                <a:cubicBezTo>
                  <a:pt x="2123" y="9409"/>
                  <a:pt x="2104" y="9408"/>
                  <a:pt x="2084" y="9405"/>
                </a:cubicBezTo>
                <a:cubicBezTo>
                  <a:pt x="1811" y="9382"/>
                  <a:pt x="1620" y="9144"/>
                  <a:pt x="1632" y="8870"/>
                </a:cubicBezTo>
                <a:cubicBezTo>
                  <a:pt x="1739" y="7870"/>
                  <a:pt x="1823" y="6596"/>
                  <a:pt x="1680" y="5417"/>
                </a:cubicBezTo>
                <a:cubicBezTo>
                  <a:pt x="1668" y="5334"/>
                  <a:pt x="1584" y="5274"/>
                  <a:pt x="1501" y="5274"/>
                </a:cubicBezTo>
                <a:cubicBezTo>
                  <a:pt x="1406" y="5286"/>
                  <a:pt x="1346" y="5357"/>
                  <a:pt x="1346" y="5453"/>
                </a:cubicBezTo>
                <a:cubicBezTo>
                  <a:pt x="1489" y="6596"/>
                  <a:pt x="1394" y="7858"/>
                  <a:pt x="1311" y="8846"/>
                </a:cubicBezTo>
                <a:cubicBezTo>
                  <a:pt x="1263" y="9286"/>
                  <a:pt x="1584" y="9691"/>
                  <a:pt x="2037" y="9739"/>
                </a:cubicBezTo>
                <a:cubicBezTo>
                  <a:pt x="2059" y="9741"/>
                  <a:pt x="2082" y="9742"/>
                  <a:pt x="2104" y="9742"/>
                </a:cubicBezTo>
                <a:cubicBezTo>
                  <a:pt x="2518" y="9742"/>
                  <a:pt x="2885" y="9430"/>
                  <a:pt x="2930" y="9001"/>
                </a:cubicBezTo>
                <a:cubicBezTo>
                  <a:pt x="2977" y="8501"/>
                  <a:pt x="3013" y="8024"/>
                  <a:pt x="3037" y="7596"/>
                </a:cubicBezTo>
                <a:cubicBezTo>
                  <a:pt x="3347" y="7739"/>
                  <a:pt x="3918" y="7810"/>
                  <a:pt x="4251" y="7846"/>
                </a:cubicBezTo>
                <a:cubicBezTo>
                  <a:pt x="4751" y="7905"/>
                  <a:pt x="5347" y="7917"/>
                  <a:pt x="5942" y="7917"/>
                </a:cubicBezTo>
                <a:cubicBezTo>
                  <a:pt x="6323" y="7917"/>
                  <a:pt x="6716" y="7905"/>
                  <a:pt x="7085" y="7893"/>
                </a:cubicBezTo>
                <a:cubicBezTo>
                  <a:pt x="7442" y="7870"/>
                  <a:pt x="7883" y="7834"/>
                  <a:pt x="8228" y="7751"/>
                </a:cubicBezTo>
                <a:lnTo>
                  <a:pt x="8228" y="7751"/>
                </a:lnTo>
                <a:cubicBezTo>
                  <a:pt x="7990" y="8036"/>
                  <a:pt x="7764" y="8143"/>
                  <a:pt x="7561" y="8262"/>
                </a:cubicBezTo>
                <a:cubicBezTo>
                  <a:pt x="6966" y="8560"/>
                  <a:pt x="6656" y="9275"/>
                  <a:pt x="6835" y="9929"/>
                </a:cubicBezTo>
                <a:cubicBezTo>
                  <a:pt x="6930" y="10287"/>
                  <a:pt x="6966" y="10537"/>
                  <a:pt x="7145" y="10846"/>
                </a:cubicBezTo>
                <a:cubicBezTo>
                  <a:pt x="7204" y="10965"/>
                  <a:pt x="7299" y="11108"/>
                  <a:pt x="7526" y="11108"/>
                </a:cubicBezTo>
                <a:cubicBezTo>
                  <a:pt x="7533" y="11108"/>
                  <a:pt x="7540" y="11109"/>
                  <a:pt x="7547" y="11109"/>
                </a:cubicBezTo>
                <a:cubicBezTo>
                  <a:pt x="7806" y="11109"/>
                  <a:pt x="7934" y="10899"/>
                  <a:pt x="8049" y="10668"/>
                </a:cubicBezTo>
                <a:cubicBezTo>
                  <a:pt x="8073" y="10596"/>
                  <a:pt x="8014" y="10763"/>
                  <a:pt x="8359" y="9691"/>
                </a:cubicBezTo>
                <a:cubicBezTo>
                  <a:pt x="9645" y="9060"/>
                  <a:pt x="10419" y="7751"/>
                  <a:pt x="10335" y="6346"/>
                </a:cubicBezTo>
                <a:cubicBezTo>
                  <a:pt x="10276" y="5107"/>
                  <a:pt x="10335" y="4060"/>
                  <a:pt x="10550" y="3190"/>
                </a:cubicBezTo>
                <a:cubicBezTo>
                  <a:pt x="10948" y="1453"/>
                  <a:pt x="9589" y="0"/>
                  <a:pt x="8009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66120" tIns="66120" rIns="66120" bIns="6612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01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392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2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334B5-C43D-E8F7-5C1C-1445FDF85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8F77A3E-057D-E6E7-F9A3-3FBC6A474F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21"/>
          <a:stretch/>
        </p:blipFill>
        <p:spPr>
          <a:xfrm>
            <a:off x="4943754" y="1100164"/>
            <a:ext cx="3870239" cy="349929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7840B50-E1BA-0390-C1C6-FEDFE46AD876}"/>
              </a:ext>
            </a:extLst>
          </p:cNvPr>
          <p:cNvSpPr txBox="1"/>
          <p:nvPr/>
        </p:nvSpPr>
        <p:spPr>
          <a:xfrm>
            <a:off x="3419872" y="2109"/>
            <a:ext cx="2436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F49B6E-F8C3-CCD4-ECC4-E8A930C1D4C9}"/>
              </a:ext>
            </a:extLst>
          </p:cNvPr>
          <p:cNvSpPr txBox="1"/>
          <p:nvPr/>
        </p:nvSpPr>
        <p:spPr>
          <a:xfrm>
            <a:off x="4011782" y="709995"/>
            <a:ext cx="1120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rgbClr val="AE1E2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B-CAT</a:t>
            </a:r>
            <a:endParaRPr lang="es-ES" sz="2400" b="1" dirty="0">
              <a:ln w="0"/>
              <a:solidFill>
                <a:srgbClr val="AE1E2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8E8E218-4239-4FAA-6F6E-9427D1298409}"/>
              </a:ext>
            </a:extLst>
          </p:cNvPr>
          <p:cNvSpPr txBox="1"/>
          <p:nvPr/>
        </p:nvSpPr>
        <p:spPr>
          <a:xfrm>
            <a:off x="330007" y="4214243"/>
            <a:ext cx="52465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AUC 0.73 </a:t>
            </a:r>
            <a:r>
              <a:rPr lang="es-ES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ES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s-ES" sz="14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uena capacidad de discriminación</a:t>
            </a:r>
            <a:r>
              <a:rPr lang="es-ES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 los pacientes que desarrollarán hemorragia y los que no.</a:t>
            </a:r>
            <a:endParaRPr lang="es-ES" sz="1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Punto de corte para clasificar entre alto y bajo riesgo: </a:t>
            </a:r>
            <a:r>
              <a:rPr lang="es-E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2.50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E9D01D6-7279-0EE8-B1F1-C08254E69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40" y="1444370"/>
            <a:ext cx="4161244" cy="2403285"/>
          </a:xfrm>
          <a:prstGeom prst="rect">
            <a:avLst/>
          </a:prstGeom>
        </p:spPr>
      </p:pic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DA90B8D1-67F5-E04C-D20D-7EC80AF09B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7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BA3FA-1206-0F6E-A453-014E753A1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09F6CFE-7A61-4EFC-0795-6C09AD3E33CC}"/>
              </a:ext>
            </a:extLst>
          </p:cNvPr>
          <p:cNvSpPr txBox="1"/>
          <p:nvPr/>
        </p:nvSpPr>
        <p:spPr>
          <a:xfrm>
            <a:off x="3563888" y="251593"/>
            <a:ext cx="2436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06D9D7-57CC-364A-1D2B-7E00BF8A7B03}"/>
              </a:ext>
            </a:extLst>
          </p:cNvPr>
          <p:cNvSpPr txBox="1"/>
          <p:nvPr/>
        </p:nvSpPr>
        <p:spPr>
          <a:xfrm>
            <a:off x="6834601" y="1605657"/>
            <a:ext cx="1120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AE1E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B-CAT</a:t>
            </a:r>
            <a:endParaRPr lang="es-ES" sz="2400" b="1" dirty="0">
              <a:solidFill>
                <a:srgbClr val="AE1E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0BAAD1C5-614D-14BA-A97E-151376F92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9BB9688-661F-508F-16F3-6BC8C2A8893C}"/>
              </a:ext>
            </a:extLst>
          </p:cNvPr>
          <p:cNvGraphicFramePr>
            <a:graphicFrameLocks noGrp="1"/>
          </p:cNvGraphicFramePr>
          <p:nvPr/>
        </p:nvGraphicFramePr>
        <p:xfrm>
          <a:off x="6156176" y="2211711"/>
          <a:ext cx="276296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468">
                  <a:extLst>
                    <a:ext uri="{9D8B030D-6E8A-4147-A177-3AD203B41FA5}">
                      <a16:colId xmlns:a16="http://schemas.microsoft.com/office/drawing/2014/main" val="1984810800"/>
                    </a:ext>
                  </a:extLst>
                </a:gridCol>
                <a:gridCol w="1493495">
                  <a:extLst>
                    <a:ext uri="{9D8B030D-6E8A-4147-A177-3AD203B41FA5}">
                      <a16:colId xmlns:a16="http://schemas.microsoft.com/office/drawing/2014/main" val="721941241"/>
                    </a:ext>
                  </a:extLst>
                </a:gridCol>
              </a:tblGrid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61.54%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6022"/>
                  </a:ext>
                </a:extLst>
              </a:tr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74.35%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98875"/>
                  </a:ext>
                </a:extLst>
              </a:tr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VPP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12.27%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917449"/>
                  </a:ext>
                </a:extLst>
              </a:tr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VPN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97.07%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224859"/>
                  </a:ext>
                </a:extLst>
              </a:tr>
            </a:tbl>
          </a:graphicData>
        </a:graphic>
      </p:graphicFrame>
      <p:sp>
        <p:nvSpPr>
          <p:cNvPr id="25" name="Flecha: curvada hacia la derecha 24">
            <a:extLst>
              <a:ext uri="{FF2B5EF4-FFF2-40B4-BE49-F238E27FC236}">
                <a16:creationId xmlns:a16="http://schemas.microsoft.com/office/drawing/2014/main" id="{41B0F4A7-A99B-B70B-67DA-94EE67195F15}"/>
              </a:ext>
            </a:extLst>
          </p:cNvPr>
          <p:cNvSpPr/>
          <p:nvPr/>
        </p:nvSpPr>
        <p:spPr>
          <a:xfrm rot="187473" flipH="1">
            <a:off x="5153756" y="2219555"/>
            <a:ext cx="301314" cy="494970"/>
          </a:xfrm>
          <a:prstGeom prst="curvedRightArrow">
            <a:avLst>
              <a:gd name="adj1" fmla="val 25000"/>
              <a:gd name="adj2" fmla="val 50000"/>
              <a:gd name="adj3" fmla="val 27089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6A8094E-1D23-860B-3B4E-F74AEA6BA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7814651"/>
              </p:ext>
            </p:extLst>
          </p:nvPr>
        </p:nvGraphicFramePr>
        <p:xfrm>
          <a:off x="66149" y="1529711"/>
          <a:ext cx="5559429" cy="3465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B19C77C0-F4BB-E2E1-84C4-CDFA75F4AF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5990" y="3899764"/>
            <a:ext cx="638200" cy="6382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91FB8B7-E99A-B33D-D9A1-38451CF45C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2694" y="2067322"/>
            <a:ext cx="494234" cy="4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0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D461-C215-AFEB-5ECB-50A08B16E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9D09648-C7BE-2820-3048-444307BF9498}"/>
              </a:ext>
            </a:extLst>
          </p:cNvPr>
          <p:cNvSpPr txBox="1"/>
          <p:nvPr/>
        </p:nvSpPr>
        <p:spPr>
          <a:xfrm>
            <a:off x="3481797" y="115150"/>
            <a:ext cx="21804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Resultados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B34F55-5D67-02A1-AF2C-40346E2AA140}"/>
              </a:ext>
            </a:extLst>
          </p:cNvPr>
          <p:cNvSpPr txBox="1"/>
          <p:nvPr/>
        </p:nvSpPr>
        <p:spPr>
          <a:xfrm>
            <a:off x="3606735" y="798290"/>
            <a:ext cx="1930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AE1E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CAT-BLEED</a:t>
            </a:r>
            <a:endParaRPr lang="es-ES" sz="2400" b="1" dirty="0">
              <a:solidFill>
                <a:srgbClr val="AE1E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5C944E2F-6692-AC77-4531-347F7355FA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C364682-0C4C-D37B-2EFD-29755C978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345531"/>
            <a:ext cx="5823657" cy="3427196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0FFC5460-B9B6-7AFF-8668-32B22574F794}"/>
              </a:ext>
            </a:extLst>
          </p:cNvPr>
          <p:cNvSpPr/>
          <p:nvPr/>
        </p:nvSpPr>
        <p:spPr>
          <a:xfrm>
            <a:off x="3606735" y="1364552"/>
            <a:ext cx="648072" cy="369333"/>
          </a:xfrm>
          <a:prstGeom prst="ellipse">
            <a:avLst/>
          </a:prstGeom>
          <a:noFill/>
          <a:ln w="12700">
            <a:solidFill>
              <a:srgbClr val="AE1E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26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7" descr="Pulmones">
            <a:extLst>
              <a:ext uri="{FF2B5EF4-FFF2-40B4-BE49-F238E27FC236}">
                <a16:creationId xmlns:a16="http://schemas.microsoft.com/office/drawing/2014/main" id="{F3AC1F2B-CA08-5843-B893-9D9A87FFB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2924" y="4735066"/>
            <a:ext cx="284852" cy="284852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E2C6D569-398C-424E-A7C8-DD7CECCF6180}"/>
              </a:ext>
            </a:extLst>
          </p:cNvPr>
          <p:cNvGraphicFramePr/>
          <p:nvPr/>
        </p:nvGraphicFramePr>
        <p:xfrm>
          <a:off x="1547664" y="923217"/>
          <a:ext cx="6579000" cy="1886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C81F0CE-417F-0B44-B7A8-37E1838A74FA}"/>
              </a:ext>
            </a:extLst>
          </p:cNvPr>
          <p:cNvSpPr/>
          <p:nvPr/>
        </p:nvSpPr>
        <p:spPr>
          <a:xfrm>
            <a:off x="3203848" y="2158740"/>
            <a:ext cx="3909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Tiempo de seguimiento 6 meses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913364B-1918-D946-A171-ACDD5C327914}"/>
              </a:ext>
            </a:extLst>
          </p:cNvPr>
          <p:cNvSpPr txBox="1"/>
          <p:nvPr/>
        </p:nvSpPr>
        <p:spPr>
          <a:xfrm>
            <a:off x="3383395" y="136548"/>
            <a:ext cx="2436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7" name="Gráfico 6" descr="Flecha circular">
            <a:extLst>
              <a:ext uri="{FF2B5EF4-FFF2-40B4-BE49-F238E27FC236}">
                <a16:creationId xmlns:a16="http://schemas.microsoft.com/office/drawing/2014/main" id="{AAE97DE8-FC40-4F49-80A7-BE5731F6F6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0593" y="1405787"/>
            <a:ext cx="922230" cy="922230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635A8DA3-A941-7341-B906-63E795C61859}"/>
              </a:ext>
            </a:extLst>
          </p:cNvPr>
          <p:cNvGrpSpPr/>
          <p:nvPr/>
        </p:nvGrpSpPr>
        <p:grpSpPr>
          <a:xfrm>
            <a:off x="2143302" y="2838823"/>
            <a:ext cx="1641946" cy="1859000"/>
            <a:chOff x="3751027" y="1828403"/>
            <a:chExt cx="1641946" cy="1859000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27FE202D-A455-694B-9EAF-0B8AA5B795E8}"/>
                </a:ext>
              </a:extLst>
            </p:cNvPr>
            <p:cNvGrpSpPr/>
            <p:nvPr/>
          </p:nvGrpSpPr>
          <p:grpSpPr>
            <a:xfrm>
              <a:off x="3751027" y="1828403"/>
              <a:ext cx="1641946" cy="1356186"/>
              <a:chOff x="480982" y="-129530"/>
              <a:chExt cx="1641946" cy="1356186"/>
            </a:xfrm>
          </p:grpSpPr>
          <p:sp>
            <p:nvSpPr>
              <p:cNvPr id="15" name="Redondear rectángulo de esquina del mismo lado 14">
                <a:extLst>
                  <a:ext uri="{FF2B5EF4-FFF2-40B4-BE49-F238E27FC236}">
                    <a16:creationId xmlns:a16="http://schemas.microsoft.com/office/drawing/2014/main" id="{EEE1DEB1-92EE-4B4D-967E-8EB00DC8531A}"/>
                  </a:ext>
                </a:extLst>
              </p:cNvPr>
              <p:cNvSpPr/>
              <p:nvPr/>
            </p:nvSpPr>
            <p:spPr>
              <a:xfrm>
                <a:off x="480982" y="978"/>
                <a:ext cx="1641946" cy="1225678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Redondear rectángulo de esquina del mismo lado 4">
                <a:extLst>
                  <a:ext uri="{FF2B5EF4-FFF2-40B4-BE49-F238E27FC236}">
                    <a16:creationId xmlns:a16="http://schemas.microsoft.com/office/drawing/2014/main" id="{D15149E7-F0F9-F04F-B9CB-8CDBE4187E63}"/>
                  </a:ext>
                </a:extLst>
              </p:cNvPr>
              <p:cNvSpPr txBox="1"/>
              <p:nvPr/>
            </p:nvSpPr>
            <p:spPr>
              <a:xfrm>
                <a:off x="516271" y="-129530"/>
                <a:ext cx="1584508" cy="11969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76200" rIns="25400" bIns="25400" numCol="1" spcCol="1270" anchor="t" anchorCtr="0">
                <a:noAutofit/>
              </a:bodyPr>
              <a:lstStyle/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endParaRPr lang="es-ES" sz="2000" kern="1200" dirty="0"/>
              </a:p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r>
                  <a:rPr lang="es-ES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81,6%</a:t>
                </a:r>
              </a:p>
              <a:p>
                <a:pPr marL="0" lvl="1" indent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  <a:tabLst/>
                </a:pPr>
                <a:r>
                  <a:rPr lang="es-ES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HBPM</a:t>
                </a:r>
              </a:p>
            </p:txBody>
          </p:sp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37A09FFE-96AE-AA4A-992E-BA3D67D48A50}"/>
                </a:ext>
              </a:extLst>
            </p:cNvPr>
            <p:cNvGrpSpPr/>
            <p:nvPr/>
          </p:nvGrpSpPr>
          <p:grpSpPr>
            <a:xfrm>
              <a:off x="3751027" y="3160362"/>
              <a:ext cx="1641946" cy="527041"/>
              <a:chOff x="480982" y="1226656"/>
              <a:chExt cx="1641946" cy="527041"/>
            </a:xfrm>
          </p:grpSpPr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A2E28271-847B-454B-AA35-69397F4CA9C5}"/>
                  </a:ext>
                </a:extLst>
              </p:cNvPr>
              <p:cNvSpPr/>
              <p:nvPr/>
            </p:nvSpPr>
            <p:spPr>
              <a:xfrm>
                <a:off x="480982" y="1226656"/>
                <a:ext cx="1641946" cy="52704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CAC799AC-C438-9147-884C-BAABDC059E6E}"/>
                  </a:ext>
                </a:extLst>
              </p:cNvPr>
              <p:cNvSpPr txBox="1"/>
              <p:nvPr/>
            </p:nvSpPr>
            <p:spPr>
              <a:xfrm>
                <a:off x="480982" y="1226656"/>
                <a:ext cx="1156300" cy="527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40970" tIns="0" rIns="46990" bIns="0" numCol="1" spcCol="1270" anchor="ctr" anchorCtr="0">
                <a:noAutofit/>
              </a:bodyPr>
              <a:lstStyle/>
              <a:p>
                <a:pPr marL="0" lvl="0" indent="0" algn="l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s-ES" sz="3700" kern="1200" dirty="0"/>
              </a:p>
            </p:txBody>
          </p:sp>
        </p:grpSp>
      </p:grpSp>
      <p:pic>
        <p:nvPicPr>
          <p:cNvPr id="18" name="Gráfico 17" descr="Aguja">
            <a:extLst>
              <a:ext uri="{FF2B5EF4-FFF2-40B4-BE49-F238E27FC236}">
                <a16:creationId xmlns:a16="http://schemas.microsoft.com/office/drawing/2014/main" id="{4B773C4C-184E-EC46-BF24-C2ED5B4AD1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1560834">
            <a:off x="2653273" y="4151040"/>
            <a:ext cx="588877" cy="588877"/>
          </a:xfrm>
          <a:prstGeom prst="rect">
            <a:avLst/>
          </a:prstGeom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A5ECF3C7-AE1C-CA46-9649-01C4C5BA57B3}"/>
              </a:ext>
            </a:extLst>
          </p:cNvPr>
          <p:cNvGrpSpPr/>
          <p:nvPr/>
        </p:nvGrpSpPr>
        <p:grpSpPr>
          <a:xfrm>
            <a:off x="4999308" y="2825114"/>
            <a:ext cx="1641946" cy="1859000"/>
            <a:chOff x="3751027" y="1828403"/>
            <a:chExt cx="1641946" cy="1859000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DEE6F042-5510-BC48-B0BE-F4F81EDA0717}"/>
                </a:ext>
              </a:extLst>
            </p:cNvPr>
            <p:cNvGrpSpPr/>
            <p:nvPr/>
          </p:nvGrpSpPr>
          <p:grpSpPr>
            <a:xfrm>
              <a:off x="3751027" y="1828403"/>
              <a:ext cx="1641946" cy="1356186"/>
              <a:chOff x="480982" y="-129530"/>
              <a:chExt cx="1641946" cy="1356186"/>
            </a:xfrm>
          </p:grpSpPr>
          <p:sp>
            <p:nvSpPr>
              <p:cNvPr id="24" name="Redondear rectángulo de esquina del mismo lado 23">
                <a:extLst>
                  <a:ext uri="{FF2B5EF4-FFF2-40B4-BE49-F238E27FC236}">
                    <a16:creationId xmlns:a16="http://schemas.microsoft.com/office/drawing/2014/main" id="{4A94DF37-DEE1-F44C-A749-0E105F6AC8A3}"/>
                  </a:ext>
                </a:extLst>
              </p:cNvPr>
              <p:cNvSpPr/>
              <p:nvPr/>
            </p:nvSpPr>
            <p:spPr>
              <a:xfrm>
                <a:off x="480982" y="978"/>
                <a:ext cx="1641946" cy="1225678"/>
              </a:xfrm>
              <a:prstGeom prst="round2SameRect">
                <a:avLst>
                  <a:gd name="adj1" fmla="val 8000"/>
                  <a:gd name="adj2" fmla="val 0"/>
                </a:avLst>
              </a:prstGeom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5" name="Redondear rectángulo de esquina del mismo lado 4">
                <a:extLst>
                  <a:ext uri="{FF2B5EF4-FFF2-40B4-BE49-F238E27FC236}">
                    <a16:creationId xmlns:a16="http://schemas.microsoft.com/office/drawing/2014/main" id="{49CEEA76-841C-4B49-9223-9A5609E5E479}"/>
                  </a:ext>
                </a:extLst>
              </p:cNvPr>
              <p:cNvSpPr txBox="1"/>
              <p:nvPr/>
            </p:nvSpPr>
            <p:spPr>
              <a:xfrm>
                <a:off x="516271" y="-129530"/>
                <a:ext cx="1584508" cy="119695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76200" rIns="25400" bIns="25400" numCol="1" spcCol="1270" anchor="t" anchorCtr="0">
                <a:noAutofit/>
              </a:bodyPr>
              <a:lstStyle/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endParaRPr lang="es-ES" sz="2000" kern="1200" dirty="0"/>
              </a:p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r>
                  <a:rPr lang="es-E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46</a:t>
                </a:r>
                <a:r>
                  <a:rPr lang="es-ES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,7%</a:t>
                </a:r>
              </a:p>
              <a:p>
                <a:pPr marL="0" lvl="1" indent="-22860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None/>
                </a:pPr>
                <a:r>
                  <a:rPr lang="es-ES" sz="2000" kern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TEP</a:t>
                </a: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30BCD8A4-B6D8-C945-ACD3-CB02E5981C03}"/>
                </a:ext>
              </a:extLst>
            </p:cNvPr>
            <p:cNvGrpSpPr/>
            <p:nvPr/>
          </p:nvGrpSpPr>
          <p:grpSpPr>
            <a:xfrm>
              <a:off x="3751027" y="3160362"/>
              <a:ext cx="1641946" cy="527041"/>
              <a:chOff x="480982" y="1226656"/>
              <a:chExt cx="1641946" cy="527041"/>
            </a:xfrm>
          </p:grpSpPr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CF130BE4-7E2D-B646-9666-EE1146FD5BAD}"/>
                  </a:ext>
                </a:extLst>
              </p:cNvPr>
              <p:cNvSpPr/>
              <p:nvPr/>
            </p:nvSpPr>
            <p:spPr>
              <a:xfrm>
                <a:off x="480982" y="1226656"/>
                <a:ext cx="1641946" cy="52704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accent4">
                    <a:alpha val="90000"/>
                  </a:schemeClr>
                </a:solidFill>
              </a:ln>
            </p:spPr>
            <p:style>
              <a:ln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C5B5152F-A1F0-CE47-A7F8-86AFC49F3F5B}"/>
                  </a:ext>
                </a:extLst>
              </p:cNvPr>
              <p:cNvSpPr txBox="1"/>
              <p:nvPr/>
            </p:nvSpPr>
            <p:spPr>
              <a:xfrm>
                <a:off x="480982" y="1226656"/>
                <a:ext cx="1156300" cy="527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40970" tIns="0" rIns="46990" bIns="0" numCol="1" spcCol="1270" anchor="ctr" anchorCtr="0">
                <a:noAutofit/>
              </a:bodyPr>
              <a:lstStyle/>
              <a:p>
                <a:pPr marL="0" lvl="0" indent="0" algn="l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s-ES" sz="3700" kern="1200" dirty="0"/>
              </a:p>
            </p:txBody>
          </p:sp>
        </p:grpSp>
      </p:grpSp>
      <p:pic>
        <p:nvPicPr>
          <p:cNvPr id="4" name="Gráfico 3" descr="Pulmones">
            <a:extLst>
              <a:ext uri="{FF2B5EF4-FFF2-40B4-BE49-F238E27FC236}">
                <a16:creationId xmlns:a16="http://schemas.microsoft.com/office/drawing/2014/main" id="{E53BC9CA-7D98-464D-851C-58049827C8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32499" y="4132325"/>
            <a:ext cx="575564" cy="57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5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6B020-3E2F-5152-DFC4-F5C40DD0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DF2E1B5-E572-855E-84F0-3B47F493E6A6}"/>
              </a:ext>
            </a:extLst>
          </p:cNvPr>
          <p:cNvSpPr txBox="1"/>
          <p:nvPr/>
        </p:nvSpPr>
        <p:spPr>
          <a:xfrm>
            <a:off x="3738971" y="411510"/>
            <a:ext cx="21804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Resultados</a:t>
            </a:r>
          </a:p>
        </p:txBody>
      </p:sp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87A4F21A-7424-063C-6A20-683AC34E1D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8471"/>
            <a:ext cx="1080120" cy="75500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0B842EF-D281-8DF7-BEB8-B09777A7214B}"/>
              </a:ext>
            </a:extLst>
          </p:cNvPr>
          <p:cNvSpPr txBox="1"/>
          <p:nvPr/>
        </p:nvSpPr>
        <p:spPr>
          <a:xfrm>
            <a:off x="6646555" y="1764338"/>
            <a:ext cx="2015900" cy="4616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Ottawa</a:t>
            </a:r>
            <a:r>
              <a:rPr lang="es-ES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s-ES" sz="2400" b="1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</a:rPr>
              <a:t>score</a:t>
            </a:r>
            <a:endParaRPr lang="es-ES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ACE9BFC-E01A-2B0F-C2CA-8445E5CB17AC}"/>
              </a:ext>
            </a:extLst>
          </p:cNvPr>
          <p:cNvGraphicFramePr>
            <a:graphicFrameLocks noGrp="1"/>
          </p:cNvGraphicFramePr>
          <p:nvPr/>
        </p:nvGraphicFramePr>
        <p:xfrm>
          <a:off x="6425636" y="2355726"/>
          <a:ext cx="2472743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124">
                  <a:extLst>
                    <a:ext uri="{9D8B030D-6E8A-4147-A177-3AD203B41FA5}">
                      <a16:colId xmlns:a16="http://schemas.microsoft.com/office/drawing/2014/main" val="1984810800"/>
                    </a:ext>
                  </a:extLst>
                </a:gridCol>
                <a:gridCol w="1336619">
                  <a:extLst>
                    <a:ext uri="{9D8B030D-6E8A-4147-A177-3AD203B41FA5}">
                      <a16:colId xmlns:a16="http://schemas.microsoft.com/office/drawing/2014/main" val="721941241"/>
                    </a:ext>
                  </a:extLst>
                </a:gridCol>
              </a:tblGrid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6022"/>
                  </a:ext>
                </a:extLst>
              </a:tr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45.8%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98875"/>
                  </a:ext>
                </a:extLst>
              </a:tr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VPP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5.92%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917449"/>
                  </a:ext>
                </a:extLst>
              </a:tr>
              <a:tr h="328529">
                <a:tc>
                  <a:txBody>
                    <a:bodyPr/>
                    <a:lstStyle/>
                    <a:p>
                      <a:pPr algn="ctr"/>
                      <a:r>
                        <a:rPr lang="es-E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VPN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96.15%</a:t>
                      </a:r>
                      <a:endParaRPr lang="es-E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224859"/>
                  </a:ext>
                </a:extLst>
              </a:tr>
            </a:tbl>
          </a:graphicData>
        </a:graphic>
      </p:graphicFrame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4A6A85C-2113-B31B-242A-C62974F7C0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3886962"/>
              </p:ext>
            </p:extLst>
          </p:nvPr>
        </p:nvGraphicFramePr>
        <p:xfrm>
          <a:off x="467544" y="1724172"/>
          <a:ext cx="5490548" cy="318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E34B73E7-B1E1-8E00-1014-7F4E74D45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0974" y="3889087"/>
            <a:ext cx="638200" cy="6382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54D8838-B402-40EC-DA99-B8FC924BA1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3688" y="2211710"/>
            <a:ext cx="494234" cy="4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2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7A0F7-86C4-0663-21B8-130B191B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5A4E9D5-67C9-C5C0-C3D6-70454F2BB477}"/>
              </a:ext>
            </a:extLst>
          </p:cNvPr>
          <p:cNvSpPr txBox="1"/>
          <p:nvPr/>
        </p:nvSpPr>
        <p:spPr>
          <a:xfrm>
            <a:off x="3203848" y="771550"/>
            <a:ext cx="22573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Conclusión</a:t>
            </a:r>
          </a:p>
        </p:txBody>
      </p:sp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4E1BE1E3-6136-9665-05E1-ABCAD5068E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29" y="4450928"/>
            <a:ext cx="1080120" cy="75500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9E5E80-1920-83CA-E072-4A20C59517CE}"/>
              </a:ext>
            </a:extLst>
          </p:cNvPr>
          <p:cNvSpPr txBox="1"/>
          <p:nvPr/>
        </p:nvSpPr>
        <p:spPr>
          <a:xfrm>
            <a:off x="1243836" y="1607476"/>
            <a:ext cx="7119800" cy="1769780"/>
          </a:xfrm>
          <a:prstGeom prst="rect">
            <a:avLst/>
          </a:prstGeom>
          <a:solidFill>
            <a:srgbClr val="EAE2ED">
              <a:alpha val="50196"/>
            </a:srgbClr>
          </a:solidFill>
          <a:ln w="127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Hemos validados dos escalas que predicen las HCR en los primeros seis meses tras la ETV.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</a:t>
            </a:r>
            <a:r>
              <a:rPr lang="es-ES" sz="1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escala B-CAT 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presenta una alta capacidad de predicción de HCR. Este modelo puede ayudarnos a tomar decisiones sobre la duración e intensidad de la anticoagulación en pacientes con CAT.</a:t>
            </a:r>
            <a:endParaRPr lang="es-E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EA9D8C5-EAB0-1AF4-326B-6B926B910F8F}"/>
              </a:ext>
            </a:extLst>
          </p:cNvPr>
          <p:cNvSpPr txBox="1"/>
          <p:nvPr/>
        </p:nvSpPr>
        <p:spPr>
          <a:xfrm>
            <a:off x="211020" y="3790363"/>
            <a:ext cx="460851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 b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Validación externa de escalas de riesgo de hemorragia y enfermedad tromboembólica venosa (ETV) recurrente en pacientes con ETV y cáncer.</a:t>
            </a:r>
            <a:endParaRPr lang="es-ES" sz="18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729E215-CF3E-A179-C6D1-DCB59D87722A}"/>
              </a:ext>
            </a:extLst>
          </p:cNvPr>
          <p:cNvSpPr txBox="1"/>
          <p:nvPr/>
        </p:nvSpPr>
        <p:spPr>
          <a:xfrm>
            <a:off x="4803736" y="3819804"/>
            <a:ext cx="4427984" cy="1140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M. Barca Hernando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V. García García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C. Rosa Linares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David Gutiérrez Campos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L. Jara Palomares</a:t>
            </a:r>
            <a:r>
              <a:rPr lang="es-ES" sz="700" kern="100" baseline="30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1,2</a:t>
            </a:r>
            <a:endParaRPr lang="es-ES" sz="7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Unidad Médico-Quirúrgica de Enfermedades Respiratorias, Hospital Virgen del Rocío (Sevilla).</a:t>
            </a:r>
          </a:p>
          <a:p>
            <a:pPr>
              <a:spcAft>
                <a:spcPts val="800"/>
              </a:spcAft>
            </a:pPr>
            <a:r>
              <a:rPr lang="es-ES" sz="7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Centro de Investigación Biomédica en Red de Enfermedades Respiratorias, Instituto de Salud Carlos III (Madrid).</a:t>
            </a:r>
          </a:p>
          <a:p>
            <a:endParaRPr lang="es-ES" dirty="0"/>
          </a:p>
        </p:txBody>
      </p:sp>
      <p:pic>
        <p:nvPicPr>
          <p:cNvPr id="3" name="Imagen 2" descr="Imagen que contiene cuchillo&#10;&#10;El contenido generado por IA puede ser incorrecto.">
            <a:extLst>
              <a:ext uri="{FF2B5EF4-FFF2-40B4-BE49-F238E27FC236}">
                <a16:creationId xmlns:a16="http://schemas.microsoft.com/office/drawing/2014/main" id="{2CFDAF80-B851-9DB4-E1DB-AF2120454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39" r="21111"/>
          <a:stretch/>
        </p:blipFill>
        <p:spPr>
          <a:xfrm rot="1757456">
            <a:off x="5175383" y="-537867"/>
            <a:ext cx="4535891" cy="2136625"/>
          </a:xfrm>
          <a:prstGeom prst="rect">
            <a:avLst/>
          </a:prstGeom>
          <a:effectLst>
            <a:softEdge rad="177800"/>
          </a:effectLst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778B1D7-FB99-7625-82B4-CE0FA84E9507}"/>
              </a:ext>
            </a:extLst>
          </p:cNvPr>
          <p:cNvCxnSpPr/>
          <p:nvPr/>
        </p:nvCxnSpPr>
        <p:spPr bwMode="auto">
          <a:xfrm>
            <a:off x="4803736" y="3723878"/>
            <a:ext cx="0" cy="1008112"/>
          </a:xfrm>
          <a:prstGeom prst="line">
            <a:avLst/>
          </a:prstGeom>
          <a:solidFill>
            <a:srgbClr val="00B8FF"/>
          </a:solidFill>
          <a:ln w="76200" cap="flat" cmpd="dbl" algn="ctr">
            <a:solidFill>
              <a:schemeClr val="accent4">
                <a:alpha val="99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943299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659</Words>
  <Application>Microsoft Macintosh PowerPoint</Application>
  <PresentationFormat>Presentación en pantalla (16:9)</PresentationFormat>
  <Paragraphs>126</Paragraphs>
  <Slides>15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Abadi Extra Light</vt:lpstr>
      <vt:lpstr>Aparajita</vt:lpstr>
      <vt:lpstr>Aptos</vt:lpstr>
      <vt:lpstr>Arial</vt:lpstr>
      <vt:lpstr>Calibri</vt:lpstr>
      <vt:lpstr>Times New Roman</vt:lpstr>
      <vt:lpstr>Wingdings</vt:lpstr>
      <vt:lpstr>Tema de Office</vt:lpstr>
      <vt:lpstr>Presentación de PowerPoint</vt:lpstr>
      <vt:lpstr>Presentación de PowerPoint</vt:lpstr>
      <vt:lpstr>Riesgo hemorrágico</vt:lpstr>
      <vt:lpstr>Riesgo de recurrencia ETV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javierdelgado@usal.es</cp:lastModifiedBy>
  <cp:revision>34</cp:revision>
  <dcterms:created xsi:type="dcterms:W3CDTF">2024-02-05T13:08:18Z</dcterms:created>
  <dcterms:modified xsi:type="dcterms:W3CDTF">2025-03-02T19:24:35Z</dcterms:modified>
</cp:coreProperties>
</file>