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98" r:id="rId2"/>
    <p:sldId id="361" r:id="rId3"/>
    <p:sldId id="366" r:id="rId4"/>
    <p:sldId id="312" r:id="rId5"/>
    <p:sldId id="262" r:id="rId6"/>
    <p:sldId id="365" r:id="rId7"/>
    <p:sldId id="364" r:id="rId8"/>
    <p:sldId id="367" r:id="rId9"/>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12AA7A-30E1-4499-8CF8-134B4A51D664}" v="88" dt="2025-02-23T13:38:24.7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9" d="100"/>
          <a:sy n="119" d="100"/>
        </p:scale>
        <p:origin x="418" y="307"/>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Carrera Cueva" userId="7683203c40027634" providerId="LiveId" clId="{E512AA7A-30E1-4499-8CF8-134B4A51D664}"/>
    <pc:docChg chg="undo custSel addSld delSld modSld">
      <pc:chgData name="Carlos Carrera Cueva" userId="7683203c40027634" providerId="LiveId" clId="{E512AA7A-30E1-4499-8CF8-134B4A51D664}" dt="2025-02-23T20:09:05.069" v="538" actId="114"/>
      <pc:docMkLst>
        <pc:docMk/>
      </pc:docMkLst>
      <pc:sldChg chg="addSp delSp modSp del mod">
        <pc:chgData name="Carlos Carrera Cueva" userId="7683203c40027634" providerId="LiveId" clId="{E512AA7A-30E1-4499-8CF8-134B4A51D664}" dt="2025-02-23T12:16:11.173" v="15" actId="47"/>
        <pc:sldMkLst>
          <pc:docMk/>
          <pc:sldMk cId="0" sldId="256"/>
        </pc:sldMkLst>
        <pc:spChg chg="del">
          <ac:chgData name="Carlos Carrera Cueva" userId="7683203c40027634" providerId="LiveId" clId="{E512AA7A-30E1-4499-8CF8-134B4A51D664}" dt="2025-02-23T11:55:51.267" v="0" actId="478"/>
          <ac:spMkLst>
            <pc:docMk/>
            <pc:sldMk cId="0" sldId="256"/>
            <ac:spMk id="2" creationId="{00000000-0000-0000-0000-000000000000}"/>
          </ac:spMkLst>
        </pc:spChg>
        <pc:spChg chg="del">
          <ac:chgData name="Carlos Carrera Cueva" userId="7683203c40027634" providerId="LiveId" clId="{E512AA7A-30E1-4499-8CF8-134B4A51D664}" dt="2025-02-23T11:55:53.156" v="1" actId="478"/>
          <ac:spMkLst>
            <pc:docMk/>
            <pc:sldMk cId="0" sldId="256"/>
            <ac:spMk id="3" creationId="{00000000-0000-0000-0000-000000000000}"/>
          </ac:spMkLst>
        </pc:spChg>
        <pc:spChg chg="add mod">
          <ac:chgData name="Carlos Carrera Cueva" userId="7683203c40027634" providerId="LiveId" clId="{E512AA7A-30E1-4499-8CF8-134B4A51D664}" dt="2025-02-23T11:56:12.181" v="8" actId="1076"/>
          <ac:spMkLst>
            <pc:docMk/>
            <pc:sldMk cId="0" sldId="256"/>
            <ac:spMk id="5" creationId="{BD191D8C-CE8E-867D-8A87-EE90F5DDF9D8}"/>
          </ac:spMkLst>
        </pc:spChg>
      </pc:sldChg>
      <pc:sldChg chg="del">
        <pc:chgData name="Carlos Carrera Cueva" userId="7683203c40027634" providerId="LiveId" clId="{E512AA7A-30E1-4499-8CF8-134B4A51D664}" dt="2025-02-23T12:29:11.032" v="82" actId="47"/>
        <pc:sldMkLst>
          <pc:docMk/>
          <pc:sldMk cId="0" sldId="257"/>
        </pc:sldMkLst>
      </pc:sldChg>
      <pc:sldChg chg="modSp add mod">
        <pc:chgData name="Carlos Carrera Cueva" userId="7683203c40027634" providerId="LiveId" clId="{E512AA7A-30E1-4499-8CF8-134B4A51D664}" dt="2025-02-23T13:40:11.858" v="528" actId="255"/>
        <pc:sldMkLst>
          <pc:docMk/>
          <pc:sldMk cId="3110417364" sldId="262"/>
        </pc:sldMkLst>
        <pc:spChg chg="mod">
          <ac:chgData name="Carlos Carrera Cueva" userId="7683203c40027634" providerId="LiveId" clId="{E512AA7A-30E1-4499-8CF8-134B4A51D664}" dt="2025-02-23T12:31:21.605" v="157" actId="14100"/>
          <ac:spMkLst>
            <pc:docMk/>
            <pc:sldMk cId="3110417364" sldId="262"/>
            <ac:spMk id="6" creationId="{A5086F23-104D-45F0-8B31-F350583F50B3}"/>
          </ac:spMkLst>
        </pc:spChg>
        <pc:spChg chg="mod">
          <ac:chgData name="Carlos Carrera Cueva" userId="7683203c40027634" providerId="LiveId" clId="{E512AA7A-30E1-4499-8CF8-134B4A51D664}" dt="2025-02-23T12:31:45.779" v="195" actId="20577"/>
          <ac:spMkLst>
            <pc:docMk/>
            <pc:sldMk cId="3110417364" sldId="262"/>
            <ac:spMk id="18" creationId="{C525306D-4248-4764-8981-249F64FB36CC}"/>
          </ac:spMkLst>
        </pc:spChg>
        <pc:spChg chg="mod">
          <ac:chgData name="Carlos Carrera Cueva" userId="7683203c40027634" providerId="LiveId" clId="{E512AA7A-30E1-4499-8CF8-134B4A51D664}" dt="2025-02-23T13:40:11.858" v="528" actId="255"/>
          <ac:spMkLst>
            <pc:docMk/>
            <pc:sldMk cId="3110417364" sldId="262"/>
            <ac:spMk id="33" creationId="{953F99BB-52CB-43FC-8C60-FFE03ACB7284}"/>
          </ac:spMkLst>
        </pc:spChg>
        <pc:spChg chg="mod">
          <ac:chgData name="Carlos Carrera Cueva" userId="7683203c40027634" providerId="LiveId" clId="{E512AA7A-30E1-4499-8CF8-134B4A51D664}" dt="2025-02-23T12:32:43.324" v="275" actId="14100"/>
          <ac:spMkLst>
            <pc:docMk/>
            <pc:sldMk cId="3110417364" sldId="262"/>
            <ac:spMk id="43" creationId="{87AD0DC6-5CEA-56A7-0E19-163841D5840C}"/>
          </ac:spMkLst>
        </pc:spChg>
        <pc:spChg chg="mod">
          <ac:chgData name="Carlos Carrera Cueva" userId="7683203c40027634" providerId="LiveId" clId="{E512AA7A-30E1-4499-8CF8-134B4A51D664}" dt="2025-02-23T12:32:49.367" v="279" actId="20577"/>
          <ac:spMkLst>
            <pc:docMk/>
            <pc:sldMk cId="3110417364" sldId="262"/>
            <ac:spMk id="50" creationId="{64C98548-DE7D-EBC7-6280-39D6ADC2BA8B}"/>
          </ac:spMkLst>
        </pc:spChg>
        <pc:spChg chg="mod">
          <ac:chgData name="Carlos Carrera Cueva" userId="7683203c40027634" providerId="LiveId" clId="{E512AA7A-30E1-4499-8CF8-134B4A51D664}" dt="2025-02-23T12:32:54.744" v="288" actId="20577"/>
          <ac:spMkLst>
            <pc:docMk/>
            <pc:sldMk cId="3110417364" sldId="262"/>
            <ac:spMk id="51" creationId="{96E86F23-490A-0C0D-47DA-22A64E9BDD6D}"/>
          </ac:spMkLst>
        </pc:spChg>
        <pc:spChg chg="mod">
          <ac:chgData name="Carlos Carrera Cueva" userId="7683203c40027634" providerId="LiveId" clId="{E512AA7A-30E1-4499-8CF8-134B4A51D664}" dt="2025-02-23T12:32:10.301" v="225" actId="20577"/>
          <ac:spMkLst>
            <pc:docMk/>
            <pc:sldMk cId="3110417364" sldId="262"/>
            <ac:spMk id="53" creationId="{5072D6D9-9D03-8D8A-CBE2-034EE19B91DC}"/>
          </ac:spMkLst>
        </pc:spChg>
        <pc:spChg chg="mod">
          <ac:chgData name="Carlos Carrera Cueva" userId="7683203c40027634" providerId="LiveId" clId="{E512AA7A-30E1-4499-8CF8-134B4A51D664}" dt="2025-02-23T12:31:40.608" v="192" actId="20577"/>
          <ac:spMkLst>
            <pc:docMk/>
            <pc:sldMk cId="3110417364" sldId="262"/>
            <ac:spMk id="58" creationId="{452F4A1E-C5F2-4224-90A6-2BC1AD211568}"/>
          </ac:spMkLst>
        </pc:spChg>
        <pc:spChg chg="mod">
          <ac:chgData name="Carlos Carrera Cueva" userId="7683203c40027634" providerId="LiveId" clId="{E512AA7A-30E1-4499-8CF8-134B4A51D664}" dt="2025-02-23T12:31:10.105" v="139" actId="14100"/>
          <ac:spMkLst>
            <pc:docMk/>
            <pc:sldMk cId="3110417364" sldId="262"/>
            <ac:spMk id="59" creationId="{4FF2C965-687D-4B94-8AC7-AFFDAE30AEFF}"/>
          </ac:spMkLst>
        </pc:spChg>
      </pc:sldChg>
      <pc:sldChg chg="addSp delSp modSp add mod setBg delDesignElem">
        <pc:chgData name="Carlos Carrera Cueva" userId="7683203c40027634" providerId="LiveId" clId="{E512AA7A-30E1-4499-8CF8-134B4A51D664}" dt="2025-02-23T20:09:05.069" v="538" actId="114"/>
        <pc:sldMkLst>
          <pc:docMk/>
          <pc:sldMk cId="1541883118" sldId="298"/>
        </pc:sldMkLst>
        <pc:spChg chg="add mod">
          <ac:chgData name="Carlos Carrera Cueva" userId="7683203c40027634" providerId="LiveId" clId="{E512AA7A-30E1-4499-8CF8-134B4A51D664}" dt="2025-02-23T20:09:05.069" v="538" actId="114"/>
          <ac:spMkLst>
            <pc:docMk/>
            <pc:sldMk cId="1541883118" sldId="298"/>
            <ac:spMk id="4" creationId="{9D1AA644-7694-BBCB-531C-A5BDF070E68B}"/>
          </ac:spMkLst>
        </pc:spChg>
        <pc:spChg chg="add mod">
          <ac:chgData name="Carlos Carrera Cueva" userId="7683203c40027634" providerId="LiveId" clId="{E512AA7A-30E1-4499-8CF8-134B4A51D664}" dt="2025-02-23T20:08:58.999" v="537" actId="114"/>
          <ac:spMkLst>
            <pc:docMk/>
            <pc:sldMk cId="1541883118" sldId="298"/>
            <ac:spMk id="7" creationId="{A74073BD-5DAD-1332-4C10-70A80B55FE6B}"/>
          </ac:spMkLst>
        </pc:spChg>
        <pc:spChg chg="del">
          <ac:chgData name="Carlos Carrera Cueva" userId="7683203c40027634" providerId="LiveId" clId="{E512AA7A-30E1-4499-8CF8-134B4A51D664}" dt="2025-02-23T12:15:51.358" v="10"/>
          <ac:spMkLst>
            <pc:docMk/>
            <pc:sldMk cId="1541883118" sldId="298"/>
            <ac:spMk id="8" creationId="{D009D6D5-DAC2-4A8B-A17A-E206B9012D09}"/>
          </ac:spMkLst>
        </pc:spChg>
        <pc:spChg chg="del">
          <ac:chgData name="Carlos Carrera Cueva" userId="7683203c40027634" providerId="LiveId" clId="{E512AA7A-30E1-4499-8CF8-134B4A51D664}" dt="2025-02-23T12:15:59.057" v="11" actId="478"/>
          <ac:spMkLst>
            <pc:docMk/>
            <pc:sldMk cId="1541883118" sldId="298"/>
            <ac:spMk id="9" creationId="{D4A88272-5073-E92E-DE9F-05D8605CF95F}"/>
          </ac:spMkLst>
        </pc:spChg>
        <pc:spChg chg="mod">
          <ac:chgData name="Carlos Carrera Cueva" userId="7683203c40027634" providerId="LiveId" clId="{E512AA7A-30E1-4499-8CF8-134B4A51D664}" dt="2025-02-23T12:16:33.394" v="33" actId="1076"/>
          <ac:spMkLst>
            <pc:docMk/>
            <pc:sldMk cId="1541883118" sldId="298"/>
            <ac:spMk id="10" creationId="{40112824-5268-E0C0-DB97-771B2BBF5B7A}"/>
          </ac:spMkLst>
        </pc:spChg>
        <pc:spChg chg="del mod">
          <ac:chgData name="Carlos Carrera Cueva" userId="7683203c40027634" providerId="LiveId" clId="{E512AA7A-30E1-4499-8CF8-134B4A51D664}" dt="2025-02-23T13:35:55.069" v="465" actId="478"/>
          <ac:spMkLst>
            <pc:docMk/>
            <pc:sldMk cId="1541883118" sldId="298"/>
            <ac:spMk id="12" creationId="{3C85D3E7-56DC-6623-A195-B0AFCA01C116}"/>
          </ac:spMkLst>
        </pc:spChg>
        <pc:spChg chg="add del mod">
          <ac:chgData name="Carlos Carrera Cueva" userId="7683203c40027634" providerId="LiveId" clId="{E512AA7A-30E1-4499-8CF8-134B4A51D664}" dt="2025-02-23T13:35:49.244" v="462" actId="478"/>
          <ac:spMkLst>
            <pc:docMk/>
            <pc:sldMk cId="1541883118" sldId="298"/>
            <ac:spMk id="13" creationId="{3D911653-0F36-FF30-EAA5-B0F8EA6E2AE7}"/>
          </ac:spMkLst>
        </pc:spChg>
        <pc:picChg chg="del">
          <ac:chgData name="Carlos Carrera Cueva" userId="7683203c40027634" providerId="LiveId" clId="{E512AA7A-30E1-4499-8CF8-134B4A51D664}" dt="2025-02-23T12:16:17.573" v="16" actId="478"/>
          <ac:picMkLst>
            <pc:docMk/>
            <pc:sldMk cId="1541883118" sldId="298"/>
            <ac:picMk id="3" creationId="{F8A8321F-F449-5EBA-BF47-FE4D1783FD53}"/>
          </ac:picMkLst>
        </pc:picChg>
        <pc:picChg chg="mod">
          <ac:chgData name="Carlos Carrera Cueva" userId="7683203c40027634" providerId="LiveId" clId="{E512AA7A-30E1-4499-8CF8-134B4A51D664}" dt="2025-02-23T12:16:19.893" v="17" actId="1076"/>
          <ac:picMkLst>
            <pc:docMk/>
            <pc:sldMk cId="1541883118" sldId="298"/>
            <ac:picMk id="5" creationId="{A44BA5A9-8E6E-65C6-369E-D5D9CA263699}"/>
          </ac:picMkLst>
        </pc:picChg>
        <pc:picChg chg="mod">
          <ac:chgData name="Carlos Carrera Cueva" userId="7683203c40027634" providerId="LiveId" clId="{E512AA7A-30E1-4499-8CF8-134B4A51D664}" dt="2025-02-23T12:16:35.899" v="34" actId="1076"/>
          <ac:picMkLst>
            <pc:docMk/>
            <pc:sldMk cId="1541883118" sldId="298"/>
            <ac:picMk id="6" creationId="{1F888766-91C6-58CF-E214-575055A7D824}"/>
          </ac:picMkLst>
        </pc:picChg>
        <pc:picChg chg="add mod">
          <ac:chgData name="Carlos Carrera Cueva" userId="7683203c40027634" providerId="LiveId" clId="{E512AA7A-30E1-4499-8CF8-134B4A51D664}" dt="2025-02-23T13:36:18.130" v="478" actId="1076"/>
          <ac:picMkLst>
            <pc:docMk/>
            <pc:sldMk cId="1541883118" sldId="298"/>
            <ac:picMk id="9" creationId="{8AA56EBC-F9B8-D28D-6C74-D0652F07A6B3}"/>
          </ac:picMkLst>
        </pc:picChg>
        <pc:picChg chg="mod">
          <ac:chgData name="Carlos Carrera Cueva" userId="7683203c40027634" providerId="LiveId" clId="{E512AA7A-30E1-4499-8CF8-134B4A51D664}" dt="2025-02-23T13:36:15.913" v="477" actId="1076"/>
          <ac:picMkLst>
            <pc:docMk/>
            <pc:sldMk cId="1541883118" sldId="298"/>
            <ac:picMk id="11" creationId="{2D53BE55-7498-1821-F6E9-1F244524FFD9}"/>
          </ac:picMkLst>
        </pc:picChg>
        <pc:picChg chg="mod">
          <ac:chgData name="Carlos Carrera Cueva" userId="7683203c40027634" providerId="LiveId" clId="{E512AA7A-30E1-4499-8CF8-134B4A51D664}" dt="2025-02-23T13:36:12.525" v="475" actId="1076"/>
          <ac:picMkLst>
            <pc:docMk/>
            <pc:sldMk cId="1541883118" sldId="298"/>
            <ac:picMk id="2050" creationId="{3C190656-BC3D-3C67-7DE7-85D0D411CEBA}"/>
          </ac:picMkLst>
        </pc:picChg>
      </pc:sldChg>
      <pc:sldChg chg="modSp add mod modNotesTx">
        <pc:chgData name="Carlos Carrera Cueva" userId="7683203c40027634" providerId="LiveId" clId="{E512AA7A-30E1-4499-8CF8-134B4A51D664}" dt="2025-02-23T13:39:59.968" v="526" actId="20577"/>
        <pc:sldMkLst>
          <pc:docMk/>
          <pc:sldMk cId="2364079769" sldId="312"/>
        </pc:sldMkLst>
        <pc:spChg chg="mod">
          <ac:chgData name="Carlos Carrera Cueva" userId="7683203c40027634" providerId="LiveId" clId="{E512AA7A-30E1-4499-8CF8-134B4A51D664}" dt="2025-02-23T13:38:40.250" v="500" actId="27636"/>
          <ac:spMkLst>
            <pc:docMk/>
            <pc:sldMk cId="2364079769" sldId="312"/>
            <ac:spMk id="3" creationId="{EBE36883-31D5-4277-A9F7-80E67309ED3D}"/>
          </ac:spMkLst>
        </pc:spChg>
        <pc:spChg chg="mod">
          <ac:chgData name="Carlos Carrera Cueva" userId="7683203c40027634" providerId="LiveId" clId="{E512AA7A-30E1-4499-8CF8-134B4A51D664}" dt="2025-02-23T13:38:50.824" v="502" actId="2711"/>
          <ac:spMkLst>
            <pc:docMk/>
            <pc:sldMk cId="2364079769" sldId="312"/>
            <ac:spMk id="47" creationId="{4C834B97-24FF-2EFC-3266-FB77BDA926D0}"/>
          </ac:spMkLst>
        </pc:spChg>
        <pc:spChg chg="mod">
          <ac:chgData name="Carlos Carrera Cueva" userId="7683203c40027634" providerId="LiveId" clId="{E512AA7A-30E1-4499-8CF8-134B4A51D664}" dt="2025-02-23T13:39:49.933" v="523" actId="1076"/>
          <ac:spMkLst>
            <pc:docMk/>
            <pc:sldMk cId="2364079769" sldId="312"/>
            <ac:spMk id="108" creationId="{33365B2F-30D4-4207-F983-2BDB71BE5418}"/>
          </ac:spMkLst>
        </pc:spChg>
        <pc:spChg chg="mod">
          <ac:chgData name="Carlos Carrera Cueva" userId="7683203c40027634" providerId="LiveId" clId="{E512AA7A-30E1-4499-8CF8-134B4A51D664}" dt="2025-02-23T13:38:58.736" v="503" actId="403"/>
          <ac:spMkLst>
            <pc:docMk/>
            <pc:sldMk cId="2364079769" sldId="312"/>
            <ac:spMk id="110" creationId="{AFBAC349-0F7D-20CB-F498-29B0BEDDD888}"/>
          </ac:spMkLst>
        </pc:spChg>
        <pc:spChg chg="mod">
          <ac:chgData name="Carlos Carrera Cueva" userId="7683203c40027634" providerId="LiveId" clId="{E512AA7A-30E1-4499-8CF8-134B4A51D664}" dt="2025-02-23T13:39:22.021" v="508" actId="403"/>
          <ac:spMkLst>
            <pc:docMk/>
            <pc:sldMk cId="2364079769" sldId="312"/>
            <ac:spMk id="111" creationId="{4BA697FA-CD9F-D8E5-1E05-ABE253FC0603}"/>
          </ac:spMkLst>
        </pc:spChg>
        <pc:spChg chg="mod">
          <ac:chgData name="Carlos Carrera Cueva" userId="7683203c40027634" providerId="LiveId" clId="{E512AA7A-30E1-4499-8CF8-134B4A51D664}" dt="2025-02-23T12:28:36.185" v="75" actId="208"/>
          <ac:spMkLst>
            <pc:docMk/>
            <pc:sldMk cId="2364079769" sldId="312"/>
            <ac:spMk id="112" creationId="{501A11D8-679F-81F8-DFFD-6BFC4B36DE65}"/>
          </ac:spMkLst>
        </pc:spChg>
        <pc:spChg chg="mod">
          <ac:chgData name="Carlos Carrera Cueva" userId="7683203c40027634" providerId="LiveId" clId="{E512AA7A-30E1-4499-8CF8-134B4A51D664}" dt="2025-02-23T13:39:52.571" v="524" actId="1076"/>
          <ac:spMkLst>
            <pc:docMk/>
            <pc:sldMk cId="2364079769" sldId="312"/>
            <ac:spMk id="113" creationId="{FE504FD5-303D-F5E3-39B1-A4743F39CE9A}"/>
          </ac:spMkLst>
        </pc:spChg>
        <pc:spChg chg="mod">
          <ac:chgData name="Carlos Carrera Cueva" userId="7683203c40027634" providerId="LiveId" clId="{E512AA7A-30E1-4499-8CF8-134B4A51D664}" dt="2025-02-23T13:39:19.627" v="507" actId="403"/>
          <ac:spMkLst>
            <pc:docMk/>
            <pc:sldMk cId="2364079769" sldId="312"/>
            <ac:spMk id="114" creationId="{0CDE5A24-EF59-D9AE-88C3-B2669F3F7442}"/>
          </ac:spMkLst>
        </pc:spChg>
        <pc:spChg chg="mod">
          <ac:chgData name="Carlos Carrera Cueva" userId="7683203c40027634" providerId="LiveId" clId="{E512AA7A-30E1-4499-8CF8-134B4A51D664}" dt="2025-02-23T13:39:02.927" v="504" actId="403"/>
          <ac:spMkLst>
            <pc:docMk/>
            <pc:sldMk cId="2364079769" sldId="312"/>
            <ac:spMk id="115" creationId="{A82534B7-74A5-9AE9-7A65-DEEC491DB9F9}"/>
          </ac:spMkLst>
        </pc:spChg>
        <pc:spChg chg="mod">
          <ac:chgData name="Carlos Carrera Cueva" userId="7683203c40027634" providerId="LiveId" clId="{E512AA7A-30E1-4499-8CF8-134B4A51D664}" dt="2025-02-23T12:28:40.787" v="76" actId="208"/>
          <ac:spMkLst>
            <pc:docMk/>
            <pc:sldMk cId="2364079769" sldId="312"/>
            <ac:spMk id="116" creationId="{F74F238C-DD3C-26B8-F05A-AEC2C93E0319}"/>
          </ac:spMkLst>
        </pc:spChg>
        <pc:spChg chg="mod">
          <ac:chgData name="Carlos Carrera Cueva" userId="7683203c40027634" providerId="LiveId" clId="{E512AA7A-30E1-4499-8CF8-134B4A51D664}" dt="2025-02-23T13:39:54.382" v="525" actId="1076"/>
          <ac:spMkLst>
            <pc:docMk/>
            <pc:sldMk cId="2364079769" sldId="312"/>
            <ac:spMk id="118" creationId="{AFC3CCE8-932F-E38B-6926-A27FFEB96657}"/>
          </ac:spMkLst>
        </pc:spChg>
        <pc:spChg chg="mod">
          <ac:chgData name="Carlos Carrera Cueva" userId="7683203c40027634" providerId="LiveId" clId="{E512AA7A-30E1-4499-8CF8-134B4A51D664}" dt="2025-02-23T12:28:43.329" v="77" actId="208"/>
          <ac:spMkLst>
            <pc:docMk/>
            <pc:sldMk cId="2364079769" sldId="312"/>
            <ac:spMk id="120" creationId="{EA3BB4B1-AEC6-6D54-BA37-D39045275B73}"/>
          </ac:spMkLst>
        </pc:spChg>
        <pc:spChg chg="mod">
          <ac:chgData name="Carlos Carrera Cueva" userId="7683203c40027634" providerId="LiveId" clId="{E512AA7A-30E1-4499-8CF8-134B4A51D664}" dt="2025-02-23T13:39:09.735" v="505" actId="403"/>
          <ac:spMkLst>
            <pc:docMk/>
            <pc:sldMk cId="2364079769" sldId="312"/>
            <ac:spMk id="121" creationId="{AFAC5B03-2273-6370-7AC3-CDF273EB9F15}"/>
          </ac:spMkLst>
        </pc:spChg>
        <pc:spChg chg="mod">
          <ac:chgData name="Carlos Carrera Cueva" userId="7683203c40027634" providerId="LiveId" clId="{E512AA7A-30E1-4499-8CF8-134B4A51D664}" dt="2025-02-23T13:39:16.876" v="506" actId="403"/>
          <ac:spMkLst>
            <pc:docMk/>
            <pc:sldMk cId="2364079769" sldId="312"/>
            <ac:spMk id="122" creationId="{887C32D7-78AE-E264-35CD-9D3A6683DAB9}"/>
          </ac:spMkLst>
        </pc:spChg>
      </pc:sldChg>
      <pc:sldChg chg="add del">
        <pc:chgData name="Carlos Carrera Cueva" userId="7683203c40027634" providerId="LiveId" clId="{E512AA7A-30E1-4499-8CF8-134B4A51D664}" dt="2025-02-23T12:27:33.550" v="47" actId="47"/>
        <pc:sldMkLst>
          <pc:docMk/>
          <pc:sldMk cId="1236147739" sldId="350"/>
        </pc:sldMkLst>
      </pc:sldChg>
      <pc:sldChg chg="add del">
        <pc:chgData name="Carlos Carrera Cueva" userId="7683203c40027634" providerId="LiveId" clId="{E512AA7A-30E1-4499-8CF8-134B4A51D664}" dt="2025-02-23T12:29:08.969" v="81" actId="47"/>
        <pc:sldMkLst>
          <pc:docMk/>
          <pc:sldMk cId="80101407" sldId="356"/>
        </pc:sldMkLst>
      </pc:sldChg>
      <pc:sldChg chg="modSp add mod">
        <pc:chgData name="Carlos Carrera Cueva" userId="7683203c40027634" providerId="LiveId" clId="{E512AA7A-30E1-4499-8CF8-134B4A51D664}" dt="2025-02-23T13:37:27.866" v="486" actId="1076"/>
        <pc:sldMkLst>
          <pc:docMk/>
          <pc:sldMk cId="1742006160" sldId="361"/>
        </pc:sldMkLst>
        <pc:spChg chg="mod">
          <ac:chgData name="Carlos Carrera Cueva" userId="7683203c40027634" providerId="LiveId" clId="{E512AA7A-30E1-4499-8CF8-134B4A51D664}" dt="2025-02-23T13:37:07.187" v="482" actId="255"/>
          <ac:spMkLst>
            <pc:docMk/>
            <pc:sldMk cId="1742006160" sldId="361"/>
            <ac:spMk id="4" creationId="{AF5D50AB-EF48-3B03-1F2D-D309192B8063}"/>
          </ac:spMkLst>
        </pc:spChg>
        <pc:spChg chg="mod">
          <ac:chgData name="Carlos Carrera Cueva" userId="7683203c40027634" providerId="LiveId" clId="{E512AA7A-30E1-4499-8CF8-134B4A51D664}" dt="2025-02-23T13:37:27.866" v="486" actId="1076"/>
          <ac:spMkLst>
            <pc:docMk/>
            <pc:sldMk cId="1742006160" sldId="361"/>
            <ac:spMk id="14" creationId="{3EA549D9-453D-26F9-7557-8FFBCBC3B5C0}"/>
          </ac:spMkLst>
        </pc:spChg>
        <pc:picChg chg="mod">
          <ac:chgData name="Carlos Carrera Cueva" userId="7683203c40027634" providerId="LiveId" clId="{E512AA7A-30E1-4499-8CF8-134B4A51D664}" dt="2025-02-23T13:37:24.269" v="485" actId="1076"/>
          <ac:picMkLst>
            <pc:docMk/>
            <pc:sldMk cId="1742006160" sldId="361"/>
            <ac:picMk id="13" creationId="{EDB66706-D14F-A90D-4976-ED191340B48D}"/>
          </ac:picMkLst>
        </pc:picChg>
      </pc:sldChg>
      <pc:sldChg chg="modSp add mod">
        <pc:chgData name="Carlos Carrera Cueva" userId="7683203c40027634" providerId="LiveId" clId="{E512AA7A-30E1-4499-8CF8-134B4A51D664}" dt="2025-02-23T12:36:59.370" v="391" actId="1076"/>
        <pc:sldMkLst>
          <pc:docMk/>
          <pc:sldMk cId="742642983" sldId="364"/>
        </pc:sldMkLst>
        <pc:picChg chg="mod">
          <ac:chgData name="Carlos Carrera Cueva" userId="7683203c40027634" providerId="LiveId" clId="{E512AA7A-30E1-4499-8CF8-134B4A51D664}" dt="2025-02-23T12:36:59.370" v="391" actId="1076"/>
          <ac:picMkLst>
            <pc:docMk/>
            <pc:sldMk cId="742642983" sldId="364"/>
            <ac:picMk id="3" creationId="{F1759EFE-9579-463A-2D0C-389D658F3E4C}"/>
          </ac:picMkLst>
        </pc:picChg>
      </pc:sldChg>
      <pc:sldChg chg="modSp add mod">
        <pc:chgData name="Carlos Carrera Cueva" userId="7683203c40027634" providerId="LiveId" clId="{E512AA7A-30E1-4499-8CF8-134B4A51D664}" dt="2025-02-23T12:36:40.993" v="390" actId="113"/>
        <pc:sldMkLst>
          <pc:docMk/>
          <pc:sldMk cId="2961060923" sldId="365"/>
        </pc:sldMkLst>
        <pc:spChg chg="mod">
          <ac:chgData name="Carlos Carrera Cueva" userId="7683203c40027634" providerId="LiveId" clId="{E512AA7A-30E1-4499-8CF8-134B4A51D664}" dt="2025-02-23T12:36:15.754" v="386" actId="20577"/>
          <ac:spMkLst>
            <pc:docMk/>
            <pc:sldMk cId="2961060923" sldId="365"/>
            <ac:spMk id="7" creationId="{2C3E4505-7418-8566-D667-E4FCDCC32365}"/>
          </ac:spMkLst>
        </pc:spChg>
        <pc:spChg chg="mod">
          <ac:chgData name="Carlos Carrera Cueva" userId="7683203c40027634" providerId="LiveId" clId="{E512AA7A-30E1-4499-8CF8-134B4A51D664}" dt="2025-02-23T12:36:40.993" v="390" actId="113"/>
          <ac:spMkLst>
            <pc:docMk/>
            <pc:sldMk cId="2961060923" sldId="365"/>
            <ac:spMk id="28" creationId="{A4BCFE18-DA90-6A64-4E3C-58F6CFB03495}"/>
          </ac:spMkLst>
        </pc:spChg>
      </pc:sldChg>
      <pc:sldChg chg="modSp add mod">
        <pc:chgData name="Carlos Carrera Cueva" userId="7683203c40027634" providerId="LiveId" clId="{E512AA7A-30E1-4499-8CF8-134B4A51D664}" dt="2025-02-23T13:38:24.781" v="498" actId="1076"/>
        <pc:sldMkLst>
          <pc:docMk/>
          <pc:sldMk cId="334793019" sldId="366"/>
        </pc:sldMkLst>
        <pc:spChg chg="mod">
          <ac:chgData name="Carlos Carrera Cueva" userId="7683203c40027634" providerId="LiveId" clId="{E512AA7A-30E1-4499-8CF8-134B4A51D664}" dt="2025-02-23T13:38:18.097" v="497" actId="1076"/>
          <ac:spMkLst>
            <pc:docMk/>
            <pc:sldMk cId="334793019" sldId="366"/>
            <ac:spMk id="3" creationId="{FBDF13CA-731D-80D4-D09D-B7AAC59D89B0}"/>
          </ac:spMkLst>
        </pc:spChg>
        <pc:spChg chg="mod">
          <ac:chgData name="Carlos Carrera Cueva" userId="7683203c40027634" providerId="LiveId" clId="{E512AA7A-30E1-4499-8CF8-134B4A51D664}" dt="2025-02-23T13:38:18.097" v="497" actId="1076"/>
          <ac:spMkLst>
            <pc:docMk/>
            <pc:sldMk cId="334793019" sldId="366"/>
            <ac:spMk id="4" creationId="{71A278FA-473C-F8E7-32D3-680FF57FDA78}"/>
          </ac:spMkLst>
        </pc:spChg>
        <pc:spChg chg="mod">
          <ac:chgData name="Carlos Carrera Cueva" userId="7683203c40027634" providerId="LiveId" clId="{E512AA7A-30E1-4499-8CF8-134B4A51D664}" dt="2025-02-23T13:38:18.097" v="497" actId="1076"/>
          <ac:spMkLst>
            <pc:docMk/>
            <pc:sldMk cId="334793019" sldId="366"/>
            <ac:spMk id="7" creationId="{7BE099EE-4E22-4449-4CB4-B78D7854EAFF}"/>
          </ac:spMkLst>
        </pc:spChg>
        <pc:spChg chg="mod">
          <ac:chgData name="Carlos Carrera Cueva" userId="7683203c40027634" providerId="LiveId" clId="{E512AA7A-30E1-4499-8CF8-134B4A51D664}" dt="2025-02-23T13:38:10.912" v="496" actId="1076"/>
          <ac:spMkLst>
            <pc:docMk/>
            <pc:sldMk cId="334793019" sldId="366"/>
            <ac:spMk id="9" creationId="{3FCF3DB1-51FB-138E-4EE2-DEA0D96AAF7A}"/>
          </ac:spMkLst>
        </pc:spChg>
        <pc:spChg chg="mod">
          <ac:chgData name="Carlos Carrera Cueva" userId="7683203c40027634" providerId="LiveId" clId="{E512AA7A-30E1-4499-8CF8-134B4A51D664}" dt="2025-02-23T13:38:18.097" v="497" actId="1076"/>
          <ac:spMkLst>
            <pc:docMk/>
            <pc:sldMk cId="334793019" sldId="366"/>
            <ac:spMk id="11" creationId="{AEA80820-0C58-7B1A-2A5E-810B14D43C15}"/>
          </ac:spMkLst>
        </pc:spChg>
        <pc:spChg chg="mod">
          <ac:chgData name="Carlos Carrera Cueva" userId="7683203c40027634" providerId="LiveId" clId="{E512AA7A-30E1-4499-8CF8-134B4A51D664}" dt="2025-02-23T13:38:18.097" v="497" actId="1076"/>
          <ac:spMkLst>
            <pc:docMk/>
            <pc:sldMk cId="334793019" sldId="366"/>
            <ac:spMk id="12" creationId="{2E3FC99C-55BC-3D99-CD8B-2C0E7232384B}"/>
          </ac:spMkLst>
        </pc:spChg>
        <pc:spChg chg="mod">
          <ac:chgData name="Carlos Carrera Cueva" userId="7683203c40027634" providerId="LiveId" clId="{E512AA7A-30E1-4499-8CF8-134B4A51D664}" dt="2025-02-23T13:38:18.097" v="497" actId="1076"/>
          <ac:spMkLst>
            <pc:docMk/>
            <pc:sldMk cId="334793019" sldId="366"/>
            <ac:spMk id="14" creationId="{80A5859C-3102-93B9-FCE0-61CA03E618BB}"/>
          </ac:spMkLst>
        </pc:spChg>
        <pc:spChg chg="mod">
          <ac:chgData name="Carlos Carrera Cueva" userId="7683203c40027634" providerId="LiveId" clId="{E512AA7A-30E1-4499-8CF8-134B4A51D664}" dt="2025-02-23T13:38:18.097" v="497" actId="1076"/>
          <ac:spMkLst>
            <pc:docMk/>
            <pc:sldMk cId="334793019" sldId="366"/>
            <ac:spMk id="16" creationId="{F7B59147-F1E1-96F1-B702-3F2FD982FF12}"/>
          </ac:spMkLst>
        </pc:spChg>
        <pc:spChg chg="mod">
          <ac:chgData name="Carlos Carrera Cueva" userId="7683203c40027634" providerId="LiveId" clId="{E512AA7A-30E1-4499-8CF8-134B4A51D664}" dt="2025-02-23T13:38:18.097" v="497" actId="1076"/>
          <ac:spMkLst>
            <pc:docMk/>
            <pc:sldMk cId="334793019" sldId="366"/>
            <ac:spMk id="18" creationId="{1B6A0767-BBEB-14E1-9522-DBC5419CD232}"/>
          </ac:spMkLst>
        </pc:spChg>
        <pc:spChg chg="mod">
          <ac:chgData name="Carlos Carrera Cueva" userId="7683203c40027634" providerId="LiveId" clId="{E512AA7A-30E1-4499-8CF8-134B4A51D664}" dt="2025-02-23T13:37:51.059" v="490" actId="1076"/>
          <ac:spMkLst>
            <pc:docMk/>
            <pc:sldMk cId="334793019" sldId="366"/>
            <ac:spMk id="21" creationId="{1EBC9B4F-C2E5-C98C-D043-9A7680DABE65}"/>
          </ac:spMkLst>
        </pc:spChg>
        <pc:picChg chg="mod">
          <ac:chgData name="Carlos Carrera Cueva" userId="7683203c40027634" providerId="LiveId" clId="{E512AA7A-30E1-4499-8CF8-134B4A51D664}" dt="2025-02-23T13:38:24.781" v="498" actId="1076"/>
          <ac:picMkLst>
            <pc:docMk/>
            <pc:sldMk cId="334793019" sldId="366"/>
            <ac:picMk id="2" creationId="{BDE7404A-CDA8-2F32-4DF1-19A9DA79E85F}"/>
          </ac:picMkLst>
        </pc:picChg>
        <pc:picChg chg="mod">
          <ac:chgData name="Carlos Carrera Cueva" userId="7683203c40027634" providerId="LiveId" clId="{E512AA7A-30E1-4499-8CF8-134B4A51D664}" dt="2025-02-23T13:38:24.781" v="498" actId="1076"/>
          <ac:picMkLst>
            <pc:docMk/>
            <pc:sldMk cId="334793019" sldId="366"/>
            <ac:picMk id="20" creationId="{87EAE42C-B301-E22E-76E2-40A1F0817A0D}"/>
          </ac:picMkLst>
        </pc:picChg>
        <pc:picChg chg="mod">
          <ac:chgData name="Carlos Carrera Cueva" userId="7683203c40027634" providerId="LiveId" clId="{E512AA7A-30E1-4499-8CF8-134B4A51D664}" dt="2025-02-23T13:38:18.097" v="497" actId="1076"/>
          <ac:picMkLst>
            <pc:docMk/>
            <pc:sldMk cId="334793019" sldId="366"/>
            <ac:picMk id="22" creationId="{C32FEF17-7A14-1135-C5BA-DC1198D6E094}"/>
          </ac:picMkLst>
        </pc:picChg>
      </pc:sldChg>
      <pc:sldChg chg="modSp add mod">
        <pc:chgData name="Carlos Carrera Cueva" userId="7683203c40027634" providerId="LiveId" clId="{E512AA7A-30E1-4499-8CF8-134B4A51D664}" dt="2025-02-23T20:08:12.511" v="533" actId="1076"/>
        <pc:sldMkLst>
          <pc:docMk/>
          <pc:sldMk cId="2662696580" sldId="367"/>
        </pc:sldMkLst>
        <pc:spChg chg="mod">
          <ac:chgData name="Carlos Carrera Cueva" userId="7683203c40027634" providerId="LiveId" clId="{E512AA7A-30E1-4499-8CF8-134B4A51D664}" dt="2025-02-23T20:08:03.693" v="530" actId="1076"/>
          <ac:spMkLst>
            <pc:docMk/>
            <pc:sldMk cId="2662696580" sldId="367"/>
            <ac:spMk id="3" creationId="{9470EF98-9FBC-2887-3E36-18120F361931}"/>
          </ac:spMkLst>
        </pc:spChg>
        <pc:spChg chg="mod">
          <ac:chgData name="Carlos Carrera Cueva" userId="7683203c40027634" providerId="LiveId" clId="{E512AA7A-30E1-4499-8CF8-134B4A51D664}" dt="2025-02-23T20:08:12.511" v="533" actId="1076"/>
          <ac:spMkLst>
            <pc:docMk/>
            <pc:sldMk cId="2662696580" sldId="367"/>
            <ac:spMk id="8" creationId="{C7DEB041-DF00-017C-9F04-4A408727A9E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FA346E-C583-4422-8F99-5643E3F88AB9}" type="datetimeFigureOut">
              <a:rPr lang="es-ES" smtClean="0"/>
              <a:t>23/02/2025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939B54-4E8B-4A3A-924D-EBDFC1509B2D}" type="slidenum">
              <a:rPr lang="es-ES" smtClean="0"/>
              <a:t>‹Nº›</a:t>
            </a:fld>
            <a:endParaRPr lang="es-ES"/>
          </a:p>
        </p:txBody>
      </p:sp>
    </p:spTree>
    <p:extLst>
      <p:ext uri="{BB962C8B-B14F-4D97-AF65-F5344CB8AC3E}">
        <p14:creationId xmlns:p14="http://schemas.microsoft.com/office/powerpoint/2010/main" val="2662598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9AD5FD78-9FD2-4AEA-9122-8324761924F8}" type="slidenum">
              <a:rPr lang="es-ES" smtClean="0"/>
              <a:t>4</a:t>
            </a:fld>
            <a:endParaRPr lang="es-ES"/>
          </a:p>
        </p:txBody>
      </p:sp>
    </p:spTree>
    <p:extLst>
      <p:ext uri="{BB962C8B-B14F-4D97-AF65-F5344CB8AC3E}">
        <p14:creationId xmlns:p14="http://schemas.microsoft.com/office/powerpoint/2010/main" val="3673500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Vamos a cuantificar los </a:t>
            </a:r>
            <a:r>
              <a:rPr lang="es-ES" dirty="0" err="1"/>
              <a:t>miRNAs</a:t>
            </a:r>
            <a:r>
              <a:rPr lang="es-ES" dirty="0"/>
              <a:t> en la sangre de los pacientes. Para ello, al paciente se le extrae 3 tubos de citrato que se centrifuga y se recoge el plasma. Este plasma se congela a -80ºC hasta su análisis. Para analizar otros parámetros diferentes a los </a:t>
            </a:r>
            <a:r>
              <a:rPr lang="es-ES" dirty="0" err="1"/>
              <a:t>miRNAs</a:t>
            </a:r>
            <a:r>
              <a:rPr lang="es-ES" dirty="0"/>
              <a:t> también se recogen tubos de EDTA y suero.  Para conseguirlo debe existir un engranaje comunicación entre el la parte médica que recluta los pacientes, enfermería que extrae la sangre y el laboratorio del </a:t>
            </a:r>
            <a:r>
              <a:rPr lang="es-ES" dirty="0" err="1"/>
              <a:t>IBiS</a:t>
            </a:r>
            <a:r>
              <a:rPr lang="es-ES" dirty="0"/>
              <a:t>. Si no es así muy </a:t>
            </a:r>
            <a:r>
              <a:rPr lang="es-ES" dirty="0" err="1"/>
              <a:t>probablemene</a:t>
            </a:r>
            <a:r>
              <a:rPr lang="es-ES" dirty="0"/>
              <a:t> el circuito falle en alguno de los puntos y eso se traduce en que obtenemos muestras con un mal procesamiento que afecta a la obtención de resultados</a:t>
            </a:r>
          </a:p>
        </p:txBody>
      </p:sp>
      <p:sp>
        <p:nvSpPr>
          <p:cNvPr id="4" name="Marcador de número de diapositiva 3"/>
          <p:cNvSpPr>
            <a:spLocks noGrp="1"/>
          </p:cNvSpPr>
          <p:nvPr>
            <p:ph type="sldNum" sz="quarter" idx="5"/>
          </p:nvPr>
        </p:nvSpPr>
        <p:spPr/>
        <p:txBody>
          <a:bodyPr/>
          <a:lstStyle/>
          <a:p>
            <a:fld id="{9AD5FD78-9FD2-4AEA-9122-8324761924F8}" type="slidenum">
              <a:rPr lang="es-ES" smtClean="0"/>
              <a:t>5</a:t>
            </a:fld>
            <a:endParaRPr lang="es-ES"/>
          </a:p>
        </p:txBody>
      </p:sp>
    </p:spTree>
    <p:extLst>
      <p:ext uri="{BB962C8B-B14F-4D97-AF65-F5344CB8AC3E}">
        <p14:creationId xmlns:p14="http://schemas.microsoft.com/office/powerpoint/2010/main" val="4151103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hyperlink" Target="https://www.wikidoc.org/index.php/MicroRNA_let-7a-2" TargetMode="Externa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8.png"/><Relationship Id="rId7"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2.wdp"/><Relationship Id="rId10" Type="http://schemas.microsoft.com/office/2007/relationships/hdphoto" Target="../media/hdphoto3.wdp"/><Relationship Id="rId4" Type="http://schemas.openxmlformats.org/officeDocument/2006/relationships/image" Target="../media/image9.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hyperlink" Target="https://www.pngall.com/hospital-png" TargetMode="External"/><Relationship Id="rId5" Type="http://schemas.openxmlformats.org/officeDocument/2006/relationships/image" Target="../media/image14.png"/><Relationship Id="rId4" Type="http://schemas.openxmlformats.org/officeDocument/2006/relationships/hyperlink" Target="https://pixabay.com/es/resumen-patr%C3%B3n-fondo-dise%C3%B1o-2829965/" TargetMode="External"/><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13" Type="http://schemas.microsoft.com/office/2007/relationships/hdphoto" Target="../media/hdphoto4.wdp"/><Relationship Id="rId3" Type="http://schemas.openxmlformats.org/officeDocument/2006/relationships/image" Target="../media/image20.jpeg"/><Relationship Id="rId7" Type="http://schemas.openxmlformats.org/officeDocument/2006/relationships/image" Target="../media/image24.png"/><Relationship Id="rId12" Type="http://schemas.openxmlformats.org/officeDocument/2006/relationships/image" Target="../media/image15.png"/><Relationship Id="rId17" Type="http://schemas.openxmlformats.org/officeDocument/2006/relationships/image" Target="../media/image31.png"/><Relationship Id="rId2" Type="http://schemas.openxmlformats.org/officeDocument/2006/relationships/notesSlide" Target="../notesSlides/notesSlide2.xml"/><Relationship Id="rId16"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jpeg"/><Relationship Id="rId15" Type="http://schemas.openxmlformats.org/officeDocument/2006/relationships/image" Target="../media/image29.pn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pn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s://en.wikipedia.org/wiki/File:Red_x.svg" TargetMode="External"/><Relationship Id="rId5" Type="http://schemas.openxmlformats.org/officeDocument/2006/relationships/image" Target="../media/image3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Nix - Wikipedia, la enciclopedia libre">
            <a:extLst>
              <a:ext uri="{FF2B5EF4-FFF2-40B4-BE49-F238E27FC236}">
                <a16:creationId xmlns:a16="http://schemas.microsoft.com/office/drawing/2014/main" id="{FDC976C0-705C-B4E0-EB44-2341DD5A58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638" r="1" b="31795"/>
          <a:stretch/>
        </p:blipFill>
        <p:spPr bwMode="auto">
          <a:xfrm>
            <a:off x="5809593" y="0"/>
            <a:ext cx="3332121" cy="51435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6" descr="Hospital Universitario Virgen del Rocio">
            <a:extLst>
              <a:ext uri="{FF2B5EF4-FFF2-40B4-BE49-F238E27FC236}">
                <a16:creationId xmlns:a16="http://schemas.microsoft.com/office/drawing/2014/main" id="{A44BA5A9-8E6E-65C6-369E-D5D9CA2636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841" y="4024541"/>
            <a:ext cx="1164371" cy="8137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BiS (@ibis_sevilla) / X">
            <a:extLst>
              <a:ext uri="{FF2B5EF4-FFF2-40B4-BE49-F238E27FC236}">
                <a16:creationId xmlns:a16="http://schemas.microsoft.com/office/drawing/2014/main" id="{1F888766-91C6-58CF-E214-575055A7D8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6940" y="4098018"/>
            <a:ext cx="813761" cy="813761"/>
          </a:xfrm>
          <a:prstGeom prst="rect">
            <a:avLst/>
          </a:prstGeom>
          <a:noFill/>
          <a:extLst>
            <a:ext uri="{909E8E84-426E-40DD-AFC4-6F175D3DCCD1}">
              <a14:hiddenFill xmlns:a14="http://schemas.microsoft.com/office/drawing/2010/main">
                <a:solidFill>
                  <a:srgbClr val="FFFFFF"/>
                </a:solidFill>
              </a14:hiddenFill>
            </a:ext>
          </a:extLst>
        </p:spPr>
      </p:pic>
      <p:sp>
        <p:nvSpPr>
          <p:cNvPr id="10" name="Subtítulo 2">
            <a:extLst>
              <a:ext uri="{FF2B5EF4-FFF2-40B4-BE49-F238E27FC236}">
                <a16:creationId xmlns:a16="http://schemas.microsoft.com/office/drawing/2014/main" id="{40112824-5268-E0C0-DB97-771B2BBF5B7A}"/>
              </a:ext>
            </a:extLst>
          </p:cNvPr>
          <p:cNvSpPr txBox="1">
            <a:spLocks/>
          </p:cNvSpPr>
          <p:nvPr/>
        </p:nvSpPr>
        <p:spPr>
          <a:xfrm>
            <a:off x="1338999" y="4108819"/>
            <a:ext cx="3642014" cy="72948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900" b="1" dirty="0">
                <a:cs typeface="Times New Roman" panose="02020603050405020304" pitchFamily="18" charset="0"/>
              </a:rPr>
              <a:t>Unidad Médico – </a:t>
            </a:r>
            <a:r>
              <a:rPr lang="en-US" sz="900" b="1" dirty="0" err="1">
                <a:cs typeface="Times New Roman" panose="02020603050405020304" pitchFamily="18" charset="0"/>
              </a:rPr>
              <a:t>Quirúrgica</a:t>
            </a:r>
            <a:r>
              <a:rPr lang="en-US" sz="900" b="1" dirty="0">
                <a:cs typeface="Times New Roman" panose="02020603050405020304" pitchFamily="18" charset="0"/>
              </a:rPr>
              <a:t> de </a:t>
            </a:r>
            <a:r>
              <a:rPr lang="en-US" sz="900" b="1" dirty="0" err="1">
                <a:cs typeface="Times New Roman" panose="02020603050405020304" pitchFamily="18" charset="0"/>
              </a:rPr>
              <a:t>Enfermedades</a:t>
            </a:r>
            <a:r>
              <a:rPr lang="en-US" sz="900" b="1" dirty="0">
                <a:cs typeface="Times New Roman" panose="02020603050405020304" pitchFamily="18" charset="0"/>
              </a:rPr>
              <a:t> </a:t>
            </a:r>
            <a:r>
              <a:rPr lang="en-US" sz="900" b="1" dirty="0" err="1">
                <a:cs typeface="Times New Roman" panose="02020603050405020304" pitchFamily="18" charset="0"/>
              </a:rPr>
              <a:t>Respiratorias</a:t>
            </a:r>
            <a:endParaRPr lang="en-US" sz="900" b="1" dirty="0">
              <a:cs typeface="Times New Roman" panose="02020603050405020304" pitchFamily="18" charset="0"/>
            </a:endParaRPr>
          </a:p>
          <a:p>
            <a:pPr marL="0" indent="0" algn="ctr">
              <a:buNone/>
            </a:pPr>
            <a:r>
              <a:rPr lang="en-US" sz="900" b="1" dirty="0">
                <a:cs typeface="Times New Roman" panose="02020603050405020304" pitchFamily="18" charset="0"/>
              </a:rPr>
              <a:t>Hospital Universitario Virgen del Rocío</a:t>
            </a:r>
          </a:p>
          <a:p>
            <a:pPr marL="0" indent="0" algn="ctr">
              <a:buNone/>
            </a:pPr>
            <a:r>
              <a:rPr lang="en-US" sz="900" b="1" dirty="0">
                <a:cs typeface="Times New Roman" panose="02020603050405020304" pitchFamily="18" charset="0"/>
              </a:rPr>
              <a:t>Instituto de </a:t>
            </a:r>
            <a:r>
              <a:rPr lang="en-US" sz="900" b="1" dirty="0" err="1">
                <a:cs typeface="Times New Roman" panose="02020603050405020304" pitchFamily="18" charset="0"/>
              </a:rPr>
              <a:t>Investigación</a:t>
            </a:r>
            <a:r>
              <a:rPr lang="en-US" sz="900" b="1" dirty="0">
                <a:cs typeface="Times New Roman" panose="02020603050405020304" pitchFamily="18" charset="0"/>
              </a:rPr>
              <a:t> </a:t>
            </a:r>
            <a:r>
              <a:rPr lang="en-US" sz="900" b="1" dirty="0" err="1">
                <a:cs typeface="Times New Roman" panose="02020603050405020304" pitchFamily="18" charset="0"/>
              </a:rPr>
              <a:t>Biomédica</a:t>
            </a:r>
            <a:r>
              <a:rPr lang="en-US" sz="900" b="1" dirty="0">
                <a:cs typeface="Times New Roman" panose="02020603050405020304" pitchFamily="18" charset="0"/>
              </a:rPr>
              <a:t> de Sevilla</a:t>
            </a:r>
          </a:p>
        </p:txBody>
      </p:sp>
      <p:pic>
        <p:nvPicPr>
          <p:cNvPr id="11" name="Picture 10" descr="Enfermedad tromboembólica venosa - HC Marbella | HC Marbella International  Hospital">
            <a:extLst>
              <a:ext uri="{FF2B5EF4-FFF2-40B4-BE49-F238E27FC236}">
                <a16:creationId xmlns:a16="http://schemas.microsoft.com/office/drawing/2014/main" id="{2D53BE55-7498-1821-F6E9-1F244524FFD9}"/>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116768" y="2254937"/>
            <a:ext cx="1525046" cy="152504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onquido - Iconos gratis de usuario">
            <a:extLst>
              <a:ext uri="{FF2B5EF4-FFF2-40B4-BE49-F238E27FC236}">
                <a16:creationId xmlns:a16="http://schemas.microsoft.com/office/drawing/2014/main" id="{3C190656-BC3D-3C67-7DE7-85D0D411CE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584" y="2550753"/>
            <a:ext cx="860471" cy="860471"/>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9D1AA644-7694-BBCB-531C-A5BDF070E68B}"/>
              </a:ext>
            </a:extLst>
          </p:cNvPr>
          <p:cNvSpPr txBox="1"/>
          <p:nvPr/>
        </p:nvSpPr>
        <p:spPr>
          <a:xfrm>
            <a:off x="1115616" y="133648"/>
            <a:ext cx="5184576" cy="646331"/>
          </a:xfrm>
          <a:prstGeom prst="rect">
            <a:avLst/>
          </a:prstGeom>
          <a:noFill/>
        </p:spPr>
        <p:txBody>
          <a:bodyPr wrap="square">
            <a:spAutoFit/>
          </a:bodyPr>
          <a:lstStyle/>
          <a:p>
            <a:pPr algn="ctr"/>
            <a:r>
              <a:rPr lang="es-ES" b="1" dirty="0">
                <a:solidFill>
                  <a:srgbClr val="000000"/>
                </a:solidFill>
                <a:effectLst/>
              </a:rPr>
              <a:t>Expresión diferencial de </a:t>
            </a:r>
            <a:r>
              <a:rPr lang="es-ES" b="1" dirty="0" err="1">
                <a:solidFill>
                  <a:srgbClr val="000000"/>
                </a:solidFill>
                <a:effectLst/>
              </a:rPr>
              <a:t>microARNs</a:t>
            </a:r>
            <a:r>
              <a:rPr lang="es-ES" b="1" dirty="0">
                <a:solidFill>
                  <a:srgbClr val="000000"/>
                </a:solidFill>
                <a:effectLst/>
              </a:rPr>
              <a:t> en Embolia Pulmonar vinculada a Apnea Obstructiva del Sueño</a:t>
            </a:r>
            <a:endParaRPr lang="es-ES" dirty="0"/>
          </a:p>
        </p:txBody>
      </p:sp>
      <p:sp>
        <p:nvSpPr>
          <p:cNvPr id="7" name="CuadroTexto 6">
            <a:extLst>
              <a:ext uri="{FF2B5EF4-FFF2-40B4-BE49-F238E27FC236}">
                <a16:creationId xmlns:a16="http://schemas.microsoft.com/office/drawing/2014/main" id="{A74073BD-5DAD-1332-4C10-70A80B55FE6B}"/>
              </a:ext>
            </a:extLst>
          </p:cNvPr>
          <p:cNvSpPr txBox="1"/>
          <p:nvPr/>
        </p:nvSpPr>
        <p:spPr>
          <a:xfrm>
            <a:off x="1186983" y="1010022"/>
            <a:ext cx="5310336" cy="784830"/>
          </a:xfrm>
          <a:prstGeom prst="rect">
            <a:avLst/>
          </a:prstGeom>
          <a:noFill/>
        </p:spPr>
        <p:txBody>
          <a:bodyPr wrap="square">
            <a:spAutoFit/>
          </a:bodyPr>
          <a:lstStyle/>
          <a:p>
            <a:pPr algn="ctr"/>
            <a:r>
              <a:rPr lang="es-ES" sz="900" i="1" dirty="0">
                <a:effectLst/>
                <a:ea typeface="Aptos" panose="020B0004020202020204" pitchFamily="34" charset="0"/>
              </a:rPr>
              <a:t>Carlos Carrera Cueva,  Ángeles Sánchez Armengol, María Isabel Asensio Cruz, María Teresa Elías Hernández, Verónica Sánchez López,</a:t>
            </a:r>
            <a:r>
              <a:rPr lang="es-ES" sz="900" b="1" i="1" dirty="0">
                <a:solidFill>
                  <a:srgbClr val="FF0000"/>
                </a:solidFill>
                <a:effectLst/>
                <a:ea typeface="Aptos" panose="020B0004020202020204" pitchFamily="34" charset="0"/>
              </a:rPr>
              <a:t> </a:t>
            </a:r>
            <a:r>
              <a:rPr lang="es-ES" sz="900" i="1" dirty="0">
                <a:effectLst/>
                <a:ea typeface="Aptos" panose="020B0004020202020204" pitchFamily="34" charset="0"/>
              </a:rPr>
              <a:t>Lourdes Cervantes Borreguero, Joaquín Víctor Ruiz Franco – </a:t>
            </a:r>
            <a:r>
              <a:rPr lang="es-ES" sz="900" i="1" dirty="0" err="1">
                <a:effectLst/>
                <a:ea typeface="Aptos" panose="020B0004020202020204" pitchFamily="34" charset="0"/>
              </a:rPr>
              <a:t>Baux</a:t>
            </a:r>
            <a:r>
              <a:rPr lang="es-ES" sz="900" i="1" dirty="0">
                <a:effectLst/>
                <a:ea typeface="Aptos" panose="020B0004020202020204" pitchFamily="34" charset="0"/>
              </a:rPr>
              <a:t>, Luis Caballero Gullón, </a:t>
            </a:r>
            <a:r>
              <a:rPr lang="es-ES" sz="900" i="1" dirty="0" err="1">
                <a:effectLst/>
                <a:ea typeface="Aptos" panose="020B0004020202020204" pitchFamily="34" charset="0"/>
              </a:rPr>
              <a:t>Aldara</a:t>
            </a:r>
            <a:r>
              <a:rPr lang="es-ES" sz="900" i="1" dirty="0">
                <a:effectLst/>
                <a:ea typeface="Aptos" panose="020B0004020202020204" pitchFamily="34" charset="0"/>
              </a:rPr>
              <a:t> García Sánchez, Irene Cano </a:t>
            </a:r>
            <a:r>
              <a:rPr lang="es-ES" sz="900" i="1" dirty="0" err="1">
                <a:effectLst/>
                <a:ea typeface="Aptos" panose="020B0004020202020204" pitchFamily="34" charset="0"/>
              </a:rPr>
              <a:t>Pumarega</a:t>
            </a:r>
            <a:r>
              <a:rPr lang="es-ES" sz="900" i="1" dirty="0">
                <a:effectLst/>
                <a:ea typeface="Aptos" panose="020B0004020202020204" pitchFamily="34" charset="0"/>
              </a:rPr>
              <a:t>, Grace Jacqueline </a:t>
            </a:r>
            <a:r>
              <a:rPr lang="es-ES" sz="900" i="1" dirty="0" err="1">
                <a:effectLst/>
                <a:ea typeface="Aptos" panose="020B0004020202020204" pitchFamily="34" charset="0"/>
              </a:rPr>
              <a:t>Oscullo</a:t>
            </a:r>
            <a:r>
              <a:rPr lang="es-ES" sz="900" i="1" dirty="0">
                <a:effectLst/>
                <a:ea typeface="Aptos" panose="020B0004020202020204" pitchFamily="34" charset="0"/>
              </a:rPr>
              <a:t> Yépez, Jeisson Osorio Trujillo, Amaia Urrutia </a:t>
            </a:r>
            <a:r>
              <a:rPr lang="es-ES" sz="900" i="1" dirty="0" err="1">
                <a:effectLst/>
                <a:ea typeface="Aptos" panose="020B0004020202020204" pitchFamily="34" charset="0"/>
              </a:rPr>
              <a:t>Gajate</a:t>
            </a:r>
            <a:r>
              <a:rPr lang="es-ES" sz="900" i="1" dirty="0">
                <a:effectLst/>
                <a:ea typeface="Aptos" panose="020B0004020202020204" pitchFamily="34" charset="0"/>
              </a:rPr>
              <a:t>, Valentín </a:t>
            </a:r>
            <a:r>
              <a:rPr lang="es-ES" sz="900" i="1" dirty="0" err="1">
                <a:effectLst/>
                <a:ea typeface="Aptos" panose="020B0004020202020204" pitchFamily="34" charset="0"/>
              </a:rPr>
              <a:t>Cabriada</a:t>
            </a:r>
            <a:r>
              <a:rPr lang="es-ES" sz="900" i="1" dirty="0">
                <a:effectLst/>
                <a:ea typeface="Aptos" panose="020B0004020202020204" pitchFamily="34" charset="0"/>
              </a:rPr>
              <a:t> Nuño, Agustina Rivas Guerrero, Ana Pedro Tudela, Laura Taberner Lino, Cristina López </a:t>
            </a:r>
            <a:r>
              <a:rPr lang="es-ES" sz="900" i="1" dirty="0" err="1">
                <a:effectLst/>
                <a:ea typeface="Aptos" panose="020B0004020202020204" pitchFamily="34" charset="0"/>
              </a:rPr>
              <a:t>Riolobos</a:t>
            </a:r>
            <a:r>
              <a:rPr lang="es-ES" sz="900" i="1" dirty="0">
                <a:effectLst/>
                <a:ea typeface="Aptos" panose="020B0004020202020204" pitchFamily="34" charset="0"/>
              </a:rPr>
              <a:t>, Remedios Otero </a:t>
            </a:r>
            <a:r>
              <a:rPr lang="es-ES" sz="900" i="1" dirty="0" err="1">
                <a:effectLst/>
                <a:ea typeface="Aptos" panose="020B0004020202020204" pitchFamily="34" charset="0"/>
              </a:rPr>
              <a:t>Candelera,Candelaria</a:t>
            </a:r>
            <a:r>
              <a:rPr lang="es-ES" sz="900" i="1" baseline="30000" dirty="0">
                <a:effectLst/>
                <a:ea typeface="Aptos" panose="020B0004020202020204" pitchFamily="34" charset="0"/>
              </a:rPr>
              <a:t> </a:t>
            </a:r>
            <a:r>
              <a:rPr lang="es-ES" sz="900" i="1" dirty="0">
                <a:effectLst/>
                <a:ea typeface="Aptos" panose="020B0004020202020204" pitchFamily="34" charset="0"/>
              </a:rPr>
              <a:t>Caballero Eraso</a:t>
            </a:r>
            <a:endParaRPr lang="es-ES" sz="900" i="1" dirty="0"/>
          </a:p>
        </p:txBody>
      </p:sp>
      <p:pic>
        <p:nvPicPr>
          <p:cNvPr id="9" name="Imagen 8" descr="Forma, Flecha&#10;&#10;El contenido generado por IA puede ser incorrecto.">
            <a:extLst>
              <a:ext uri="{FF2B5EF4-FFF2-40B4-BE49-F238E27FC236}">
                <a16:creationId xmlns:a16="http://schemas.microsoft.com/office/drawing/2014/main" id="{8AA56EBC-F9B8-D28D-6C74-D0652F07A6B3}"/>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135609" y="2336106"/>
            <a:ext cx="1897269" cy="1443877"/>
          </a:xfrm>
          <a:prstGeom prst="rect">
            <a:avLst/>
          </a:prstGeom>
          <a:ln>
            <a:noFill/>
          </a:ln>
          <a:effectLst>
            <a:softEdge rad="112500"/>
          </a:effectLst>
        </p:spPr>
      </p:pic>
    </p:spTree>
    <p:extLst>
      <p:ext uri="{BB962C8B-B14F-4D97-AF65-F5344CB8AC3E}">
        <p14:creationId xmlns:p14="http://schemas.microsoft.com/office/powerpoint/2010/main" val="1541883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29613-A727-9E20-A458-A28C754FA4BB}"/>
            </a:ext>
          </a:extLst>
        </p:cNvPr>
        <p:cNvGrpSpPr/>
        <p:nvPr/>
      </p:nvGrpSpPr>
      <p:grpSpPr>
        <a:xfrm>
          <a:off x="0" y="0"/>
          <a:ext cx="0" cy="0"/>
          <a:chOff x="0" y="0"/>
          <a:chExt cx="0" cy="0"/>
        </a:xfrm>
      </p:grpSpPr>
      <p:pic>
        <p:nvPicPr>
          <p:cNvPr id="2" name="Picture 2" descr="Nix - Wikipedia, la enciclopedia libre">
            <a:extLst>
              <a:ext uri="{FF2B5EF4-FFF2-40B4-BE49-F238E27FC236}">
                <a16:creationId xmlns:a16="http://schemas.microsoft.com/office/drawing/2014/main" id="{8B6D2BD5-0AD1-9893-E78D-1F7298DFB8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638" r="1" b="31795"/>
          <a:stretch/>
        </p:blipFill>
        <p:spPr bwMode="auto">
          <a:xfrm>
            <a:off x="5809593" y="0"/>
            <a:ext cx="3332121" cy="51435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AF5D50AB-EF48-3B03-1F2D-D309192B8063}"/>
              </a:ext>
            </a:extLst>
          </p:cNvPr>
          <p:cNvSpPr txBox="1"/>
          <p:nvPr/>
        </p:nvSpPr>
        <p:spPr>
          <a:xfrm>
            <a:off x="1618262" y="228528"/>
            <a:ext cx="4091247" cy="369332"/>
          </a:xfrm>
          <a:prstGeom prst="rect">
            <a:avLst/>
          </a:prstGeom>
          <a:solidFill>
            <a:schemeClr val="bg1"/>
          </a:solidFill>
          <a:ln w="19050">
            <a:solidFill>
              <a:schemeClr val="accent4">
                <a:lumMod val="60000"/>
                <a:lumOff val="40000"/>
              </a:schemeClr>
            </a:solidFill>
          </a:ln>
        </p:spPr>
        <p:txBody>
          <a:bodyPr wrap="square" rtlCol="0">
            <a:spAutoFit/>
          </a:bodyPr>
          <a:lstStyle/>
          <a:p>
            <a:pPr algn="ctr"/>
            <a:r>
              <a:rPr lang="es-ES" b="1" i="1" dirty="0">
                <a:cs typeface="Times New Roman" panose="02020603050405020304" pitchFamily="18" charset="0"/>
              </a:rPr>
              <a:t>Estudio NIX</a:t>
            </a:r>
          </a:p>
        </p:txBody>
      </p:sp>
      <p:pic>
        <p:nvPicPr>
          <p:cNvPr id="13" name="Picture 4" descr="Lupa - Iconos gratis de ui">
            <a:extLst>
              <a:ext uri="{FF2B5EF4-FFF2-40B4-BE49-F238E27FC236}">
                <a16:creationId xmlns:a16="http://schemas.microsoft.com/office/drawing/2014/main" id="{EDB66706-D14F-A90D-4976-ED191340B4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525" y="1995686"/>
            <a:ext cx="352379" cy="352379"/>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3EA549D9-453D-26F9-7557-8FFBCBC3B5C0}"/>
              </a:ext>
            </a:extLst>
          </p:cNvPr>
          <p:cNvSpPr txBox="1"/>
          <p:nvPr/>
        </p:nvSpPr>
        <p:spPr>
          <a:xfrm>
            <a:off x="971600" y="1233169"/>
            <a:ext cx="4961040" cy="2400657"/>
          </a:xfrm>
          <a:prstGeom prst="rect">
            <a:avLst/>
          </a:prstGeom>
          <a:noFill/>
        </p:spPr>
        <p:txBody>
          <a:bodyPr wrap="square">
            <a:spAutoFit/>
          </a:bodyPr>
          <a:lstStyle/>
          <a:p>
            <a:pPr algn="just"/>
            <a:r>
              <a:rPr lang="es-ES" sz="1000" dirty="0"/>
              <a:t>Estudiar el </a:t>
            </a:r>
            <a:r>
              <a:rPr lang="es-ES" sz="1000" b="1" dirty="0"/>
              <a:t>papel de la AOS en la persistencia de defectos de perfusión tras EP</a:t>
            </a:r>
            <a:r>
              <a:rPr lang="es-ES" sz="1000" dirty="0"/>
              <a:t>, responsables del desarrollo de secuelas crónicas de la EP: hipertensión pulmonar tromboembólica crónica (HPTEC) y enfermedad tromboembólica crónica (ETC).</a:t>
            </a:r>
          </a:p>
          <a:p>
            <a:pPr algn="just"/>
            <a:endParaRPr lang="es-ES" sz="1000" dirty="0"/>
          </a:p>
          <a:p>
            <a:pPr marL="228600" indent="-228600" algn="just">
              <a:buFont typeface="+mj-lt"/>
              <a:buAutoNum type="arabicPeriod"/>
            </a:pPr>
            <a:r>
              <a:rPr lang="es-ES" sz="1000" dirty="0"/>
              <a:t>Estudio de la prevalencia de AOS en pacientes con defectos persistentes de perfusión pulmonar tras EP.
</a:t>
            </a:r>
            <a:r>
              <a:rPr lang="es-ES" sz="1000" b="1" dirty="0"/>
              <a:t>Estudio de la expresión diferencial de biomarcadores: trampas extracelulares de neutrófilos (</a:t>
            </a:r>
            <a:r>
              <a:rPr lang="es-ES" sz="1000" b="1" dirty="0" err="1"/>
              <a:t>NETs</a:t>
            </a:r>
            <a:r>
              <a:rPr lang="es-ES" sz="1000" b="1" dirty="0"/>
              <a:t>) y </a:t>
            </a:r>
            <a:r>
              <a:rPr lang="es-ES" sz="1000" b="1" dirty="0" err="1"/>
              <a:t>microRNAs</a:t>
            </a:r>
            <a:r>
              <a:rPr lang="es-ES" sz="1000" b="1" dirty="0"/>
              <a:t> plasmáticos circulantes (miRNAs) </a:t>
            </a:r>
            <a:r>
              <a:rPr lang="es-ES" sz="1000" dirty="0"/>
              <a:t>en pacientes con defectos persistentes de perfusión pulmonar tras EP diagnosticados de AOS.
Estudio de la función celular tras la transfección de miRNAs seleccionados en líneas celulares cultivadas (células endoteliales, células de músculo liso y fibroblastos) y en células endoteliales cultivadas de pacientes con HPTEC: en condiciones basales y expuestos a ciclos intermitentes de hipoxia/</a:t>
            </a:r>
            <a:r>
              <a:rPr lang="es-ES" sz="1000" dirty="0" err="1"/>
              <a:t>reoxigenación</a:t>
            </a:r>
            <a:r>
              <a:rPr lang="es-ES" sz="1000" dirty="0"/>
              <a:t>. 
Creación de una página de difusión: "Mientras Duermes", con contenidos educativos e informativos para pacientes con AOS, EP y HPTEC.</a:t>
            </a:r>
            <a:endParaRPr lang="en-US" sz="1000" dirty="0"/>
          </a:p>
        </p:txBody>
      </p:sp>
      <p:sp>
        <p:nvSpPr>
          <p:cNvPr id="15" name="Flecha: hacia abajo 14">
            <a:extLst>
              <a:ext uri="{FF2B5EF4-FFF2-40B4-BE49-F238E27FC236}">
                <a16:creationId xmlns:a16="http://schemas.microsoft.com/office/drawing/2014/main" id="{5079DD43-0947-3782-E9BD-66B576FF84EC}"/>
              </a:ext>
            </a:extLst>
          </p:cNvPr>
          <p:cNvSpPr/>
          <p:nvPr/>
        </p:nvSpPr>
        <p:spPr>
          <a:xfrm rot="16200000">
            <a:off x="1895044" y="3642768"/>
            <a:ext cx="348916" cy="1595328"/>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1350" dirty="0"/>
          </a:p>
        </p:txBody>
      </p:sp>
      <p:pic>
        <p:nvPicPr>
          <p:cNvPr id="16" name="Picture 14" descr="Bola del mundo dibujo ▷ Dibujos en jpg y png para imprimir">
            <a:extLst>
              <a:ext uri="{FF2B5EF4-FFF2-40B4-BE49-F238E27FC236}">
                <a16:creationId xmlns:a16="http://schemas.microsoft.com/office/drawing/2014/main" id="{43415D19-4AB0-86FC-B9E8-6C568A10209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000" b="90222" l="4911" r="90179">
                        <a14:foregroundMark x1="9375" y1="60444" x2="9375" y2="32889"/>
                        <a14:foregroundMark x1="40625" y1="8444" x2="58482" y2="8444"/>
                        <a14:foregroundMark x1="90179" y1="40000" x2="89286" y2="60000"/>
                        <a14:foregroundMark x1="52232" y1="7111" x2="50000" y2="4444"/>
                        <a14:foregroundMark x1="4911" y1="55556" x2="5357" y2="41333"/>
                        <a14:foregroundMark x1="48214" y1="90222" x2="48214" y2="90222"/>
                      </a14:backgroundRemoval>
                    </a14:imgEffect>
                  </a14:imgLayer>
                </a14:imgProps>
              </a:ext>
              <a:ext uri="{28A0092B-C50C-407E-A947-70E740481C1C}">
                <a14:useLocalDpi xmlns:a14="http://schemas.microsoft.com/office/drawing/2010/main" val="0"/>
              </a:ext>
            </a:extLst>
          </a:blip>
          <a:srcRect/>
          <a:stretch>
            <a:fillRect/>
          </a:stretch>
        </p:blipFill>
        <p:spPr bwMode="auto">
          <a:xfrm>
            <a:off x="1624701" y="3565937"/>
            <a:ext cx="800100" cy="80367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Signo de Interrogación Rojo y Amarillo PNG transparente - StickPNG">
            <a:extLst>
              <a:ext uri="{FF2B5EF4-FFF2-40B4-BE49-F238E27FC236}">
                <a16:creationId xmlns:a16="http://schemas.microsoft.com/office/drawing/2014/main" id="{502DA837-8B0A-063B-9598-12EA347414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64686" y="3879107"/>
            <a:ext cx="939962" cy="93996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8" descr="Signo de Interrogación Rojo y Amarillo PNG transparente - StickPNG">
            <a:extLst>
              <a:ext uri="{FF2B5EF4-FFF2-40B4-BE49-F238E27FC236}">
                <a16:creationId xmlns:a16="http://schemas.microsoft.com/office/drawing/2014/main" id="{1CD72BE1-1BE3-05EE-E700-FD703E3B11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800000">
            <a:off x="2831682" y="3899628"/>
            <a:ext cx="939963" cy="93996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Enfermedad tromboembólica venosa - HC Marbella | HC Marbella International  Hospital">
            <a:extLst>
              <a:ext uri="{FF2B5EF4-FFF2-40B4-BE49-F238E27FC236}">
                <a16:creationId xmlns:a16="http://schemas.microsoft.com/office/drawing/2014/main" id="{13F67E9D-F1A9-631C-2E4B-C83A4E4D4F5E}"/>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2994" y="3664737"/>
            <a:ext cx="1409747" cy="140974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440+ Apnea Sueño Ilustraciones, gráficos vectoriales libres de derechos y  clip art - iStock | Apnea del sueño, Dormir">
            <a:extLst>
              <a:ext uri="{FF2B5EF4-FFF2-40B4-BE49-F238E27FC236}">
                <a16:creationId xmlns:a16="http://schemas.microsoft.com/office/drawing/2014/main" id="{B09C9A33-C4A1-4983-D88B-D03223F3B088}"/>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205953" y="3194283"/>
            <a:ext cx="2284265" cy="2284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006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3FCF3DB1-51FB-138E-4EE2-DEA0D96AAF7A}"/>
              </a:ext>
            </a:extLst>
          </p:cNvPr>
          <p:cNvSpPr txBox="1"/>
          <p:nvPr/>
        </p:nvSpPr>
        <p:spPr>
          <a:xfrm>
            <a:off x="1907704" y="1054900"/>
            <a:ext cx="7056521" cy="1785104"/>
          </a:xfrm>
          <a:prstGeom prst="rect">
            <a:avLst/>
          </a:prstGeom>
          <a:noFill/>
        </p:spPr>
        <p:txBody>
          <a:bodyPr wrap="square">
            <a:spAutoFit/>
          </a:bodyPr>
          <a:lstStyle/>
          <a:p>
            <a:r>
              <a:rPr lang="es-ES" sz="1000" b="1" dirty="0"/>
              <a:t>Población: </a:t>
            </a:r>
            <a:r>
              <a:rPr lang="es-ES" sz="1000" dirty="0"/>
              <a:t>El estudio se llevó a cabo en 10 centros terciarios, siendo el HUVR el centro líder</a:t>
            </a:r>
            <a:r>
              <a:rPr lang="es-ES" sz="1000" b="1" dirty="0"/>
              <a:t>. </a:t>
            </a:r>
          </a:p>
          <a:p>
            <a:r>
              <a:rPr lang="es-ES" sz="1000" b="1" dirty="0"/>
              <a:t>
Sujetos de estudio: </a:t>
            </a:r>
            <a:r>
              <a:rPr lang="es-ES" sz="1000" dirty="0"/>
              <a:t>Pacientes consecutivos con diagnóstico de embolia pulmonar aguda sintomática que cumplen todos los criterios de inclusión y ninguno de los criterios de exclusión.</a:t>
            </a:r>
          </a:p>
          <a:p>
            <a:r>
              <a:rPr lang="es-ES" sz="1000" b="1" dirty="0"/>
              <a:t>
Criterios de inclusión: </a:t>
            </a:r>
            <a:r>
              <a:rPr lang="es-ES" sz="1000" dirty="0"/>
              <a:t>Pacientes mayores de 18 años con embolia pulmonar confirmada objetivamente. Esperanza de vida &gt; 6 meses. Capaz de asistir al seguimiento en la clínica de ETEV y a los 3 meses en la UTRS. Sin diagnóstico previo de apnea obstructiva del sueño.</a:t>
            </a:r>
          </a:p>
          <a:p>
            <a:r>
              <a:rPr lang="es-ES" sz="1000" b="1" dirty="0"/>
              <a:t>
Criterios de exclusión: </a:t>
            </a:r>
            <a:r>
              <a:rPr lang="es-ES" sz="1000" dirty="0"/>
              <a:t>Pacientes embarazadas o en periodo de lactancia. Esperanza de vida inferior a 6 meses. Comorbilidades u otras condiciones que impidan el estudio del sueño y la gammagrafía de perfusión.</a:t>
            </a:r>
            <a:endParaRPr lang="en-US" sz="1000" dirty="0"/>
          </a:p>
        </p:txBody>
      </p:sp>
      <p:pic>
        <p:nvPicPr>
          <p:cNvPr id="10" name="Picture 4" descr="Hospitalización - Iconos gratis de seguridad">
            <a:extLst>
              <a:ext uri="{FF2B5EF4-FFF2-40B4-BE49-F238E27FC236}">
                <a16:creationId xmlns:a16="http://schemas.microsoft.com/office/drawing/2014/main" id="{57FCF404-5F1D-ED23-1529-A0E032DC6F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186" y="2187568"/>
            <a:ext cx="563817" cy="5638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7" name="Imagen 16" descr="Imagen que contiene objeto, papalote, colorido&#10;&#10;Descripción generada automáticamente">
            <a:extLst>
              <a:ext uri="{FF2B5EF4-FFF2-40B4-BE49-F238E27FC236}">
                <a16:creationId xmlns:a16="http://schemas.microsoft.com/office/drawing/2014/main" id="{1CCF48EE-2F02-1B55-626F-ABBA10752B9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134245" y="1063680"/>
            <a:ext cx="714248" cy="433013"/>
          </a:xfrm>
          <a:prstGeom prst="rect">
            <a:avLst/>
          </a:prstGeom>
        </p:spPr>
      </p:pic>
      <p:pic>
        <p:nvPicPr>
          <p:cNvPr id="19" name="Imagen 18" descr="Icono&#10;&#10;Descripción generada automáticamente">
            <a:extLst>
              <a:ext uri="{FF2B5EF4-FFF2-40B4-BE49-F238E27FC236}">
                <a16:creationId xmlns:a16="http://schemas.microsoft.com/office/drawing/2014/main" id="{D0664394-DE88-233F-5265-5CF6733AFB3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222186" y="1580204"/>
            <a:ext cx="483439" cy="483439"/>
          </a:xfrm>
          <a:prstGeom prst="rect">
            <a:avLst/>
          </a:prstGeom>
        </p:spPr>
      </p:pic>
      <p:sp>
        <p:nvSpPr>
          <p:cNvPr id="21" name="CuadroTexto 20">
            <a:extLst>
              <a:ext uri="{FF2B5EF4-FFF2-40B4-BE49-F238E27FC236}">
                <a16:creationId xmlns:a16="http://schemas.microsoft.com/office/drawing/2014/main" id="{1EBC9B4F-C2E5-C98C-D043-9A7680DABE65}"/>
              </a:ext>
            </a:extLst>
          </p:cNvPr>
          <p:cNvSpPr txBox="1"/>
          <p:nvPr/>
        </p:nvSpPr>
        <p:spPr>
          <a:xfrm>
            <a:off x="1758465" y="193048"/>
            <a:ext cx="6664202" cy="461665"/>
          </a:xfrm>
          <a:prstGeom prst="rect">
            <a:avLst/>
          </a:prstGeom>
          <a:noFill/>
          <a:ln w="12700">
            <a:solidFill>
              <a:schemeClr val="tx1"/>
            </a:solidFill>
          </a:ln>
        </p:spPr>
        <p:txBody>
          <a:bodyPr wrap="square">
            <a:spAutoFit/>
          </a:bodyPr>
          <a:lstStyle/>
          <a:p>
            <a:pPr algn="ctr"/>
            <a:r>
              <a:rPr lang="es-ES" sz="1200" b="1" dirty="0">
                <a:solidFill>
                  <a:srgbClr val="231F20"/>
                </a:solidFill>
              </a:rPr>
              <a:t>Estudio clínico-traslacional del impacto de la AOS en la persistencia de defectos de perfusión tras embolia pulmonar</a:t>
            </a:r>
            <a:endParaRPr lang="es-ES" sz="1200" b="1" dirty="0">
              <a:cs typeface="Times New Roman" panose="02020603050405020304" pitchFamily="18" charset="0"/>
            </a:endParaRPr>
          </a:p>
        </p:txBody>
      </p:sp>
      <p:pic>
        <p:nvPicPr>
          <p:cNvPr id="2" name="Picture 2" descr="Hospital universitario del norte tees atención médica hospital  universitario de hartlepool atención adversa efecto adverso, diverso,  ángulo, naranja png | PNGWing">
            <a:extLst>
              <a:ext uri="{FF2B5EF4-FFF2-40B4-BE49-F238E27FC236}">
                <a16:creationId xmlns:a16="http://schemas.microsoft.com/office/drawing/2014/main" id="{BDE7404A-CDA8-2F32-4DF1-19A9DA79E85F}"/>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225425" y="3235838"/>
            <a:ext cx="1316933" cy="1316933"/>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hacia abajo 2">
            <a:extLst>
              <a:ext uri="{FF2B5EF4-FFF2-40B4-BE49-F238E27FC236}">
                <a16:creationId xmlns:a16="http://schemas.microsoft.com/office/drawing/2014/main" id="{FBDF13CA-731D-80D4-D09D-B7AAC59D89B0}"/>
              </a:ext>
            </a:extLst>
          </p:cNvPr>
          <p:cNvSpPr/>
          <p:nvPr/>
        </p:nvSpPr>
        <p:spPr>
          <a:xfrm rot="16200000">
            <a:off x="2890490" y="3606302"/>
            <a:ext cx="275248" cy="58204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1350" dirty="0"/>
          </a:p>
        </p:txBody>
      </p:sp>
      <p:sp>
        <p:nvSpPr>
          <p:cNvPr id="4" name="CuadroTexto 3">
            <a:extLst>
              <a:ext uri="{FF2B5EF4-FFF2-40B4-BE49-F238E27FC236}">
                <a16:creationId xmlns:a16="http://schemas.microsoft.com/office/drawing/2014/main" id="{71A278FA-473C-F8E7-32D3-680FF57FDA78}"/>
              </a:ext>
            </a:extLst>
          </p:cNvPr>
          <p:cNvSpPr txBox="1"/>
          <p:nvPr/>
        </p:nvSpPr>
        <p:spPr>
          <a:xfrm>
            <a:off x="3513512" y="3766645"/>
            <a:ext cx="1518164" cy="276999"/>
          </a:xfrm>
          <a:prstGeom prst="rect">
            <a:avLst/>
          </a:prstGeom>
          <a:solidFill>
            <a:schemeClr val="bg1"/>
          </a:solidFill>
          <a:ln w="19050">
            <a:solidFill>
              <a:schemeClr val="tx1"/>
            </a:solidFill>
          </a:ln>
        </p:spPr>
        <p:txBody>
          <a:bodyPr wrap="square" rtlCol="0">
            <a:spAutoFit/>
          </a:bodyPr>
          <a:lstStyle/>
          <a:p>
            <a:pPr algn="ctr"/>
            <a:r>
              <a:rPr lang="es-ES" sz="1200" b="1" i="1" dirty="0">
                <a:latin typeface="Times New Roman" panose="02020603050405020304" pitchFamily="18" charset="0"/>
                <a:cs typeface="Times New Roman" panose="02020603050405020304" pitchFamily="18" charset="0"/>
              </a:rPr>
              <a:t>VTE </a:t>
            </a:r>
            <a:r>
              <a:rPr lang="es-ES" sz="1200" b="1" i="1" dirty="0" err="1">
                <a:latin typeface="Times New Roman" panose="02020603050405020304" pitchFamily="18" charset="0"/>
                <a:cs typeface="Times New Roman" panose="02020603050405020304" pitchFamily="18" charset="0"/>
              </a:rPr>
              <a:t>Consultation</a:t>
            </a:r>
            <a:endParaRPr lang="es-ES" sz="1200" b="1" i="1"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7BE099EE-4E22-4449-4CB4-B78D7854EAFF}"/>
              </a:ext>
            </a:extLst>
          </p:cNvPr>
          <p:cNvSpPr txBox="1"/>
          <p:nvPr/>
        </p:nvSpPr>
        <p:spPr>
          <a:xfrm>
            <a:off x="6084168" y="3009358"/>
            <a:ext cx="1518164" cy="461665"/>
          </a:xfrm>
          <a:prstGeom prst="rect">
            <a:avLst/>
          </a:prstGeom>
          <a:solidFill>
            <a:schemeClr val="bg1"/>
          </a:solidFill>
          <a:ln w="19050">
            <a:solidFill>
              <a:schemeClr val="tx1"/>
            </a:solidFill>
          </a:ln>
        </p:spPr>
        <p:txBody>
          <a:bodyPr wrap="square" rtlCol="0">
            <a:spAutoFit/>
          </a:bodyPr>
          <a:lstStyle/>
          <a:p>
            <a:pPr algn="ctr"/>
            <a:r>
              <a:rPr lang="es-ES" sz="1200" b="1" i="1" dirty="0">
                <a:latin typeface="Times New Roman" panose="02020603050405020304" pitchFamily="18" charset="0"/>
                <a:cs typeface="Times New Roman" panose="02020603050405020304" pitchFamily="18" charset="0"/>
              </a:rPr>
              <a:t>CONSULTA UTRS + POLIGRAFÍA</a:t>
            </a:r>
          </a:p>
        </p:txBody>
      </p:sp>
      <p:sp>
        <p:nvSpPr>
          <p:cNvPr id="11" name="CuadroTexto 10">
            <a:extLst>
              <a:ext uri="{FF2B5EF4-FFF2-40B4-BE49-F238E27FC236}">
                <a16:creationId xmlns:a16="http://schemas.microsoft.com/office/drawing/2014/main" id="{AEA80820-0C58-7B1A-2A5E-810B14D43C15}"/>
              </a:ext>
            </a:extLst>
          </p:cNvPr>
          <p:cNvSpPr txBox="1"/>
          <p:nvPr/>
        </p:nvSpPr>
        <p:spPr>
          <a:xfrm>
            <a:off x="2713942" y="3399519"/>
            <a:ext cx="756823" cy="230832"/>
          </a:xfrm>
          <a:prstGeom prst="rect">
            <a:avLst/>
          </a:prstGeom>
          <a:noFill/>
        </p:spPr>
        <p:txBody>
          <a:bodyPr wrap="square">
            <a:spAutoFit/>
          </a:bodyPr>
          <a:lstStyle/>
          <a:p>
            <a:pPr algn="just"/>
            <a:r>
              <a:rPr lang="es-ES" sz="900" b="1" dirty="0">
                <a:solidFill>
                  <a:srgbClr val="FF0000"/>
                </a:solidFill>
                <a:latin typeface="Times New Roman" panose="02020603050405020304" pitchFamily="18" charset="0"/>
                <a:cs typeface="Times New Roman" panose="02020603050405020304" pitchFamily="18" charset="0"/>
              </a:rPr>
              <a:t>1 MES</a:t>
            </a:r>
          </a:p>
        </p:txBody>
      </p:sp>
      <p:sp>
        <p:nvSpPr>
          <p:cNvPr id="12" name="Flecha: hacia abajo 11">
            <a:extLst>
              <a:ext uri="{FF2B5EF4-FFF2-40B4-BE49-F238E27FC236}">
                <a16:creationId xmlns:a16="http://schemas.microsoft.com/office/drawing/2014/main" id="{2E3FC99C-55BC-3D99-CD8B-2C0E7232384B}"/>
              </a:ext>
            </a:extLst>
          </p:cNvPr>
          <p:cNvSpPr/>
          <p:nvPr/>
        </p:nvSpPr>
        <p:spPr>
          <a:xfrm rot="16200000">
            <a:off x="5329899" y="3602580"/>
            <a:ext cx="322529" cy="582043"/>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1350" dirty="0"/>
          </a:p>
        </p:txBody>
      </p:sp>
      <p:sp>
        <p:nvSpPr>
          <p:cNvPr id="14" name="CuadroTexto 13">
            <a:extLst>
              <a:ext uri="{FF2B5EF4-FFF2-40B4-BE49-F238E27FC236}">
                <a16:creationId xmlns:a16="http://schemas.microsoft.com/office/drawing/2014/main" id="{80A5859C-3102-93B9-FCE0-61CA03E618BB}"/>
              </a:ext>
            </a:extLst>
          </p:cNvPr>
          <p:cNvSpPr txBox="1"/>
          <p:nvPr/>
        </p:nvSpPr>
        <p:spPr>
          <a:xfrm>
            <a:off x="5138769" y="3399519"/>
            <a:ext cx="704788" cy="230832"/>
          </a:xfrm>
          <a:prstGeom prst="rect">
            <a:avLst/>
          </a:prstGeom>
          <a:noFill/>
        </p:spPr>
        <p:txBody>
          <a:bodyPr wrap="square">
            <a:spAutoFit/>
          </a:bodyPr>
          <a:lstStyle/>
          <a:p>
            <a:pPr algn="just"/>
            <a:r>
              <a:rPr lang="es-ES" sz="900" b="1" dirty="0">
                <a:solidFill>
                  <a:srgbClr val="FF0000"/>
                </a:solidFill>
                <a:latin typeface="Times New Roman" panose="02020603050405020304" pitchFamily="18" charset="0"/>
                <a:cs typeface="Times New Roman" panose="02020603050405020304" pitchFamily="18" charset="0"/>
              </a:rPr>
              <a:t>3 MESES</a:t>
            </a:r>
          </a:p>
        </p:txBody>
      </p:sp>
      <p:sp>
        <p:nvSpPr>
          <p:cNvPr id="16" name="CuadroTexto 15">
            <a:extLst>
              <a:ext uri="{FF2B5EF4-FFF2-40B4-BE49-F238E27FC236}">
                <a16:creationId xmlns:a16="http://schemas.microsoft.com/office/drawing/2014/main" id="{F7B59147-F1E1-96F1-B702-3F2FD982FF12}"/>
              </a:ext>
            </a:extLst>
          </p:cNvPr>
          <p:cNvSpPr txBox="1"/>
          <p:nvPr/>
        </p:nvSpPr>
        <p:spPr>
          <a:xfrm>
            <a:off x="6084168" y="3712845"/>
            <a:ext cx="1518164" cy="276999"/>
          </a:xfrm>
          <a:prstGeom prst="rect">
            <a:avLst/>
          </a:prstGeom>
          <a:solidFill>
            <a:schemeClr val="bg1"/>
          </a:solidFill>
          <a:ln w="19050">
            <a:solidFill>
              <a:schemeClr val="tx1"/>
            </a:solidFill>
          </a:ln>
        </p:spPr>
        <p:txBody>
          <a:bodyPr wrap="square" rtlCol="0">
            <a:spAutoFit/>
          </a:bodyPr>
          <a:lstStyle/>
          <a:p>
            <a:pPr algn="ctr"/>
            <a:r>
              <a:rPr lang="es-ES" sz="1200" b="1" i="1" dirty="0">
                <a:latin typeface="Times New Roman" panose="02020603050405020304" pitchFamily="18" charset="0"/>
                <a:cs typeface="Times New Roman" panose="02020603050405020304" pitchFamily="18" charset="0"/>
              </a:rPr>
              <a:t>CONSULTA ETEV</a:t>
            </a:r>
          </a:p>
        </p:txBody>
      </p:sp>
      <p:sp>
        <p:nvSpPr>
          <p:cNvPr id="18" name="CuadroTexto 17">
            <a:extLst>
              <a:ext uri="{FF2B5EF4-FFF2-40B4-BE49-F238E27FC236}">
                <a16:creationId xmlns:a16="http://schemas.microsoft.com/office/drawing/2014/main" id="{1B6A0767-BBEB-14E1-9522-DBC5419CD232}"/>
              </a:ext>
            </a:extLst>
          </p:cNvPr>
          <p:cNvSpPr txBox="1"/>
          <p:nvPr/>
        </p:nvSpPr>
        <p:spPr>
          <a:xfrm>
            <a:off x="6084168" y="4277872"/>
            <a:ext cx="1518164" cy="461665"/>
          </a:xfrm>
          <a:prstGeom prst="rect">
            <a:avLst/>
          </a:prstGeom>
          <a:solidFill>
            <a:schemeClr val="bg1"/>
          </a:solidFill>
          <a:ln w="19050">
            <a:solidFill>
              <a:schemeClr val="tx1"/>
            </a:solidFill>
          </a:ln>
        </p:spPr>
        <p:txBody>
          <a:bodyPr wrap="square" rtlCol="0">
            <a:spAutoFit/>
          </a:bodyPr>
          <a:lstStyle/>
          <a:p>
            <a:pPr algn="ctr"/>
            <a:r>
              <a:rPr lang="es-ES" sz="1200" b="1" i="1" dirty="0">
                <a:latin typeface="Times New Roman" panose="02020603050405020304" pitchFamily="18" charset="0"/>
                <a:cs typeface="Times New Roman" panose="02020603050405020304" pitchFamily="18" charset="0"/>
              </a:rPr>
              <a:t>GAMMAGRAFÍA DE PERFUSIÓN</a:t>
            </a:r>
          </a:p>
        </p:txBody>
      </p:sp>
      <p:pic>
        <p:nvPicPr>
          <p:cNvPr id="20" name="Picture 2" descr="El apasionante viaje de las muestras de sangre - Genotipia">
            <a:extLst>
              <a:ext uri="{FF2B5EF4-FFF2-40B4-BE49-F238E27FC236}">
                <a16:creationId xmlns:a16="http://schemas.microsoft.com/office/drawing/2014/main" id="{87EAE42C-B301-E22E-76E2-40A1F0817A0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27354" y="3307350"/>
            <a:ext cx="417561" cy="4175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 name="Picture 2" descr="El apasionante viaje de las muestras de sangre - Genotipia">
            <a:extLst>
              <a:ext uri="{FF2B5EF4-FFF2-40B4-BE49-F238E27FC236}">
                <a16:creationId xmlns:a16="http://schemas.microsoft.com/office/drawing/2014/main" id="{C32FEF17-7A14-1135-C5BA-DC1198D6E09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02109" y="3564879"/>
            <a:ext cx="521829" cy="5218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93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BE36883-31D5-4277-A9F7-80E67309ED3D}"/>
              </a:ext>
            </a:extLst>
          </p:cNvPr>
          <p:cNvSpPr>
            <a:spLocks noGrp="1"/>
          </p:cNvSpPr>
          <p:nvPr>
            <p:ph idx="1"/>
          </p:nvPr>
        </p:nvSpPr>
        <p:spPr>
          <a:xfrm>
            <a:off x="1898892" y="485822"/>
            <a:ext cx="7052295" cy="897014"/>
          </a:xfrm>
        </p:spPr>
        <p:txBody>
          <a:bodyPr>
            <a:normAutofit lnSpcReduction="10000"/>
          </a:bodyPr>
          <a:lstStyle/>
          <a:p>
            <a:pPr>
              <a:buFont typeface="+mj-lt"/>
              <a:buAutoNum type="arabicPeriod"/>
            </a:pPr>
            <a:r>
              <a:rPr lang="es-ES" sz="1000" b="1" dirty="0"/>
              <a:t>Pequeños fragmentos de ARN de 20 a 25 nucleótidos que regulan la expresión génica</a:t>
            </a:r>
            <a:r>
              <a:rPr lang="es-ES" sz="1000" dirty="0"/>
              <a:t>. Los miRNAs pueden regular la expresión del 30-40% del genoma humano.
Los miRNAs </a:t>
            </a:r>
            <a:r>
              <a:rPr lang="es-ES" sz="1000" b="1" dirty="0"/>
              <a:t>impiden la traducción del ARN mensajero en proteínas y están implicados en la regulación de procesos fisiológicos y patológicos</a:t>
            </a:r>
            <a:r>
              <a:rPr lang="es-ES" sz="1000" dirty="0"/>
              <a:t>: proliferación y diferenciación celular, apoptosis y respuesta al estrés celular.
Se han identificado alrededor de 2.000 miRNAs en la especie humana. Presente en plasma, saliva, orina y líquido pleural</a:t>
            </a:r>
            <a:endParaRPr lang="es-ES" altLang="es-ES" sz="1000" dirty="0"/>
          </a:p>
          <a:p>
            <a:endParaRPr lang="en-US" sz="900" dirty="0"/>
          </a:p>
          <a:p>
            <a:endParaRPr lang="en-US" sz="900" dirty="0"/>
          </a:p>
          <a:p>
            <a:endParaRPr lang="en-US" sz="900" dirty="0"/>
          </a:p>
          <a:p>
            <a:pPr algn="just"/>
            <a:endParaRPr lang="es-ES" sz="900" dirty="0"/>
          </a:p>
          <a:p>
            <a:pPr algn="just"/>
            <a:endParaRPr lang="es-ES" sz="900" dirty="0"/>
          </a:p>
          <a:p>
            <a:endParaRPr lang="es-ES" dirty="0"/>
          </a:p>
        </p:txBody>
      </p:sp>
      <p:sp>
        <p:nvSpPr>
          <p:cNvPr id="47" name="CuadroTexto 46">
            <a:extLst>
              <a:ext uri="{FF2B5EF4-FFF2-40B4-BE49-F238E27FC236}">
                <a16:creationId xmlns:a16="http://schemas.microsoft.com/office/drawing/2014/main" id="{4C834B97-24FF-2EFC-3266-FB77BDA926D0}"/>
              </a:ext>
            </a:extLst>
          </p:cNvPr>
          <p:cNvSpPr txBox="1"/>
          <p:nvPr/>
        </p:nvSpPr>
        <p:spPr>
          <a:xfrm>
            <a:off x="1557906" y="94582"/>
            <a:ext cx="6016103" cy="369332"/>
          </a:xfrm>
          <a:prstGeom prst="rect">
            <a:avLst/>
          </a:prstGeom>
          <a:noFill/>
        </p:spPr>
        <p:txBody>
          <a:bodyPr wrap="square">
            <a:spAutoFit/>
          </a:bodyPr>
          <a:lstStyle/>
          <a:p>
            <a:pPr algn="ctr"/>
            <a:r>
              <a:rPr lang="en-GB" b="1" dirty="0">
                <a:ea typeface="Times New Roman" panose="02020603050405020304" pitchFamily="18" charset="0"/>
                <a:cs typeface="Arial" panose="020B0604020202020204" pitchFamily="34" charset="0"/>
              </a:rPr>
              <a:t>¿QUÉ ES UN miRNA? </a:t>
            </a:r>
            <a:endParaRPr lang="es-ES" dirty="0">
              <a:ea typeface="Times New Roman" panose="02020603050405020304" pitchFamily="18" charset="0"/>
            </a:endParaRPr>
          </a:p>
        </p:txBody>
      </p:sp>
      <p:sp>
        <p:nvSpPr>
          <p:cNvPr id="108" name="5 CuadroTexto">
            <a:extLst>
              <a:ext uri="{FF2B5EF4-FFF2-40B4-BE49-F238E27FC236}">
                <a16:creationId xmlns:a16="http://schemas.microsoft.com/office/drawing/2014/main" id="{33365B2F-30D4-4207-F983-2BDB71BE5418}"/>
              </a:ext>
            </a:extLst>
          </p:cNvPr>
          <p:cNvSpPr txBox="1"/>
          <p:nvPr/>
        </p:nvSpPr>
        <p:spPr>
          <a:xfrm>
            <a:off x="211854" y="1894720"/>
            <a:ext cx="1624813" cy="276999"/>
          </a:xfrm>
          <a:prstGeom prst="rect">
            <a:avLst/>
          </a:prstGeom>
          <a:noFill/>
        </p:spPr>
        <p:txBody>
          <a:bodyPr wrap="square" rtlCol="0">
            <a:spAutoFit/>
          </a:bodyPr>
          <a:lstStyle/>
          <a:p>
            <a:pPr algn="ctr"/>
            <a:r>
              <a:rPr lang="es-ES" sz="1200" b="1" i="1" dirty="0"/>
              <a:t>Embolia pulmonar</a:t>
            </a:r>
          </a:p>
        </p:txBody>
      </p:sp>
      <p:pic>
        <p:nvPicPr>
          <p:cNvPr id="109" name="Imagen 108">
            <a:extLst>
              <a:ext uri="{FF2B5EF4-FFF2-40B4-BE49-F238E27FC236}">
                <a16:creationId xmlns:a16="http://schemas.microsoft.com/office/drawing/2014/main" id="{53BF4237-5A51-3725-C6DD-D053788EC6D4}"/>
              </a:ext>
            </a:extLst>
          </p:cNvPr>
          <p:cNvPicPr>
            <a:picLocks noChangeAspect="1"/>
          </p:cNvPicPr>
          <p:nvPr/>
        </p:nvPicPr>
        <p:blipFill rotWithShape="1">
          <a:blip r:embed="rId3" cstate="print"/>
          <a:srcRect l="15350" t="71000" r="72769" b="13600"/>
          <a:stretch/>
        </p:blipFill>
        <p:spPr>
          <a:xfrm>
            <a:off x="2000782" y="1512765"/>
            <a:ext cx="1234783" cy="900247"/>
          </a:xfrm>
          <a:prstGeom prst="rect">
            <a:avLst/>
          </a:prstGeom>
        </p:spPr>
      </p:pic>
      <p:sp>
        <p:nvSpPr>
          <p:cNvPr id="110" name="12 CuadroTexto">
            <a:extLst>
              <a:ext uri="{FF2B5EF4-FFF2-40B4-BE49-F238E27FC236}">
                <a16:creationId xmlns:a16="http://schemas.microsoft.com/office/drawing/2014/main" id="{AFBAC349-0F7D-20CB-F498-29B0BEDDD888}"/>
              </a:ext>
            </a:extLst>
          </p:cNvPr>
          <p:cNvSpPr txBox="1"/>
          <p:nvPr/>
        </p:nvSpPr>
        <p:spPr>
          <a:xfrm>
            <a:off x="3209197" y="1709535"/>
            <a:ext cx="1962632" cy="400110"/>
          </a:xfrm>
          <a:prstGeom prst="rect">
            <a:avLst/>
          </a:prstGeom>
          <a:noFill/>
        </p:spPr>
        <p:txBody>
          <a:bodyPr wrap="square" rtlCol="0">
            <a:spAutoFit/>
          </a:bodyPr>
          <a:lstStyle/>
          <a:p>
            <a:pPr algn="ctr"/>
            <a:r>
              <a:rPr lang="es-ES" sz="1000" b="1" dirty="0"/>
              <a:t>Alteración de miR-134, miR-1233, miR-27a/b, miR-28-3p, miR-221</a:t>
            </a:r>
          </a:p>
        </p:txBody>
      </p:sp>
      <p:sp>
        <p:nvSpPr>
          <p:cNvPr id="111" name="12 CuadroTexto">
            <a:extLst>
              <a:ext uri="{FF2B5EF4-FFF2-40B4-BE49-F238E27FC236}">
                <a16:creationId xmlns:a16="http://schemas.microsoft.com/office/drawing/2014/main" id="{4BA697FA-CD9F-D8E5-1E05-ABE253FC0603}"/>
              </a:ext>
            </a:extLst>
          </p:cNvPr>
          <p:cNvSpPr txBox="1"/>
          <p:nvPr/>
        </p:nvSpPr>
        <p:spPr>
          <a:xfrm>
            <a:off x="5188608" y="1640286"/>
            <a:ext cx="2578535" cy="553998"/>
          </a:xfrm>
          <a:prstGeom prst="rect">
            <a:avLst/>
          </a:prstGeom>
          <a:noFill/>
        </p:spPr>
        <p:txBody>
          <a:bodyPr wrap="square" rtlCol="0">
            <a:spAutoFit/>
          </a:bodyPr>
          <a:lstStyle/>
          <a:p>
            <a:r>
              <a:rPr lang="es-ES" sz="1000" dirty="0"/>
              <a:t>Xiao </a:t>
            </a:r>
            <a:r>
              <a:rPr lang="es-ES" sz="1000" i="1" dirty="0"/>
              <a:t>et al. </a:t>
            </a:r>
            <a:r>
              <a:rPr lang="es-ES" sz="1000" dirty="0"/>
              <a:t>2011, Deng </a:t>
            </a:r>
            <a:r>
              <a:rPr lang="es-ES" sz="1000" i="1" dirty="0"/>
              <a:t>et al</a:t>
            </a:r>
            <a:r>
              <a:rPr lang="es-ES" sz="1000" dirty="0"/>
              <a:t>. 2016, Kessler </a:t>
            </a:r>
            <a:r>
              <a:rPr lang="es-ES" sz="1000" i="1" dirty="0"/>
              <a:t>et al</a:t>
            </a:r>
            <a:r>
              <a:rPr lang="es-ES" sz="1000" dirty="0"/>
              <a:t>. 2016, Zhou </a:t>
            </a:r>
            <a:r>
              <a:rPr lang="es-ES" sz="1000" i="1" dirty="0"/>
              <a:t>et al</a:t>
            </a:r>
            <a:r>
              <a:rPr lang="es-ES" sz="1000" dirty="0"/>
              <a:t>. 2016, Liu </a:t>
            </a:r>
            <a:r>
              <a:rPr lang="es-ES" sz="1000" i="1" dirty="0"/>
              <a:t>et al</a:t>
            </a:r>
            <a:r>
              <a:rPr lang="es-ES" sz="1000" dirty="0"/>
              <a:t>. 2018, Wang </a:t>
            </a:r>
            <a:r>
              <a:rPr lang="es-ES" sz="1000" i="1" dirty="0"/>
              <a:t>et al</a:t>
            </a:r>
            <a:r>
              <a:rPr lang="es-ES" sz="1000" dirty="0"/>
              <a:t>. 2018, </a:t>
            </a:r>
            <a:r>
              <a:rPr lang="es-ES" sz="1000" dirty="0" err="1"/>
              <a:t>Hembron</a:t>
            </a:r>
            <a:r>
              <a:rPr lang="es-ES" sz="1000" dirty="0"/>
              <a:t> </a:t>
            </a:r>
            <a:r>
              <a:rPr lang="es-ES" sz="1000" i="1" dirty="0"/>
              <a:t>et al. </a:t>
            </a:r>
            <a:r>
              <a:rPr lang="es-ES" sz="1000" dirty="0"/>
              <a:t>2020</a:t>
            </a:r>
          </a:p>
        </p:txBody>
      </p:sp>
      <p:sp>
        <p:nvSpPr>
          <p:cNvPr id="112" name="Rectángulo: esquinas redondeadas 111">
            <a:extLst>
              <a:ext uri="{FF2B5EF4-FFF2-40B4-BE49-F238E27FC236}">
                <a16:creationId xmlns:a16="http://schemas.microsoft.com/office/drawing/2014/main" id="{501A11D8-679F-81F8-DFFD-6BFC4B36DE65}"/>
              </a:ext>
            </a:extLst>
          </p:cNvPr>
          <p:cNvSpPr/>
          <p:nvPr/>
        </p:nvSpPr>
        <p:spPr>
          <a:xfrm>
            <a:off x="1865797" y="1465128"/>
            <a:ext cx="5806978" cy="973544"/>
          </a:xfrm>
          <a:prstGeom prst="roundRect">
            <a:avLst/>
          </a:prstGeom>
          <a:no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113" name="13 CuadroTexto">
            <a:extLst>
              <a:ext uri="{FF2B5EF4-FFF2-40B4-BE49-F238E27FC236}">
                <a16:creationId xmlns:a16="http://schemas.microsoft.com/office/drawing/2014/main" id="{FE504FD5-303D-F5E3-39B1-A4743F39CE9A}"/>
              </a:ext>
            </a:extLst>
          </p:cNvPr>
          <p:cNvSpPr txBox="1"/>
          <p:nvPr/>
        </p:nvSpPr>
        <p:spPr>
          <a:xfrm>
            <a:off x="655159" y="2833282"/>
            <a:ext cx="656129" cy="276999"/>
          </a:xfrm>
          <a:prstGeom prst="rect">
            <a:avLst/>
          </a:prstGeom>
          <a:noFill/>
        </p:spPr>
        <p:txBody>
          <a:bodyPr wrap="square" rtlCol="0">
            <a:spAutoFit/>
          </a:bodyPr>
          <a:lstStyle/>
          <a:p>
            <a:r>
              <a:rPr lang="es-ES" sz="1200" b="1" i="1" dirty="0"/>
              <a:t>HPTEC</a:t>
            </a:r>
          </a:p>
        </p:txBody>
      </p:sp>
      <p:sp>
        <p:nvSpPr>
          <p:cNvPr id="114" name="12 CuadroTexto">
            <a:extLst>
              <a:ext uri="{FF2B5EF4-FFF2-40B4-BE49-F238E27FC236}">
                <a16:creationId xmlns:a16="http://schemas.microsoft.com/office/drawing/2014/main" id="{0CDE5A24-EF59-D9AE-88C3-B2669F3F7442}"/>
              </a:ext>
            </a:extLst>
          </p:cNvPr>
          <p:cNvSpPr txBox="1"/>
          <p:nvPr/>
        </p:nvSpPr>
        <p:spPr>
          <a:xfrm>
            <a:off x="5236954" y="2790151"/>
            <a:ext cx="2139764" cy="553998"/>
          </a:xfrm>
          <a:prstGeom prst="rect">
            <a:avLst/>
          </a:prstGeom>
          <a:noFill/>
        </p:spPr>
        <p:txBody>
          <a:bodyPr wrap="square" rtlCol="0">
            <a:spAutoFit/>
          </a:bodyPr>
          <a:lstStyle/>
          <a:p>
            <a:r>
              <a:rPr lang="es-ES" sz="1000" dirty="0"/>
              <a:t>Chen </a:t>
            </a:r>
            <a:r>
              <a:rPr lang="es-ES" sz="1000" i="1" dirty="0"/>
              <a:t>et al. </a:t>
            </a:r>
            <a:r>
              <a:rPr lang="es-ES" sz="1000" dirty="0"/>
              <a:t>2010, Wang </a:t>
            </a:r>
            <a:r>
              <a:rPr lang="es-ES" sz="1000" i="1" dirty="0"/>
              <a:t>et al. </a:t>
            </a:r>
            <a:r>
              <a:rPr lang="es-ES" sz="1000" dirty="0"/>
              <a:t>2013, </a:t>
            </a:r>
            <a:r>
              <a:rPr lang="es-ES" sz="1000" dirty="0" err="1"/>
              <a:t>Guo</a:t>
            </a:r>
            <a:r>
              <a:rPr lang="es-ES" sz="1000" dirty="0"/>
              <a:t> </a:t>
            </a:r>
            <a:r>
              <a:rPr lang="es-ES" sz="1000" i="1" dirty="0"/>
              <a:t>et al. </a:t>
            </a:r>
            <a:r>
              <a:rPr lang="es-ES" sz="1000" dirty="0"/>
              <a:t>2014, Miao </a:t>
            </a:r>
            <a:r>
              <a:rPr lang="es-ES" sz="1000" i="1" dirty="0"/>
              <a:t>et al. </a:t>
            </a:r>
            <a:r>
              <a:rPr lang="es-ES" sz="1000" dirty="0"/>
              <a:t>2017, </a:t>
            </a:r>
            <a:r>
              <a:rPr lang="es-ES" sz="1000" dirty="0" err="1"/>
              <a:t>Opitz</a:t>
            </a:r>
            <a:r>
              <a:rPr lang="es-ES" sz="1000" dirty="0"/>
              <a:t> </a:t>
            </a:r>
            <a:r>
              <a:rPr lang="es-ES" sz="1000" i="1" dirty="0"/>
              <a:t>et al. </a:t>
            </a:r>
            <a:r>
              <a:rPr lang="es-ES" sz="1000" dirty="0"/>
              <a:t>2019</a:t>
            </a:r>
          </a:p>
        </p:txBody>
      </p:sp>
      <p:sp>
        <p:nvSpPr>
          <p:cNvPr id="115" name="12 CuadroTexto">
            <a:extLst>
              <a:ext uri="{FF2B5EF4-FFF2-40B4-BE49-F238E27FC236}">
                <a16:creationId xmlns:a16="http://schemas.microsoft.com/office/drawing/2014/main" id="{A82534B7-74A5-9AE9-7A65-DEEC491DB9F9}"/>
              </a:ext>
            </a:extLst>
          </p:cNvPr>
          <p:cNvSpPr txBox="1"/>
          <p:nvPr/>
        </p:nvSpPr>
        <p:spPr>
          <a:xfrm>
            <a:off x="3209197" y="2798721"/>
            <a:ext cx="2101505" cy="553998"/>
          </a:xfrm>
          <a:prstGeom prst="rect">
            <a:avLst/>
          </a:prstGeom>
          <a:noFill/>
        </p:spPr>
        <p:txBody>
          <a:bodyPr wrap="square" rtlCol="0">
            <a:spAutoFit/>
          </a:bodyPr>
          <a:lstStyle/>
          <a:p>
            <a:pPr algn="ctr"/>
            <a:r>
              <a:rPr lang="es-ES" sz="1000" b="1" dirty="0"/>
              <a:t>Alteración de miR-759, let-7d, miR-942-5p, miR-940, miR-3148, miR-22, let-7b</a:t>
            </a:r>
          </a:p>
        </p:txBody>
      </p:sp>
      <p:sp>
        <p:nvSpPr>
          <p:cNvPr id="116" name="Rectángulo: esquinas redondeadas 115">
            <a:extLst>
              <a:ext uri="{FF2B5EF4-FFF2-40B4-BE49-F238E27FC236}">
                <a16:creationId xmlns:a16="http://schemas.microsoft.com/office/drawing/2014/main" id="{F74F238C-DD3C-26B8-F05A-AEC2C93E0319}"/>
              </a:ext>
            </a:extLst>
          </p:cNvPr>
          <p:cNvSpPr/>
          <p:nvPr/>
        </p:nvSpPr>
        <p:spPr>
          <a:xfrm>
            <a:off x="1898892" y="2571404"/>
            <a:ext cx="5832038" cy="973544"/>
          </a:xfrm>
          <a:prstGeom prst="roundRect">
            <a:avLst/>
          </a:prstGeom>
          <a:no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pic>
        <p:nvPicPr>
          <p:cNvPr id="117" name="Picture 4" descr="What is CTEPH?">
            <a:extLst>
              <a:ext uri="{FF2B5EF4-FFF2-40B4-BE49-F238E27FC236}">
                <a16:creationId xmlns:a16="http://schemas.microsoft.com/office/drawing/2014/main" id="{AF7CFF83-ECDD-7321-EAF9-A4D547C9273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70423" y="2679874"/>
            <a:ext cx="1059174" cy="773916"/>
          </a:xfrm>
          <a:prstGeom prst="rect">
            <a:avLst/>
          </a:prstGeom>
          <a:noFill/>
          <a:extLst>
            <a:ext uri="{909E8E84-426E-40DD-AFC4-6F175D3DCCD1}">
              <a14:hiddenFill xmlns:a14="http://schemas.microsoft.com/office/drawing/2010/main">
                <a:solidFill>
                  <a:srgbClr val="FFFFFF"/>
                </a:solidFill>
              </a14:hiddenFill>
            </a:ext>
          </a:extLst>
        </p:spPr>
      </p:pic>
      <p:sp>
        <p:nvSpPr>
          <p:cNvPr id="118" name="5 CuadroTexto">
            <a:extLst>
              <a:ext uri="{FF2B5EF4-FFF2-40B4-BE49-F238E27FC236}">
                <a16:creationId xmlns:a16="http://schemas.microsoft.com/office/drawing/2014/main" id="{AFC3CCE8-932F-E38B-6926-A27FFEB96657}"/>
              </a:ext>
            </a:extLst>
          </p:cNvPr>
          <p:cNvSpPr txBox="1"/>
          <p:nvPr/>
        </p:nvSpPr>
        <p:spPr>
          <a:xfrm>
            <a:off x="289880" y="3924483"/>
            <a:ext cx="1468760" cy="461665"/>
          </a:xfrm>
          <a:prstGeom prst="rect">
            <a:avLst/>
          </a:prstGeom>
          <a:noFill/>
        </p:spPr>
        <p:txBody>
          <a:bodyPr wrap="square" rtlCol="0">
            <a:spAutoFit/>
          </a:bodyPr>
          <a:lstStyle/>
          <a:p>
            <a:pPr algn="ctr"/>
            <a:r>
              <a:rPr lang="es-ES" sz="1200" b="1" i="1" dirty="0"/>
              <a:t>Apnea obstructiva del sueño</a:t>
            </a:r>
          </a:p>
        </p:txBody>
      </p:sp>
      <p:grpSp>
        <p:nvGrpSpPr>
          <p:cNvPr id="119" name="Grupo 118">
            <a:extLst>
              <a:ext uri="{FF2B5EF4-FFF2-40B4-BE49-F238E27FC236}">
                <a16:creationId xmlns:a16="http://schemas.microsoft.com/office/drawing/2014/main" id="{DF0E3C4A-942B-E8C6-63FE-3CDA22136E97}"/>
              </a:ext>
            </a:extLst>
          </p:cNvPr>
          <p:cNvGrpSpPr/>
          <p:nvPr/>
        </p:nvGrpSpPr>
        <p:grpSpPr>
          <a:xfrm>
            <a:off x="1898892" y="3680086"/>
            <a:ext cx="5832038" cy="973544"/>
            <a:chOff x="2483302" y="4732360"/>
            <a:chExt cx="7776050" cy="1298059"/>
          </a:xfrm>
        </p:grpSpPr>
        <p:sp>
          <p:nvSpPr>
            <p:cNvPr id="120" name="Rectángulo: esquinas redondeadas 119">
              <a:extLst>
                <a:ext uri="{FF2B5EF4-FFF2-40B4-BE49-F238E27FC236}">
                  <a16:creationId xmlns:a16="http://schemas.microsoft.com/office/drawing/2014/main" id="{EA3BB4B1-AEC6-6D54-BA37-D39045275B73}"/>
                </a:ext>
              </a:extLst>
            </p:cNvPr>
            <p:cNvSpPr/>
            <p:nvPr/>
          </p:nvSpPr>
          <p:spPr>
            <a:xfrm>
              <a:off x="2483302" y="4732360"/>
              <a:ext cx="7776050" cy="1298059"/>
            </a:xfrm>
            <a:prstGeom prst="roundRect">
              <a:avLst/>
            </a:prstGeom>
            <a:no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121" name="12 CuadroTexto">
              <a:extLst>
                <a:ext uri="{FF2B5EF4-FFF2-40B4-BE49-F238E27FC236}">
                  <a16:creationId xmlns:a16="http://schemas.microsoft.com/office/drawing/2014/main" id="{AFAC5B03-2273-6370-7AC3-CDF273EB9F15}"/>
                </a:ext>
              </a:extLst>
            </p:cNvPr>
            <p:cNvSpPr txBox="1"/>
            <p:nvPr/>
          </p:nvSpPr>
          <p:spPr>
            <a:xfrm>
              <a:off x="4273653" y="5058223"/>
              <a:ext cx="2731693" cy="738664"/>
            </a:xfrm>
            <a:prstGeom prst="rect">
              <a:avLst/>
            </a:prstGeom>
            <a:noFill/>
            <a:ln>
              <a:noFill/>
            </a:ln>
          </p:spPr>
          <p:txBody>
            <a:bodyPr wrap="square" rtlCol="0">
              <a:spAutoFit/>
            </a:bodyPr>
            <a:lstStyle/>
            <a:p>
              <a:pPr algn="ctr"/>
              <a:r>
                <a:rPr lang="es-ES" sz="1000" b="1" dirty="0"/>
                <a:t>Alteración de miR-34a-5p, let-7i-5p, miR-let-7b-5p, miR-92a-3p, miR-101-3p, miR-664-3p, miR-340</a:t>
              </a:r>
            </a:p>
          </p:txBody>
        </p:sp>
        <p:sp>
          <p:nvSpPr>
            <p:cNvPr id="122" name="12 CuadroTexto">
              <a:extLst>
                <a:ext uri="{FF2B5EF4-FFF2-40B4-BE49-F238E27FC236}">
                  <a16:creationId xmlns:a16="http://schemas.microsoft.com/office/drawing/2014/main" id="{887C32D7-78AE-E264-35CD-9D3A6683DAB9}"/>
                </a:ext>
              </a:extLst>
            </p:cNvPr>
            <p:cNvSpPr txBox="1"/>
            <p:nvPr/>
          </p:nvSpPr>
          <p:spPr>
            <a:xfrm>
              <a:off x="7032382" y="5071417"/>
              <a:ext cx="2853018" cy="533480"/>
            </a:xfrm>
            <a:prstGeom prst="rect">
              <a:avLst/>
            </a:prstGeom>
            <a:noFill/>
            <a:ln>
              <a:noFill/>
            </a:ln>
          </p:spPr>
          <p:txBody>
            <a:bodyPr wrap="square" rtlCol="0">
              <a:spAutoFit/>
            </a:bodyPr>
            <a:lstStyle/>
            <a:p>
              <a:r>
                <a:rPr lang="es-ES" sz="1000" dirty="0" err="1"/>
                <a:t>Hou</a:t>
              </a:r>
              <a:r>
                <a:rPr lang="es-ES" sz="1000" dirty="0"/>
                <a:t> </a:t>
              </a:r>
              <a:r>
                <a:rPr lang="es-ES" sz="1000" i="1" dirty="0"/>
                <a:t>et al. </a:t>
              </a:r>
              <a:r>
                <a:rPr lang="es-ES" sz="1000" dirty="0"/>
                <a:t>2019, LI </a:t>
              </a:r>
              <a:r>
                <a:rPr lang="es-ES" sz="1000" i="1" dirty="0"/>
                <a:t>et al. </a:t>
              </a:r>
              <a:r>
                <a:rPr lang="es-ES" sz="1000" dirty="0"/>
                <a:t>2020, </a:t>
              </a:r>
            </a:p>
            <a:p>
              <a:r>
                <a:rPr lang="es-ES" sz="1000" dirty="0"/>
                <a:t>Zhang </a:t>
              </a:r>
              <a:r>
                <a:rPr lang="es-ES" sz="1000" i="1" dirty="0"/>
                <a:t>et al</a:t>
              </a:r>
              <a:r>
                <a:rPr lang="es-ES" sz="1000" dirty="0"/>
                <a:t>. 2020</a:t>
              </a:r>
            </a:p>
          </p:txBody>
        </p:sp>
      </p:grpSp>
      <p:pic>
        <p:nvPicPr>
          <p:cNvPr id="123" name="Picture 2" descr="La apnea del sueño y los ronquidos tienen una solución eficaz">
            <a:extLst>
              <a:ext uri="{FF2B5EF4-FFF2-40B4-BE49-F238E27FC236}">
                <a16:creationId xmlns:a16="http://schemas.microsoft.com/office/drawing/2014/main" id="{AA5325D7-FDF8-77BE-5782-15D0BFF209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0423" y="3755122"/>
            <a:ext cx="1072864" cy="786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079769"/>
      </p:ext>
    </p:extLst>
  </p:cSld>
  <p:clrMapOvr>
    <a:masterClrMapping/>
  </p:clrMapOvr>
  <mc:AlternateContent xmlns:mc="http://schemas.openxmlformats.org/markup-compatibility/2006" xmlns:p14="http://schemas.microsoft.com/office/powerpoint/2010/main">
    <mc:Choice Requires="p14">
      <p:transition spd="slow" p14:dur="50000" advTm="50000"/>
    </mc:Choice>
    <mc:Fallback xmlns="">
      <p:transition spd="slow" advTm="5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2 CuadroTexto">
            <a:extLst>
              <a:ext uri="{FF2B5EF4-FFF2-40B4-BE49-F238E27FC236}">
                <a16:creationId xmlns:a16="http://schemas.microsoft.com/office/drawing/2014/main" id="{A5086F23-104D-45F0-8B31-F350583F50B3}"/>
              </a:ext>
            </a:extLst>
          </p:cNvPr>
          <p:cNvSpPr txBox="1"/>
          <p:nvPr/>
        </p:nvSpPr>
        <p:spPr>
          <a:xfrm>
            <a:off x="1330196" y="1091457"/>
            <a:ext cx="1348084" cy="219291"/>
          </a:xfrm>
          <a:prstGeom prst="rect">
            <a:avLst/>
          </a:prstGeom>
          <a:noFill/>
        </p:spPr>
        <p:txBody>
          <a:bodyPr wrap="square" rtlCol="0">
            <a:spAutoFit/>
          </a:bodyPr>
          <a:lstStyle/>
          <a:p>
            <a:r>
              <a:rPr lang="es-ES" sz="825" b="1" dirty="0"/>
              <a:t>3 Tubos de citrato 2,7ml</a:t>
            </a:r>
          </a:p>
        </p:txBody>
      </p:sp>
      <p:pic>
        <p:nvPicPr>
          <p:cNvPr id="7" name="Picture 11" descr="TUBO PH CITRATO PLUS COAGULACIÓN BD AZUL 2,7ML 109M 13X75MM (PAQ.100 UDS)  REF. 363048">
            <a:extLst>
              <a:ext uri="{FF2B5EF4-FFF2-40B4-BE49-F238E27FC236}">
                <a16:creationId xmlns:a16="http://schemas.microsoft.com/office/drawing/2014/main" id="{37D6B801-12D6-4373-B821-3CC512D4572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776" t="12180" r="39776" b="12180"/>
          <a:stretch/>
        </p:blipFill>
        <p:spPr bwMode="auto">
          <a:xfrm>
            <a:off x="2030827" y="223741"/>
            <a:ext cx="270030" cy="7948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TUBO PH CITRATO PLUS COAGULACIÓN BD AZUL 2,7ML 109M 13X75MM (PAQ.100 UDS)  REF. 363048">
            <a:extLst>
              <a:ext uri="{FF2B5EF4-FFF2-40B4-BE49-F238E27FC236}">
                <a16:creationId xmlns:a16="http://schemas.microsoft.com/office/drawing/2014/main" id="{96D84108-4FB2-49CD-9578-8CD2A9D702D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776" t="12180" r="39776" b="12180"/>
          <a:stretch/>
        </p:blipFill>
        <p:spPr bwMode="auto">
          <a:xfrm>
            <a:off x="1476528" y="221911"/>
            <a:ext cx="270030" cy="7948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1" descr="TUBO PH CITRATO PLUS COAGULACIÓN BD AZUL 2,7ML 109M 13X75MM (PAQ.100 UDS)  REF. 363048">
            <a:extLst>
              <a:ext uri="{FF2B5EF4-FFF2-40B4-BE49-F238E27FC236}">
                <a16:creationId xmlns:a16="http://schemas.microsoft.com/office/drawing/2014/main" id="{A6FE5909-31DC-4892-98C4-C6EBF69CB82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776" t="12180" r="39776" b="12180"/>
          <a:stretch/>
        </p:blipFill>
        <p:spPr bwMode="auto">
          <a:xfrm>
            <a:off x="1758368" y="220126"/>
            <a:ext cx="270030" cy="794831"/>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upo 54">
            <a:extLst>
              <a:ext uri="{FF2B5EF4-FFF2-40B4-BE49-F238E27FC236}">
                <a16:creationId xmlns:a16="http://schemas.microsoft.com/office/drawing/2014/main" id="{E964125A-1A02-44EB-BFE8-B24E9BC248FE}"/>
              </a:ext>
            </a:extLst>
          </p:cNvPr>
          <p:cNvGrpSpPr/>
          <p:nvPr/>
        </p:nvGrpSpPr>
        <p:grpSpPr>
          <a:xfrm>
            <a:off x="872835" y="1374491"/>
            <a:ext cx="2184064" cy="1231777"/>
            <a:chOff x="698944" y="4502651"/>
            <a:chExt cx="2912085" cy="1642368"/>
          </a:xfrm>
        </p:grpSpPr>
        <p:pic>
          <p:nvPicPr>
            <p:cNvPr id="4" name="Picture 7" descr="Tubo edta bd vacio vacutainer k3 4 ml malva">
              <a:extLst>
                <a:ext uri="{FF2B5EF4-FFF2-40B4-BE49-F238E27FC236}">
                  <a16:creationId xmlns:a16="http://schemas.microsoft.com/office/drawing/2014/main" id="{93A86E7A-619E-4ECF-AB75-EBCA7BB1B2A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692" t="16305" r="36892" b="18032"/>
            <a:stretch/>
          </p:blipFill>
          <p:spPr bwMode="auto">
            <a:xfrm>
              <a:off x="1330996" y="4531227"/>
              <a:ext cx="331198" cy="1054379"/>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a:extLst>
                <a:ext uri="{FF2B5EF4-FFF2-40B4-BE49-F238E27FC236}">
                  <a16:creationId xmlns:a16="http://schemas.microsoft.com/office/drawing/2014/main" id="{1BB6D361-7EDB-4F56-B2F2-493A8BE38BC0}"/>
                </a:ext>
              </a:extLst>
            </p:cNvPr>
            <p:cNvSpPr txBox="1"/>
            <p:nvPr/>
          </p:nvSpPr>
          <p:spPr>
            <a:xfrm>
              <a:off x="698944" y="5683354"/>
              <a:ext cx="1224136" cy="461665"/>
            </a:xfrm>
            <a:prstGeom prst="rect">
              <a:avLst/>
            </a:prstGeom>
            <a:noFill/>
          </p:spPr>
          <p:txBody>
            <a:bodyPr wrap="square" rtlCol="0">
              <a:spAutoFit/>
            </a:bodyPr>
            <a:lstStyle/>
            <a:p>
              <a:r>
                <a:rPr lang="es-ES" sz="825" b="1" dirty="0"/>
                <a:t>2 tubos EDTA 6ml</a:t>
              </a:r>
            </a:p>
          </p:txBody>
        </p:sp>
        <p:sp>
          <p:nvSpPr>
            <p:cNvPr id="10" name="13 Más">
              <a:extLst>
                <a:ext uri="{FF2B5EF4-FFF2-40B4-BE49-F238E27FC236}">
                  <a16:creationId xmlns:a16="http://schemas.microsoft.com/office/drawing/2014/main" id="{973D606E-5204-47CA-A355-8EFDD69762E8}"/>
                </a:ext>
              </a:extLst>
            </p:cNvPr>
            <p:cNvSpPr/>
            <p:nvPr/>
          </p:nvSpPr>
          <p:spPr>
            <a:xfrm>
              <a:off x="1965353" y="4997519"/>
              <a:ext cx="237930" cy="307311"/>
            </a:xfrm>
            <a:prstGeom prst="mathPlus">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pic>
          <p:nvPicPr>
            <p:cNvPr id="11" name="Picture 4">
              <a:extLst>
                <a:ext uri="{FF2B5EF4-FFF2-40B4-BE49-F238E27FC236}">
                  <a16:creationId xmlns:a16="http://schemas.microsoft.com/office/drawing/2014/main" id="{88D36A4A-666B-4EE2-9A99-ABD8DA4E903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200000">
              <a:off x="2209038" y="4865248"/>
              <a:ext cx="1152127" cy="426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7" descr="Tubo edta bd vacio vacutainer k3 4 ml malva">
              <a:extLst>
                <a:ext uri="{FF2B5EF4-FFF2-40B4-BE49-F238E27FC236}">
                  <a16:creationId xmlns:a16="http://schemas.microsoft.com/office/drawing/2014/main" id="{A5D6C7BF-4A80-4AAA-9EEA-FA494902865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692" t="16305" r="36892" b="18032"/>
            <a:stretch/>
          </p:blipFill>
          <p:spPr bwMode="auto">
            <a:xfrm>
              <a:off x="1030497" y="4526406"/>
              <a:ext cx="331198" cy="1054379"/>
            </a:xfrm>
            <a:prstGeom prst="rect">
              <a:avLst/>
            </a:prstGeom>
            <a:noFill/>
            <a:extLst>
              <a:ext uri="{909E8E84-426E-40DD-AFC4-6F175D3DCCD1}">
                <a14:hiddenFill xmlns:a14="http://schemas.microsoft.com/office/drawing/2010/main">
                  <a:solidFill>
                    <a:srgbClr val="FFFFFF"/>
                  </a:solidFill>
                </a14:hiddenFill>
              </a:ext>
            </a:extLst>
          </p:spPr>
        </p:pic>
        <p:sp>
          <p:nvSpPr>
            <p:cNvPr id="13" name="79 CuadroTexto">
              <a:extLst>
                <a:ext uri="{FF2B5EF4-FFF2-40B4-BE49-F238E27FC236}">
                  <a16:creationId xmlns:a16="http://schemas.microsoft.com/office/drawing/2014/main" id="{64B40DB6-70DC-43D8-BCC8-B73FE985B760}"/>
                </a:ext>
              </a:extLst>
            </p:cNvPr>
            <p:cNvSpPr txBox="1"/>
            <p:nvPr/>
          </p:nvSpPr>
          <p:spPr>
            <a:xfrm>
              <a:off x="2203282" y="5672183"/>
              <a:ext cx="1407747" cy="461665"/>
            </a:xfrm>
            <a:prstGeom prst="rect">
              <a:avLst/>
            </a:prstGeom>
            <a:noFill/>
          </p:spPr>
          <p:txBody>
            <a:bodyPr wrap="square" rtlCol="0">
              <a:spAutoFit/>
            </a:bodyPr>
            <a:lstStyle/>
            <a:p>
              <a:r>
                <a:rPr lang="es-ES" sz="825" b="1" dirty="0"/>
                <a:t>1 tubo  SUERO 3,5ml</a:t>
              </a:r>
            </a:p>
          </p:txBody>
        </p:sp>
      </p:grpSp>
      <p:sp>
        <p:nvSpPr>
          <p:cNvPr id="16" name="Flecha: a la derecha 15">
            <a:extLst>
              <a:ext uri="{FF2B5EF4-FFF2-40B4-BE49-F238E27FC236}">
                <a16:creationId xmlns:a16="http://schemas.microsoft.com/office/drawing/2014/main" id="{1B629BC6-1ADA-4E7F-AD97-54703CA809A4}"/>
              </a:ext>
            </a:extLst>
          </p:cNvPr>
          <p:cNvSpPr/>
          <p:nvPr/>
        </p:nvSpPr>
        <p:spPr>
          <a:xfrm>
            <a:off x="2839186" y="1322808"/>
            <a:ext cx="759335" cy="196207"/>
          </a:xfrm>
          <a:prstGeom prst="rightArrow">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pic>
        <p:nvPicPr>
          <p:cNvPr id="17" name="Picture 3">
            <a:extLst>
              <a:ext uri="{FF2B5EF4-FFF2-40B4-BE49-F238E27FC236}">
                <a16:creationId xmlns:a16="http://schemas.microsoft.com/office/drawing/2014/main" id="{4AE13ECF-B202-4063-AFA5-4B8B09B170A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5455" t="46176" r="43377" b="33334"/>
          <a:stretch/>
        </p:blipFill>
        <p:spPr bwMode="auto">
          <a:xfrm>
            <a:off x="3945238" y="617541"/>
            <a:ext cx="966614" cy="997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111 CuadroTexto">
            <a:extLst>
              <a:ext uri="{FF2B5EF4-FFF2-40B4-BE49-F238E27FC236}">
                <a16:creationId xmlns:a16="http://schemas.microsoft.com/office/drawing/2014/main" id="{C525306D-4248-4764-8981-249F64FB36CC}"/>
              </a:ext>
            </a:extLst>
          </p:cNvPr>
          <p:cNvSpPr txBox="1"/>
          <p:nvPr/>
        </p:nvSpPr>
        <p:spPr>
          <a:xfrm>
            <a:off x="3580415" y="1702664"/>
            <a:ext cx="1719803" cy="230832"/>
          </a:xfrm>
          <a:prstGeom prst="rect">
            <a:avLst/>
          </a:prstGeom>
          <a:noFill/>
        </p:spPr>
        <p:txBody>
          <a:bodyPr wrap="square" rtlCol="0">
            <a:spAutoFit/>
          </a:bodyPr>
          <a:lstStyle/>
          <a:p>
            <a:r>
              <a:rPr lang="es-ES" sz="900" b="1" dirty="0"/>
              <a:t>Centrifugar 2x( 2500 g, 15’, 4ºC)</a:t>
            </a:r>
          </a:p>
        </p:txBody>
      </p:sp>
      <p:pic>
        <p:nvPicPr>
          <p:cNvPr id="19" name="Picture 2">
            <a:extLst>
              <a:ext uri="{FF2B5EF4-FFF2-40B4-BE49-F238E27FC236}">
                <a16:creationId xmlns:a16="http://schemas.microsoft.com/office/drawing/2014/main" id="{CD833148-5C37-4443-BF78-CD9787C0255B}"/>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589" t="5318" r="27521" b="6548"/>
          <a:stretch/>
        </p:blipFill>
        <p:spPr bwMode="auto">
          <a:xfrm>
            <a:off x="5887909" y="1129071"/>
            <a:ext cx="184377" cy="583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2">
            <a:extLst>
              <a:ext uri="{FF2B5EF4-FFF2-40B4-BE49-F238E27FC236}">
                <a16:creationId xmlns:a16="http://schemas.microsoft.com/office/drawing/2014/main" id="{C26D3709-C4C7-471B-8DD4-2D6189D3540E}"/>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589" t="5318" r="27521" b="6548"/>
          <a:stretch/>
        </p:blipFill>
        <p:spPr bwMode="auto">
          <a:xfrm>
            <a:off x="6135432" y="1129071"/>
            <a:ext cx="184377" cy="583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a:extLst>
              <a:ext uri="{FF2B5EF4-FFF2-40B4-BE49-F238E27FC236}">
                <a16:creationId xmlns:a16="http://schemas.microsoft.com/office/drawing/2014/main" id="{7CC7C5EA-9F6F-404B-A333-514695EE05A7}"/>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4589" t="5318" r="27521" b="6548"/>
          <a:stretch/>
        </p:blipFill>
        <p:spPr bwMode="auto">
          <a:xfrm>
            <a:off x="6389374" y="1129071"/>
            <a:ext cx="184377" cy="583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15">
            <a:extLst>
              <a:ext uri="{FF2B5EF4-FFF2-40B4-BE49-F238E27FC236}">
                <a16:creationId xmlns:a16="http://schemas.microsoft.com/office/drawing/2014/main" id="{9B1D5C53-9C7B-4BB3-B1B2-B904E213DFC1}"/>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6081" t="37733" r="38672" b="27745"/>
          <a:stretch/>
        </p:blipFill>
        <p:spPr bwMode="auto">
          <a:xfrm>
            <a:off x="7740689" y="798823"/>
            <a:ext cx="173761" cy="6220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Flecha: a la derecha 23">
            <a:extLst>
              <a:ext uri="{FF2B5EF4-FFF2-40B4-BE49-F238E27FC236}">
                <a16:creationId xmlns:a16="http://schemas.microsoft.com/office/drawing/2014/main" id="{BBD0E27D-F6D4-42FF-A343-DEDA1D2B012B}"/>
              </a:ext>
            </a:extLst>
          </p:cNvPr>
          <p:cNvSpPr/>
          <p:nvPr/>
        </p:nvSpPr>
        <p:spPr>
          <a:xfrm>
            <a:off x="5108998" y="1322808"/>
            <a:ext cx="638954" cy="170556"/>
          </a:xfrm>
          <a:prstGeom prst="rightArrow">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pic>
        <p:nvPicPr>
          <p:cNvPr id="27" name="Picture 16">
            <a:extLst>
              <a:ext uri="{FF2B5EF4-FFF2-40B4-BE49-F238E27FC236}">
                <a16:creationId xmlns:a16="http://schemas.microsoft.com/office/drawing/2014/main" id="{6C0485D1-36C7-4F98-AFE5-0646AE362871}"/>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9179" t="42532" r="57409" b="47405"/>
          <a:stretch/>
        </p:blipFill>
        <p:spPr bwMode="auto">
          <a:xfrm>
            <a:off x="7491477" y="1748684"/>
            <a:ext cx="151594" cy="251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16">
            <a:extLst>
              <a:ext uri="{FF2B5EF4-FFF2-40B4-BE49-F238E27FC236}">
                <a16:creationId xmlns:a16="http://schemas.microsoft.com/office/drawing/2014/main" id="{2FFFB2CD-72F5-4F56-B36D-9CD72929A164}"/>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9179" t="42532" r="57409" b="47405"/>
          <a:stretch/>
        </p:blipFill>
        <p:spPr bwMode="auto">
          <a:xfrm>
            <a:off x="7678848" y="1750078"/>
            <a:ext cx="151594" cy="251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16">
            <a:extLst>
              <a:ext uri="{FF2B5EF4-FFF2-40B4-BE49-F238E27FC236}">
                <a16:creationId xmlns:a16="http://schemas.microsoft.com/office/drawing/2014/main" id="{69DED2D5-A10D-41E6-B8ED-514C339F2977}"/>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9179" t="42532" r="57409" b="47405"/>
          <a:stretch/>
        </p:blipFill>
        <p:spPr bwMode="auto">
          <a:xfrm>
            <a:off x="7840866" y="1750078"/>
            <a:ext cx="151594" cy="251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16">
            <a:extLst>
              <a:ext uri="{FF2B5EF4-FFF2-40B4-BE49-F238E27FC236}">
                <a16:creationId xmlns:a16="http://schemas.microsoft.com/office/drawing/2014/main" id="{CE5849FA-79BE-4D5D-832F-CE84C78A6009}"/>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9179" t="42532" r="57409" b="47405"/>
          <a:stretch/>
        </p:blipFill>
        <p:spPr bwMode="auto">
          <a:xfrm>
            <a:off x="8002884" y="1749713"/>
            <a:ext cx="151594" cy="251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16">
            <a:extLst>
              <a:ext uri="{FF2B5EF4-FFF2-40B4-BE49-F238E27FC236}">
                <a16:creationId xmlns:a16="http://schemas.microsoft.com/office/drawing/2014/main" id="{B3260FE3-F4ED-44EC-97A4-96815735111E}"/>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9179" t="42532" r="57409" b="47405"/>
          <a:stretch/>
        </p:blipFill>
        <p:spPr bwMode="auto">
          <a:xfrm>
            <a:off x="8164902" y="1735286"/>
            <a:ext cx="151594" cy="251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16">
            <a:extLst>
              <a:ext uri="{FF2B5EF4-FFF2-40B4-BE49-F238E27FC236}">
                <a16:creationId xmlns:a16="http://schemas.microsoft.com/office/drawing/2014/main" id="{2F6CA0DF-35E8-4AE4-B98D-81D0A1A4A134}"/>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9179" t="42532" r="57409" b="47405"/>
          <a:stretch/>
        </p:blipFill>
        <p:spPr bwMode="auto">
          <a:xfrm>
            <a:off x="8362698" y="1735286"/>
            <a:ext cx="151594" cy="251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4" name="Conector recto de flecha 33">
            <a:extLst>
              <a:ext uri="{FF2B5EF4-FFF2-40B4-BE49-F238E27FC236}">
                <a16:creationId xmlns:a16="http://schemas.microsoft.com/office/drawing/2014/main" id="{C19C6DD0-683F-428A-9C76-273A2A3AB1BE}"/>
              </a:ext>
            </a:extLst>
          </p:cNvPr>
          <p:cNvCxnSpPr>
            <a:cxnSpLocks/>
          </p:cNvCxnSpPr>
          <p:nvPr/>
        </p:nvCxnSpPr>
        <p:spPr>
          <a:xfrm flipH="1">
            <a:off x="7560825" y="1434635"/>
            <a:ext cx="213310" cy="2429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ector recto de flecha 35">
            <a:extLst>
              <a:ext uri="{FF2B5EF4-FFF2-40B4-BE49-F238E27FC236}">
                <a16:creationId xmlns:a16="http://schemas.microsoft.com/office/drawing/2014/main" id="{8F51AC93-3001-4380-B114-63AD403F66A9}"/>
              </a:ext>
            </a:extLst>
          </p:cNvPr>
          <p:cNvCxnSpPr>
            <a:cxnSpLocks/>
            <a:stCxn id="23" idx="2"/>
          </p:cNvCxnSpPr>
          <p:nvPr/>
        </p:nvCxnSpPr>
        <p:spPr>
          <a:xfrm flipH="1">
            <a:off x="7775177" y="1420914"/>
            <a:ext cx="52392" cy="2149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Conector recto de flecha 36">
            <a:extLst>
              <a:ext uri="{FF2B5EF4-FFF2-40B4-BE49-F238E27FC236}">
                <a16:creationId xmlns:a16="http://schemas.microsoft.com/office/drawing/2014/main" id="{6657C613-A66E-4758-86EE-8C34C39443DA}"/>
              </a:ext>
            </a:extLst>
          </p:cNvPr>
          <p:cNvCxnSpPr>
            <a:cxnSpLocks/>
            <a:stCxn id="23" idx="2"/>
          </p:cNvCxnSpPr>
          <p:nvPr/>
        </p:nvCxnSpPr>
        <p:spPr>
          <a:xfrm>
            <a:off x="7827569" y="1420914"/>
            <a:ext cx="103007" cy="2588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FE71E197-2B43-47C9-B01E-6DAC8FCF3432}"/>
              </a:ext>
            </a:extLst>
          </p:cNvPr>
          <p:cNvCxnSpPr>
            <a:cxnSpLocks/>
          </p:cNvCxnSpPr>
          <p:nvPr/>
        </p:nvCxnSpPr>
        <p:spPr>
          <a:xfrm>
            <a:off x="7830442" y="1423974"/>
            <a:ext cx="356684" cy="240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ector recto de flecha 45">
            <a:extLst>
              <a:ext uri="{FF2B5EF4-FFF2-40B4-BE49-F238E27FC236}">
                <a16:creationId xmlns:a16="http://schemas.microsoft.com/office/drawing/2014/main" id="{B84D862B-34A7-4068-B419-3CBBE511806A}"/>
              </a:ext>
            </a:extLst>
          </p:cNvPr>
          <p:cNvCxnSpPr>
            <a:cxnSpLocks/>
            <a:stCxn id="23" idx="2"/>
          </p:cNvCxnSpPr>
          <p:nvPr/>
        </p:nvCxnSpPr>
        <p:spPr>
          <a:xfrm>
            <a:off x="7827569" y="1420914"/>
            <a:ext cx="583652" cy="2588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098" name="Picture 2" descr="To find hacks for greening your lab, start with the freezer">
            <a:extLst>
              <a:ext uri="{FF2B5EF4-FFF2-40B4-BE49-F238E27FC236}">
                <a16:creationId xmlns:a16="http://schemas.microsoft.com/office/drawing/2014/main" id="{F4B6AEF8-E83B-4548-86F2-5EC8A1F5433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16355" y="754617"/>
            <a:ext cx="898239" cy="6736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7" name="Picture 23">
            <a:extLst>
              <a:ext uri="{FF2B5EF4-FFF2-40B4-BE49-F238E27FC236}">
                <a16:creationId xmlns:a16="http://schemas.microsoft.com/office/drawing/2014/main" id="{B9226B0A-A43E-4263-8A04-A43A44EBE2FA}"/>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1241018">
            <a:off x="2561653" y="473471"/>
            <a:ext cx="263375" cy="275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8" name="17 CuadroTexto">
            <a:extLst>
              <a:ext uri="{FF2B5EF4-FFF2-40B4-BE49-F238E27FC236}">
                <a16:creationId xmlns:a16="http://schemas.microsoft.com/office/drawing/2014/main" id="{452F4A1E-C5F2-4224-90A6-2BC1AD211568}"/>
              </a:ext>
            </a:extLst>
          </p:cNvPr>
          <p:cNvSpPr txBox="1"/>
          <p:nvPr/>
        </p:nvSpPr>
        <p:spPr>
          <a:xfrm>
            <a:off x="2681153" y="735750"/>
            <a:ext cx="1054671" cy="507831"/>
          </a:xfrm>
          <a:prstGeom prst="rect">
            <a:avLst/>
          </a:prstGeom>
          <a:solidFill>
            <a:srgbClr val="FFFFCC"/>
          </a:solidFill>
        </p:spPr>
        <p:txBody>
          <a:bodyPr wrap="square" rtlCol="0">
            <a:spAutoFit/>
          </a:bodyPr>
          <a:lstStyle/>
          <a:p>
            <a:pPr algn="ctr"/>
            <a:r>
              <a:rPr lang="es-ES" sz="900" dirty="0"/>
              <a:t>Procesar 30 minutos tras extracción</a:t>
            </a:r>
          </a:p>
        </p:txBody>
      </p:sp>
      <p:sp>
        <p:nvSpPr>
          <p:cNvPr id="59" name="CuadroTexto 58">
            <a:extLst>
              <a:ext uri="{FF2B5EF4-FFF2-40B4-BE49-F238E27FC236}">
                <a16:creationId xmlns:a16="http://schemas.microsoft.com/office/drawing/2014/main" id="{4FF2C965-687D-4B94-8AC7-AFFDAE30AEFF}"/>
              </a:ext>
            </a:extLst>
          </p:cNvPr>
          <p:cNvSpPr txBox="1"/>
          <p:nvPr/>
        </p:nvSpPr>
        <p:spPr>
          <a:xfrm>
            <a:off x="5309541" y="521494"/>
            <a:ext cx="2415021" cy="230832"/>
          </a:xfrm>
          <a:prstGeom prst="rect">
            <a:avLst/>
          </a:prstGeom>
          <a:noFill/>
          <a:ln>
            <a:solidFill>
              <a:schemeClr val="accent1"/>
            </a:solidFill>
          </a:ln>
        </p:spPr>
        <p:txBody>
          <a:bodyPr wrap="square" rtlCol="0">
            <a:spAutoFit/>
          </a:bodyPr>
          <a:lstStyle/>
          <a:p>
            <a:pPr algn="ctr"/>
            <a:r>
              <a:rPr lang="es-ES" sz="900" b="1" i="1" dirty="0">
                <a:solidFill>
                  <a:srgbClr val="FF0000"/>
                </a:solidFill>
              </a:rPr>
              <a:t>Tiempo de procesamiento total: 1h 30 min - 2h</a:t>
            </a:r>
          </a:p>
        </p:txBody>
      </p:sp>
      <p:pic>
        <p:nvPicPr>
          <p:cNvPr id="2" name="Picture 2" descr="Hospital universitario del norte tees atención médica hospital  universitario de hartlepool atención adversa efecto adverso, diverso,  ángulo, naranja png | PNGWing">
            <a:extLst>
              <a:ext uri="{FF2B5EF4-FFF2-40B4-BE49-F238E27FC236}">
                <a16:creationId xmlns:a16="http://schemas.microsoft.com/office/drawing/2014/main" id="{8ED8524D-3CC2-033F-0729-D81CCAB08492}"/>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69788" y="762446"/>
            <a:ext cx="1316933" cy="131693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El apasionante viaje de las muestras de sangre - Genotipia">
            <a:extLst>
              <a:ext uri="{FF2B5EF4-FFF2-40B4-BE49-F238E27FC236}">
                <a16:creationId xmlns:a16="http://schemas.microsoft.com/office/drawing/2014/main" id="{5E78A2EC-0BF7-C7B3-BC7C-BF53CEE756A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0654" y="648542"/>
            <a:ext cx="417561" cy="4175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3" name="CuadroTexto 32">
            <a:extLst>
              <a:ext uri="{FF2B5EF4-FFF2-40B4-BE49-F238E27FC236}">
                <a16:creationId xmlns:a16="http://schemas.microsoft.com/office/drawing/2014/main" id="{953F99BB-52CB-43FC-8C60-FFE03ACB7284}"/>
              </a:ext>
            </a:extLst>
          </p:cNvPr>
          <p:cNvSpPr txBox="1"/>
          <p:nvPr/>
        </p:nvSpPr>
        <p:spPr>
          <a:xfrm>
            <a:off x="1651369" y="16743"/>
            <a:ext cx="6016103" cy="369332"/>
          </a:xfrm>
          <a:prstGeom prst="rect">
            <a:avLst/>
          </a:prstGeom>
          <a:noFill/>
        </p:spPr>
        <p:txBody>
          <a:bodyPr wrap="square">
            <a:spAutoFit/>
          </a:bodyPr>
          <a:lstStyle/>
          <a:p>
            <a:pPr algn="ctr"/>
            <a:r>
              <a:rPr lang="en-GB" b="1" dirty="0">
                <a:ea typeface="Times New Roman" panose="02020603050405020304" pitchFamily="18" charset="0"/>
                <a:cs typeface="Arial" panose="020B0604020202020204" pitchFamily="34" charset="0"/>
              </a:rPr>
              <a:t>¿CÓMO OBTENEMOS UNA DETERMINACIÓN? </a:t>
            </a:r>
            <a:endParaRPr lang="es-ES" dirty="0">
              <a:ea typeface="Times New Roman" panose="02020603050405020304" pitchFamily="18" charset="0"/>
            </a:endParaRPr>
          </a:p>
        </p:txBody>
      </p:sp>
      <p:sp>
        <p:nvSpPr>
          <p:cNvPr id="35" name="Flecha: a la derecha 34">
            <a:extLst>
              <a:ext uri="{FF2B5EF4-FFF2-40B4-BE49-F238E27FC236}">
                <a16:creationId xmlns:a16="http://schemas.microsoft.com/office/drawing/2014/main" id="{40B42922-AE53-2191-F191-405B22EAD169}"/>
              </a:ext>
            </a:extLst>
          </p:cNvPr>
          <p:cNvSpPr/>
          <p:nvPr/>
        </p:nvSpPr>
        <p:spPr>
          <a:xfrm>
            <a:off x="6734450" y="1322808"/>
            <a:ext cx="638954" cy="170556"/>
          </a:xfrm>
          <a:prstGeom prst="rightArrow">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pic>
        <p:nvPicPr>
          <p:cNvPr id="38" name="Imagen 37">
            <a:extLst>
              <a:ext uri="{FF2B5EF4-FFF2-40B4-BE49-F238E27FC236}">
                <a16:creationId xmlns:a16="http://schemas.microsoft.com/office/drawing/2014/main" id="{9DBC1163-67DD-AA1B-585B-739526690728}"/>
              </a:ext>
            </a:extLst>
          </p:cNvPr>
          <p:cNvPicPr>
            <a:picLocks noChangeAspect="1"/>
          </p:cNvPicPr>
          <p:nvPr/>
        </p:nvPicPr>
        <p:blipFill>
          <a:blip r:embed="rId15"/>
          <a:stretch>
            <a:fillRect/>
          </a:stretch>
        </p:blipFill>
        <p:spPr>
          <a:xfrm>
            <a:off x="1330197" y="3229637"/>
            <a:ext cx="1201538" cy="940502"/>
          </a:xfrm>
          <a:prstGeom prst="rect">
            <a:avLst/>
          </a:prstGeom>
        </p:spPr>
      </p:pic>
      <p:sp>
        <p:nvSpPr>
          <p:cNvPr id="39" name="Flecha: a la derecha 38">
            <a:extLst>
              <a:ext uri="{FF2B5EF4-FFF2-40B4-BE49-F238E27FC236}">
                <a16:creationId xmlns:a16="http://schemas.microsoft.com/office/drawing/2014/main" id="{B1CAC2F0-3624-7FC5-CE3C-C60A7B90F947}"/>
              </a:ext>
            </a:extLst>
          </p:cNvPr>
          <p:cNvSpPr/>
          <p:nvPr/>
        </p:nvSpPr>
        <p:spPr>
          <a:xfrm>
            <a:off x="2790953" y="3704545"/>
            <a:ext cx="759335" cy="121115"/>
          </a:xfrm>
          <a:prstGeom prst="rightArrow">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pic>
        <p:nvPicPr>
          <p:cNvPr id="40" name="Picture 4" descr="Reverse Transcription Figure 1">
            <a:extLst>
              <a:ext uri="{FF2B5EF4-FFF2-40B4-BE49-F238E27FC236}">
                <a16:creationId xmlns:a16="http://schemas.microsoft.com/office/drawing/2014/main" id="{D9E7D561-CE46-59B4-915C-838390A33AD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35824" y="3308033"/>
            <a:ext cx="1542921" cy="792830"/>
          </a:xfrm>
          <a:prstGeom prst="rect">
            <a:avLst/>
          </a:prstGeom>
          <a:noFill/>
          <a:extLst>
            <a:ext uri="{909E8E84-426E-40DD-AFC4-6F175D3DCCD1}">
              <a14:hiddenFill xmlns:a14="http://schemas.microsoft.com/office/drawing/2010/main">
                <a:solidFill>
                  <a:srgbClr val="FFFFFF"/>
                </a:solidFill>
              </a14:hiddenFill>
            </a:ext>
          </a:extLst>
        </p:spPr>
      </p:pic>
      <p:sp>
        <p:nvSpPr>
          <p:cNvPr id="41" name="Flecha: a la derecha 40">
            <a:extLst>
              <a:ext uri="{FF2B5EF4-FFF2-40B4-BE49-F238E27FC236}">
                <a16:creationId xmlns:a16="http://schemas.microsoft.com/office/drawing/2014/main" id="{898C8F07-48F1-9A17-06BF-9A6D7D259DF5}"/>
              </a:ext>
            </a:extLst>
          </p:cNvPr>
          <p:cNvSpPr/>
          <p:nvPr/>
        </p:nvSpPr>
        <p:spPr>
          <a:xfrm>
            <a:off x="5326713" y="3612127"/>
            <a:ext cx="638953" cy="175523"/>
          </a:xfrm>
          <a:prstGeom prst="rightArrow">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pic>
        <p:nvPicPr>
          <p:cNvPr id="42" name="Imagen 41">
            <a:extLst>
              <a:ext uri="{FF2B5EF4-FFF2-40B4-BE49-F238E27FC236}">
                <a16:creationId xmlns:a16="http://schemas.microsoft.com/office/drawing/2014/main" id="{37A34F1B-CB9A-9E10-4B34-15085AFD9087}"/>
              </a:ext>
            </a:extLst>
          </p:cNvPr>
          <p:cNvPicPr>
            <a:picLocks noChangeAspect="1"/>
          </p:cNvPicPr>
          <p:nvPr/>
        </p:nvPicPr>
        <p:blipFill>
          <a:blip r:embed="rId17"/>
          <a:stretch>
            <a:fillRect/>
          </a:stretch>
        </p:blipFill>
        <p:spPr>
          <a:xfrm>
            <a:off x="6216385" y="2963038"/>
            <a:ext cx="1772737" cy="1298177"/>
          </a:xfrm>
          <a:prstGeom prst="rect">
            <a:avLst/>
          </a:prstGeom>
        </p:spPr>
      </p:pic>
      <p:sp>
        <p:nvSpPr>
          <p:cNvPr id="43" name="Rectangle 9">
            <a:extLst>
              <a:ext uri="{FF2B5EF4-FFF2-40B4-BE49-F238E27FC236}">
                <a16:creationId xmlns:a16="http://schemas.microsoft.com/office/drawing/2014/main" id="{87AD0DC6-5CEA-56A7-0E19-163841D5840C}"/>
              </a:ext>
            </a:extLst>
          </p:cNvPr>
          <p:cNvSpPr/>
          <p:nvPr/>
        </p:nvSpPr>
        <p:spPr>
          <a:xfrm>
            <a:off x="1121499" y="4350468"/>
            <a:ext cx="1866325" cy="294229"/>
          </a:xfrm>
          <a:prstGeom prst="rect">
            <a:avLst/>
          </a:prstGeom>
          <a:noFill/>
          <a:ln w="2857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spcAft>
                <a:spcPts val="1000"/>
              </a:spcAft>
            </a:pPr>
            <a:r>
              <a:rPr lang="en-US" altLang="es-ES" sz="900" b="1" dirty="0" err="1">
                <a:solidFill>
                  <a:schemeClr val="tx1"/>
                </a:solidFill>
              </a:rPr>
              <a:t>Aislamiento</a:t>
            </a:r>
            <a:r>
              <a:rPr lang="en-US" altLang="es-ES" sz="900" b="1" dirty="0">
                <a:solidFill>
                  <a:schemeClr val="tx1"/>
                </a:solidFill>
              </a:rPr>
              <a:t> de ARN </a:t>
            </a:r>
            <a:r>
              <a:rPr lang="en-US" altLang="es-ES" sz="900" b="1" dirty="0" err="1">
                <a:solidFill>
                  <a:schemeClr val="tx1"/>
                </a:solidFill>
              </a:rPr>
              <a:t>desde</a:t>
            </a:r>
            <a:r>
              <a:rPr lang="en-US" altLang="es-ES" sz="900" b="1" dirty="0">
                <a:solidFill>
                  <a:schemeClr val="tx1"/>
                </a:solidFill>
              </a:rPr>
              <a:t> plasma</a:t>
            </a:r>
          </a:p>
        </p:txBody>
      </p:sp>
      <p:sp>
        <p:nvSpPr>
          <p:cNvPr id="50" name="Rectangle 22">
            <a:extLst>
              <a:ext uri="{FF2B5EF4-FFF2-40B4-BE49-F238E27FC236}">
                <a16:creationId xmlns:a16="http://schemas.microsoft.com/office/drawing/2014/main" id="{64C98548-DE7D-EBC7-6280-39D6ADC2BA8B}"/>
              </a:ext>
            </a:extLst>
          </p:cNvPr>
          <p:cNvSpPr/>
          <p:nvPr/>
        </p:nvSpPr>
        <p:spPr>
          <a:xfrm>
            <a:off x="3757319" y="4326897"/>
            <a:ext cx="1342451" cy="317800"/>
          </a:xfrm>
          <a:prstGeom prst="rect">
            <a:avLst/>
          </a:prstGeom>
          <a:noFill/>
          <a:ln w="2857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spcAft>
                <a:spcPts val="1000"/>
              </a:spcAft>
            </a:pPr>
            <a:r>
              <a:rPr lang="en-US" altLang="es-ES" sz="900" b="1" dirty="0" err="1">
                <a:solidFill>
                  <a:schemeClr val="tx1"/>
                </a:solidFill>
              </a:rPr>
              <a:t>Retrotranscripción</a:t>
            </a:r>
            <a:r>
              <a:rPr lang="en-US" altLang="es-ES" sz="900" b="1" dirty="0">
                <a:solidFill>
                  <a:schemeClr val="tx1"/>
                </a:solidFill>
              </a:rPr>
              <a:t> (cDNA)</a:t>
            </a:r>
          </a:p>
        </p:txBody>
      </p:sp>
      <p:sp>
        <p:nvSpPr>
          <p:cNvPr id="51" name="Rectangle 16">
            <a:extLst>
              <a:ext uri="{FF2B5EF4-FFF2-40B4-BE49-F238E27FC236}">
                <a16:creationId xmlns:a16="http://schemas.microsoft.com/office/drawing/2014/main" id="{96E86F23-490A-0C0D-47DA-22A64E9BDD6D}"/>
              </a:ext>
            </a:extLst>
          </p:cNvPr>
          <p:cNvSpPr/>
          <p:nvPr/>
        </p:nvSpPr>
        <p:spPr>
          <a:xfrm>
            <a:off x="6495203" y="4300420"/>
            <a:ext cx="1213371" cy="344277"/>
          </a:xfrm>
          <a:prstGeom prst="rect">
            <a:avLst/>
          </a:prstGeom>
          <a:noFill/>
          <a:ln w="2857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spcAft>
                <a:spcPts val="1000"/>
              </a:spcAft>
            </a:pPr>
            <a:r>
              <a:rPr lang="en-US" altLang="es-ES" sz="900" b="1" dirty="0">
                <a:solidFill>
                  <a:schemeClr val="tx1"/>
                </a:solidFill>
              </a:rPr>
              <a:t>179 miRNAs </a:t>
            </a:r>
            <a:r>
              <a:rPr lang="en-US" altLang="es-ES" sz="900" b="1" dirty="0" err="1">
                <a:solidFill>
                  <a:schemeClr val="tx1"/>
                </a:solidFill>
              </a:rPr>
              <a:t>por</a:t>
            </a:r>
            <a:r>
              <a:rPr lang="en-US" altLang="es-ES" sz="900" b="1" dirty="0">
                <a:solidFill>
                  <a:schemeClr val="tx1"/>
                </a:solidFill>
              </a:rPr>
              <a:t> </a:t>
            </a:r>
            <a:r>
              <a:rPr lang="en-US" altLang="es-ES" sz="900" b="1" dirty="0" err="1">
                <a:solidFill>
                  <a:schemeClr val="tx1"/>
                </a:solidFill>
              </a:rPr>
              <a:t>cada</a:t>
            </a:r>
            <a:r>
              <a:rPr lang="en-US" altLang="es-ES" sz="900" b="1" dirty="0">
                <a:solidFill>
                  <a:schemeClr val="tx1"/>
                </a:solidFill>
              </a:rPr>
              <a:t> </a:t>
            </a:r>
            <a:r>
              <a:rPr lang="es-ES" altLang="es-ES" sz="900" b="1" dirty="0" err="1">
                <a:solidFill>
                  <a:schemeClr val="tx1"/>
                </a:solidFill>
              </a:rPr>
              <a:t>qPCR</a:t>
            </a:r>
            <a:r>
              <a:rPr lang="en-US" altLang="es-ES" sz="900" b="1" dirty="0">
                <a:solidFill>
                  <a:schemeClr val="tx1"/>
                </a:solidFill>
              </a:rPr>
              <a:t> </a:t>
            </a:r>
          </a:p>
        </p:txBody>
      </p:sp>
      <p:sp>
        <p:nvSpPr>
          <p:cNvPr id="53" name="CuadroTexto 52">
            <a:extLst>
              <a:ext uri="{FF2B5EF4-FFF2-40B4-BE49-F238E27FC236}">
                <a16:creationId xmlns:a16="http://schemas.microsoft.com/office/drawing/2014/main" id="{5072D6D9-9D03-8D8A-CBE2-034EE19B91DC}"/>
              </a:ext>
            </a:extLst>
          </p:cNvPr>
          <p:cNvSpPr txBox="1"/>
          <p:nvPr/>
        </p:nvSpPr>
        <p:spPr>
          <a:xfrm>
            <a:off x="5126904" y="2389759"/>
            <a:ext cx="3060221" cy="369332"/>
          </a:xfrm>
          <a:prstGeom prst="rect">
            <a:avLst/>
          </a:prstGeom>
          <a:noFill/>
          <a:ln>
            <a:solidFill>
              <a:schemeClr val="accent1"/>
            </a:solidFill>
          </a:ln>
        </p:spPr>
        <p:txBody>
          <a:bodyPr wrap="square">
            <a:spAutoFit/>
          </a:bodyPr>
          <a:lstStyle/>
          <a:p>
            <a:pPr marL="171450" indent="-171450">
              <a:buFont typeface="+mj-lt"/>
              <a:buAutoNum type="arabicPeriod"/>
            </a:pPr>
            <a:r>
              <a:rPr lang="es-ES" sz="900" b="1" i="1" dirty="0">
                <a:solidFill>
                  <a:srgbClr val="FF0000"/>
                </a:solidFill>
              </a:rPr>
              <a:t>700-800 euros/paciente 179 miRNAs </a:t>
            </a:r>
            <a:r>
              <a:rPr lang="es-ES" sz="900" b="1" i="1" dirty="0">
                <a:solidFill>
                  <a:srgbClr val="FF0000"/>
                </a:solidFill>
                <a:sym typeface="Wingdings" panose="05000000000000000000" pitchFamily="2" charset="2"/>
              </a:rPr>
              <a:t> </a:t>
            </a:r>
            <a:r>
              <a:rPr lang="es-ES" sz="900" b="1" dirty="0">
                <a:solidFill>
                  <a:srgbClr val="FF0000"/>
                </a:solidFill>
              </a:rPr>
              <a:t>4 euros /</a:t>
            </a:r>
            <a:r>
              <a:rPr lang="es-ES" sz="900" b="1" dirty="0" err="1">
                <a:solidFill>
                  <a:srgbClr val="FF0000"/>
                </a:solidFill>
              </a:rPr>
              <a:t>miRNA</a:t>
            </a:r>
            <a:endParaRPr lang="es-ES" sz="900" b="1" dirty="0">
              <a:solidFill>
                <a:srgbClr val="FF0000"/>
              </a:solidFill>
            </a:endParaRPr>
          </a:p>
          <a:p>
            <a:pPr marL="171450" indent="-171450">
              <a:buFont typeface="+mj-lt"/>
              <a:buAutoNum type="arabicPeriod"/>
            </a:pPr>
            <a:r>
              <a:rPr lang="es-ES" sz="900" b="1" dirty="0">
                <a:solidFill>
                  <a:srgbClr val="FF0000"/>
                </a:solidFill>
              </a:rPr>
              <a:t>3 horas/ paciente (179 miRNAs) </a:t>
            </a:r>
            <a:r>
              <a:rPr lang="es-ES" sz="900" b="1" dirty="0">
                <a:solidFill>
                  <a:srgbClr val="FF0000"/>
                </a:solidFill>
                <a:sym typeface="Wingdings" panose="05000000000000000000" pitchFamily="2" charset="2"/>
              </a:rPr>
              <a:t> </a:t>
            </a:r>
            <a:r>
              <a:rPr lang="es-ES" sz="900" b="1" dirty="0">
                <a:solidFill>
                  <a:srgbClr val="FF0000"/>
                </a:solidFill>
              </a:rPr>
              <a:t>1 minuto/</a:t>
            </a:r>
            <a:r>
              <a:rPr lang="es-ES" sz="900" b="1" dirty="0" err="1">
                <a:solidFill>
                  <a:srgbClr val="FF0000"/>
                </a:solidFill>
              </a:rPr>
              <a:t>miRNA</a:t>
            </a:r>
            <a:endParaRPr lang="es-ES" sz="900" b="1" i="1" dirty="0">
              <a:solidFill>
                <a:srgbClr val="FF0000"/>
              </a:solidFill>
            </a:endParaRPr>
          </a:p>
        </p:txBody>
      </p:sp>
    </p:spTree>
    <p:extLst>
      <p:ext uri="{BB962C8B-B14F-4D97-AF65-F5344CB8AC3E}">
        <p14:creationId xmlns:p14="http://schemas.microsoft.com/office/powerpoint/2010/main" val="3110417364"/>
      </p:ext>
    </p:extLst>
  </p:cSld>
  <p:clrMapOvr>
    <a:masterClrMapping/>
  </p:clrMapOvr>
  <mc:AlternateContent xmlns:mc="http://schemas.openxmlformats.org/markup-compatibility/2006" xmlns:p14="http://schemas.microsoft.com/office/powerpoint/2010/main">
    <mc:Choice Requires="p14">
      <p:transition spd="slow" p14:dur="50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P spid="50"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7066D-2BD4-8D21-831B-691F52664097}"/>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08CEE7A1-E23F-AB04-F456-FDEE521FBBCF}"/>
              </a:ext>
            </a:extLst>
          </p:cNvPr>
          <p:cNvSpPr txBox="1"/>
          <p:nvPr/>
        </p:nvSpPr>
        <p:spPr>
          <a:xfrm>
            <a:off x="739220" y="218712"/>
            <a:ext cx="1871633" cy="901097"/>
          </a:xfrm>
          <a:prstGeom prst="rect">
            <a:avLst/>
          </a:prstGeom>
        </p:spPr>
        <p:txBody>
          <a:bodyPr vert="horz" lIns="68580" tIns="34290" rIns="68580" bIns="34290" rtlCol="0" anchor="ctr">
            <a:normAutofit/>
          </a:bodyPr>
          <a:lstStyle/>
          <a:p>
            <a:pPr algn="ctr">
              <a:lnSpc>
                <a:spcPct val="90000"/>
              </a:lnSpc>
              <a:spcBef>
                <a:spcPct val="0"/>
              </a:spcBef>
              <a:spcAft>
                <a:spcPts val="450"/>
              </a:spcAft>
            </a:pPr>
            <a:r>
              <a:rPr lang="en-US" sz="2100" b="1" i="1" dirty="0">
                <a:latin typeface="+mj-lt"/>
                <a:ea typeface="+mj-ea"/>
                <a:cs typeface="+mj-cs"/>
              </a:rPr>
              <a:t>NIX study</a:t>
            </a:r>
          </a:p>
        </p:txBody>
      </p:sp>
      <p:sp>
        <p:nvSpPr>
          <p:cNvPr id="7" name="Marcador de contenido 2">
            <a:extLst>
              <a:ext uri="{FF2B5EF4-FFF2-40B4-BE49-F238E27FC236}">
                <a16:creationId xmlns:a16="http://schemas.microsoft.com/office/drawing/2014/main" id="{2C3E4505-7418-8566-D667-E4FCDCC32365}"/>
              </a:ext>
            </a:extLst>
          </p:cNvPr>
          <p:cNvSpPr>
            <a:spLocks noGrp="1"/>
          </p:cNvSpPr>
          <p:nvPr>
            <p:ph idx="1"/>
          </p:nvPr>
        </p:nvSpPr>
        <p:spPr>
          <a:xfrm>
            <a:off x="2988952" y="218713"/>
            <a:ext cx="3814906" cy="647561"/>
          </a:xfrm>
        </p:spPr>
        <p:txBody>
          <a:bodyPr>
            <a:normAutofit lnSpcReduction="10000"/>
          </a:bodyPr>
          <a:lstStyle/>
          <a:p>
            <a:pPr>
              <a:buFont typeface="+mj-lt"/>
              <a:buAutoNum type="arabicPeriod"/>
            </a:pPr>
            <a:r>
              <a:rPr lang="es-ES" sz="900" b="1" dirty="0"/>
              <a:t>48 pacientes divididos en 4 grupos de 12 pacientes. 
Cada grupo estaba formado por 6 hombres y 6 mujeres y fueron emparejados por edad y sexo. 
Primer análisis: AOS vs No AOS.</a:t>
            </a:r>
            <a:endParaRPr lang="en-US" sz="900" dirty="0"/>
          </a:p>
          <a:p>
            <a:endParaRPr lang="en-US" sz="900" dirty="0"/>
          </a:p>
          <a:p>
            <a:endParaRPr lang="en-US" sz="900" dirty="0"/>
          </a:p>
          <a:p>
            <a:pPr algn="just"/>
            <a:endParaRPr lang="es-ES" sz="900" dirty="0"/>
          </a:p>
          <a:p>
            <a:pPr marL="0" indent="0" algn="just">
              <a:buNone/>
            </a:pPr>
            <a:endParaRPr lang="es-ES" sz="900" dirty="0"/>
          </a:p>
          <a:p>
            <a:endParaRPr lang="es-ES" dirty="0"/>
          </a:p>
        </p:txBody>
      </p:sp>
      <p:grpSp>
        <p:nvGrpSpPr>
          <p:cNvPr id="25" name="Grupo 24">
            <a:extLst>
              <a:ext uri="{FF2B5EF4-FFF2-40B4-BE49-F238E27FC236}">
                <a16:creationId xmlns:a16="http://schemas.microsoft.com/office/drawing/2014/main" id="{5F483BFB-5680-C20B-932C-9C94268A77F2}"/>
              </a:ext>
            </a:extLst>
          </p:cNvPr>
          <p:cNvGrpSpPr/>
          <p:nvPr/>
        </p:nvGrpSpPr>
        <p:grpSpPr>
          <a:xfrm>
            <a:off x="496881" y="1335609"/>
            <a:ext cx="3811220" cy="2472283"/>
            <a:chOff x="686571" y="2264711"/>
            <a:chExt cx="5081627" cy="3296377"/>
          </a:xfrm>
        </p:grpSpPr>
        <p:pic>
          <p:nvPicPr>
            <p:cNvPr id="3" name="Picture 10" descr="Enfermedad tromboembólica venosa - HC Marbella | HC Marbella International  Hospital">
              <a:extLst>
                <a:ext uri="{FF2B5EF4-FFF2-40B4-BE49-F238E27FC236}">
                  <a16:creationId xmlns:a16="http://schemas.microsoft.com/office/drawing/2014/main" id="{91875C69-6CF8-927B-78F7-09D6C2CBA0A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504505" y="2264711"/>
              <a:ext cx="1597432" cy="15974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onquido - Iconos gratis de usuario">
              <a:extLst>
                <a:ext uri="{FF2B5EF4-FFF2-40B4-BE49-F238E27FC236}">
                  <a16:creationId xmlns:a16="http://schemas.microsoft.com/office/drawing/2014/main" id="{85A85A2B-C306-7B07-E43A-4203D0B44D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18" y="2417572"/>
              <a:ext cx="1079941" cy="107994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onquido - Iconos gratis de usuario">
              <a:extLst>
                <a:ext uri="{FF2B5EF4-FFF2-40B4-BE49-F238E27FC236}">
                  <a16:creationId xmlns:a16="http://schemas.microsoft.com/office/drawing/2014/main" id="{EA2ADB67-D19C-8B5D-486E-A7D4B843D5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9900" y="4210889"/>
              <a:ext cx="1079941" cy="107994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Ronquido - Iconos gratis de usuario">
              <a:extLst>
                <a:ext uri="{FF2B5EF4-FFF2-40B4-BE49-F238E27FC236}">
                  <a16:creationId xmlns:a16="http://schemas.microsoft.com/office/drawing/2014/main" id="{DFBA1358-61A0-A021-4882-3181449295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3795" y="2459558"/>
              <a:ext cx="1079941" cy="107994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Ronquido - Iconos gratis de usuario">
              <a:extLst>
                <a:ext uri="{FF2B5EF4-FFF2-40B4-BE49-F238E27FC236}">
                  <a16:creationId xmlns:a16="http://schemas.microsoft.com/office/drawing/2014/main" id="{009AB0A9-2280-DB3C-7874-67743731CC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571" y="4155612"/>
              <a:ext cx="1079941" cy="107994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Enfermedad tromboembólica venosa - HC Marbella | HC Marbella International  Hospital">
              <a:extLst>
                <a:ext uri="{FF2B5EF4-FFF2-40B4-BE49-F238E27FC236}">
                  <a16:creationId xmlns:a16="http://schemas.microsoft.com/office/drawing/2014/main" id="{76C1AD9C-1A5E-9221-B88F-72CB7C196544}"/>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170766" y="3963656"/>
              <a:ext cx="1597432" cy="15974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0" descr="Enfermedad tromboembólica venosa - HC Marbella | HC Marbella International  Hospital">
              <a:extLst>
                <a:ext uri="{FF2B5EF4-FFF2-40B4-BE49-F238E27FC236}">
                  <a16:creationId xmlns:a16="http://schemas.microsoft.com/office/drawing/2014/main" id="{A5A0FB89-A871-62D3-C437-9C86F399460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170766" y="2290875"/>
              <a:ext cx="1597432" cy="15974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Enfermedad tromboembólica venosa - HC Marbella | HC Marbella International  Hospital">
              <a:extLst>
                <a:ext uri="{FF2B5EF4-FFF2-40B4-BE49-F238E27FC236}">
                  <a16:creationId xmlns:a16="http://schemas.microsoft.com/office/drawing/2014/main" id="{3FF83E3F-677A-E5F8-A1B0-BD0CBBE69B33}"/>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504505" y="3963656"/>
              <a:ext cx="1597432" cy="1597432"/>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n 19" descr="Icono&#10;&#10;El contenido generado por IA puede ser incorrecto.">
              <a:extLst>
                <a:ext uri="{FF2B5EF4-FFF2-40B4-BE49-F238E27FC236}">
                  <a16:creationId xmlns:a16="http://schemas.microsoft.com/office/drawing/2014/main" id="{1241DE14-A39B-79D4-5EF6-E49662D8A2E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923650" y="2619957"/>
              <a:ext cx="759142" cy="759142"/>
            </a:xfrm>
            <a:prstGeom prst="rect">
              <a:avLst/>
            </a:prstGeom>
          </p:spPr>
        </p:pic>
        <p:pic>
          <p:nvPicPr>
            <p:cNvPr id="22" name="Imagen 21" descr="Icono&#10;&#10;El contenido generado por IA puede ser incorrecto.">
              <a:extLst>
                <a:ext uri="{FF2B5EF4-FFF2-40B4-BE49-F238E27FC236}">
                  <a16:creationId xmlns:a16="http://schemas.microsoft.com/office/drawing/2014/main" id="{FE778CF3-1827-FBF1-EA62-3B0F7C43ED3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620845" y="2663652"/>
              <a:ext cx="759142" cy="759142"/>
            </a:xfrm>
            <a:prstGeom prst="rect">
              <a:avLst/>
            </a:prstGeom>
          </p:spPr>
        </p:pic>
        <p:pic>
          <p:nvPicPr>
            <p:cNvPr id="23" name="Imagen 22" descr="Icono&#10;&#10;El contenido generado por IA puede ser incorrecto.">
              <a:extLst>
                <a:ext uri="{FF2B5EF4-FFF2-40B4-BE49-F238E27FC236}">
                  <a16:creationId xmlns:a16="http://schemas.microsoft.com/office/drawing/2014/main" id="{73C9CD18-6546-524C-F40E-EDF8904400A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584194" y="4476411"/>
              <a:ext cx="759142" cy="759142"/>
            </a:xfrm>
            <a:prstGeom prst="rect">
              <a:avLst/>
            </a:prstGeom>
          </p:spPr>
        </p:pic>
        <p:pic>
          <p:nvPicPr>
            <p:cNvPr id="24" name="Imagen 23" descr="Icono&#10;&#10;El contenido generado por IA puede ser incorrecto.">
              <a:extLst>
                <a:ext uri="{FF2B5EF4-FFF2-40B4-BE49-F238E27FC236}">
                  <a16:creationId xmlns:a16="http://schemas.microsoft.com/office/drawing/2014/main" id="{3F2942F6-AC69-36FD-A418-8E6B8061664E}"/>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589911" y="2681709"/>
              <a:ext cx="759142" cy="759142"/>
            </a:xfrm>
            <a:prstGeom prst="rect">
              <a:avLst/>
            </a:prstGeom>
          </p:spPr>
        </p:pic>
      </p:grpSp>
      <p:pic>
        <p:nvPicPr>
          <p:cNvPr id="26" name="Imagen 25" descr="Imagen que contiene Interfaz de usuario gráfica&#10;&#10;El contenido generado por IA puede ser incorrecto.">
            <a:extLst>
              <a:ext uri="{FF2B5EF4-FFF2-40B4-BE49-F238E27FC236}">
                <a16:creationId xmlns:a16="http://schemas.microsoft.com/office/drawing/2014/main" id="{59967BF1-DCC7-FF96-8099-381D416EDC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88574" y="875962"/>
            <a:ext cx="4402763" cy="3315441"/>
          </a:xfrm>
          <a:prstGeom prst="rect">
            <a:avLst/>
          </a:prstGeom>
        </p:spPr>
      </p:pic>
      <p:sp>
        <p:nvSpPr>
          <p:cNvPr id="28" name="CuadroTexto 27">
            <a:extLst>
              <a:ext uri="{FF2B5EF4-FFF2-40B4-BE49-F238E27FC236}">
                <a16:creationId xmlns:a16="http://schemas.microsoft.com/office/drawing/2014/main" id="{A4BCFE18-DA90-6A64-4E3C-58F6CFB03495}"/>
              </a:ext>
            </a:extLst>
          </p:cNvPr>
          <p:cNvSpPr txBox="1"/>
          <p:nvPr/>
        </p:nvSpPr>
        <p:spPr>
          <a:xfrm>
            <a:off x="799366" y="4311434"/>
            <a:ext cx="7378415" cy="461665"/>
          </a:xfrm>
          <a:prstGeom prst="rect">
            <a:avLst/>
          </a:prstGeom>
          <a:noFill/>
        </p:spPr>
        <p:txBody>
          <a:bodyPr wrap="square">
            <a:spAutoFit/>
          </a:bodyPr>
          <a:lstStyle/>
          <a:p>
            <a:pPr algn="ctr">
              <a:spcAft>
                <a:spcPts val="600"/>
              </a:spcAft>
            </a:pPr>
            <a:r>
              <a:rPr lang="es-ES" sz="1200" i="1" dirty="0">
                <a:ea typeface="Aptos" panose="020B0004020202020204" pitchFamily="34" charset="0"/>
              </a:rPr>
              <a:t>9 tuvieron una mayor influencia en el modelo con un coeficiente de estimación &gt; 0,4: </a:t>
            </a:r>
            <a:r>
              <a:rPr lang="es-ES" sz="1200" b="1" i="1" dirty="0">
                <a:ea typeface="Aptos" panose="020B0004020202020204" pitchFamily="34" charset="0"/>
              </a:rPr>
              <a:t>(mir_32_5p, mir_328_3p, mir_128_3p, mir_132_3p, mir_136_5p, mir_1260a, mir_99b_5p, Mir 335_5p, mir_136_3)</a:t>
            </a:r>
            <a:endParaRPr lang="es-ES" sz="1200" b="1" i="1" kern="100" dirty="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61060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Diagrama&#10;&#10;El contenido generado por IA puede ser incorrecto.">
            <a:extLst>
              <a:ext uri="{FF2B5EF4-FFF2-40B4-BE49-F238E27FC236}">
                <a16:creationId xmlns:a16="http://schemas.microsoft.com/office/drawing/2014/main" id="{F1759EFE-9579-463A-2D0C-389D658F3E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267494"/>
            <a:ext cx="6141083" cy="4500837"/>
          </a:xfrm>
          <a:prstGeom prst="rect">
            <a:avLst/>
          </a:prstGeom>
        </p:spPr>
      </p:pic>
    </p:spTree>
    <p:extLst>
      <p:ext uri="{BB962C8B-B14F-4D97-AF65-F5344CB8AC3E}">
        <p14:creationId xmlns:p14="http://schemas.microsoft.com/office/powerpoint/2010/main" val="742642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2A693-FE91-4133-B1C7-77B182BACAC1}"/>
            </a:ext>
          </a:extLst>
        </p:cNvPr>
        <p:cNvGrpSpPr/>
        <p:nvPr/>
      </p:nvGrpSpPr>
      <p:grpSpPr>
        <a:xfrm>
          <a:off x="0" y="0"/>
          <a:ext cx="0" cy="0"/>
          <a:chOff x="0" y="0"/>
          <a:chExt cx="0" cy="0"/>
        </a:xfrm>
      </p:grpSpPr>
      <p:pic>
        <p:nvPicPr>
          <p:cNvPr id="2" name="Picture 2" descr="Nix - Wikipedia, la enciclopedia libre">
            <a:extLst>
              <a:ext uri="{FF2B5EF4-FFF2-40B4-BE49-F238E27FC236}">
                <a16:creationId xmlns:a16="http://schemas.microsoft.com/office/drawing/2014/main" id="{2BB759BB-1B3F-FC41-FF2D-0B8262B1F9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638" r="1" b="31795"/>
          <a:stretch/>
        </p:blipFill>
        <p:spPr bwMode="auto">
          <a:xfrm>
            <a:off x="6077607" y="0"/>
            <a:ext cx="3064107" cy="51435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6" descr="Hospital Universitario Virgen del Rocio">
            <a:extLst>
              <a:ext uri="{FF2B5EF4-FFF2-40B4-BE49-F238E27FC236}">
                <a16:creationId xmlns:a16="http://schemas.microsoft.com/office/drawing/2014/main" id="{A7E5F51B-DCE0-A6EC-F743-C914DC53CC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939902"/>
            <a:ext cx="1164371" cy="8137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BiS (@ibis_sevilla) / X">
            <a:extLst>
              <a:ext uri="{FF2B5EF4-FFF2-40B4-BE49-F238E27FC236}">
                <a16:creationId xmlns:a16="http://schemas.microsoft.com/office/drawing/2014/main" id="{055F3555-13D8-22F7-F5AC-354B162FDA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6928" y="4006515"/>
            <a:ext cx="813761" cy="813761"/>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9470EF98-9FBC-2887-3E36-18120F361931}"/>
              </a:ext>
            </a:extLst>
          </p:cNvPr>
          <p:cNvSpPr txBox="1"/>
          <p:nvPr/>
        </p:nvSpPr>
        <p:spPr>
          <a:xfrm>
            <a:off x="827584" y="1635646"/>
            <a:ext cx="5040560" cy="1217769"/>
          </a:xfrm>
          <a:prstGeom prst="rect">
            <a:avLst/>
          </a:prstGeom>
          <a:noFill/>
          <a:ln w="57150">
            <a:solidFill>
              <a:schemeClr val="accent4">
                <a:lumMod val="40000"/>
                <a:lumOff val="60000"/>
              </a:schemeClr>
            </a:solidFill>
          </a:ln>
        </p:spPr>
        <p:txBody>
          <a:bodyPr wrap="square">
            <a:spAutoFit/>
          </a:bodyPr>
          <a:lstStyle/>
          <a:p>
            <a:pPr marL="171450" indent="-171450" algn="just">
              <a:lnSpc>
                <a:spcPct val="90000"/>
              </a:lnSpc>
              <a:spcAft>
                <a:spcPts val="450"/>
              </a:spcAft>
              <a:buFont typeface="+mj-lt"/>
              <a:buAutoNum type="arabicPeriod"/>
            </a:pPr>
            <a:r>
              <a:rPr lang="es-ES" sz="1200" dirty="0">
                <a:ea typeface="Times New Roman" panose="02020603050405020304" pitchFamily="18" charset="0"/>
                <a:cs typeface="Arial" panose="020B0604020202020204" pitchFamily="34" charset="0"/>
              </a:rPr>
              <a:t>La </a:t>
            </a:r>
            <a:r>
              <a:rPr lang="es-ES" sz="1200" b="1" dirty="0">
                <a:solidFill>
                  <a:schemeClr val="accent4">
                    <a:lumMod val="75000"/>
                  </a:schemeClr>
                </a:solidFill>
                <a:ea typeface="Times New Roman" panose="02020603050405020304" pitchFamily="18" charset="0"/>
                <a:cs typeface="Arial" panose="020B0604020202020204" pitchFamily="34" charset="0"/>
              </a:rPr>
              <a:t>AOS puede desempeñar un papel en la resolución incompleta de la EP y en el desarrollo de secuelas crónicas</a:t>
            </a:r>
            <a:r>
              <a:rPr lang="es-ES" sz="1200" dirty="0">
                <a:ea typeface="Times New Roman" panose="02020603050405020304" pitchFamily="18" charset="0"/>
                <a:cs typeface="Arial" panose="020B0604020202020204" pitchFamily="34" charset="0"/>
              </a:rPr>
              <a:t>.</a:t>
            </a:r>
          </a:p>
          <a:p>
            <a:pPr marL="171450" indent="-171450" algn="just">
              <a:lnSpc>
                <a:spcPct val="90000"/>
              </a:lnSpc>
              <a:spcAft>
                <a:spcPts val="450"/>
              </a:spcAft>
              <a:buFont typeface="+mj-lt"/>
              <a:buAutoNum type="arabicPeriod"/>
            </a:pPr>
            <a:endParaRPr lang="es-ES" sz="1200" dirty="0">
              <a:ea typeface="Times New Roman" panose="02020603050405020304" pitchFamily="18" charset="0"/>
              <a:cs typeface="Arial" panose="020B0604020202020204" pitchFamily="34" charset="0"/>
            </a:endParaRPr>
          </a:p>
          <a:p>
            <a:pPr marL="171450" indent="-171450" algn="just">
              <a:lnSpc>
                <a:spcPct val="90000"/>
              </a:lnSpc>
              <a:spcAft>
                <a:spcPts val="450"/>
              </a:spcAft>
              <a:buFont typeface="+mj-lt"/>
              <a:buAutoNum type="arabicPeriod"/>
            </a:pPr>
            <a:r>
              <a:rPr lang="es-ES" sz="1200" b="1" dirty="0">
                <a:solidFill>
                  <a:schemeClr val="accent4">
                    <a:lumMod val="75000"/>
                  </a:schemeClr>
                </a:solidFill>
                <a:ea typeface="Times New Roman" panose="02020603050405020304" pitchFamily="18" charset="0"/>
                <a:cs typeface="Arial" panose="020B0604020202020204" pitchFamily="34" charset="0"/>
              </a:rPr>
              <a:t>Un panel de 16 miRNAs podría servir como biomarcadores de AOS en estos pacientes</a:t>
            </a:r>
            <a:r>
              <a:rPr lang="es-ES" sz="1200" b="1" dirty="0">
                <a:ea typeface="Times New Roman" panose="02020603050405020304" pitchFamily="18" charset="0"/>
                <a:cs typeface="Arial" panose="020B0604020202020204" pitchFamily="34" charset="0"/>
              </a:rPr>
              <a:t>, </a:t>
            </a:r>
            <a:r>
              <a:rPr lang="es-ES" sz="1200" dirty="0">
                <a:ea typeface="Times New Roman" panose="02020603050405020304" pitchFamily="18" charset="0"/>
                <a:cs typeface="Arial" panose="020B0604020202020204" pitchFamily="34" charset="0"/>
              </a:rPr>
              <a:t>aunque se necesitan más estudios para validar estos resultados y explorar su relevancia clínica.</a:t>
            </a:r>
            <a:endParaRPr lang="en-GB" sz="1200" dirty="0">
              <a:ea typeface="Times New Roman" panose="02020603050405020304" pitchFamily="18" charset="0"/>
              <a:cs typeface="Arial" panose="020B0604020202020204" pitchFamily="34" charset="0"/>
            </a:endParaRPr>
          </a:p>
        </p:txBody>
      </p:sp>
      <p:sp>
        <p:nvSpPr>
          <p:cNvPr id="8" name="CuadroTexto 7">
            <a:extLst>
              <a:ext uri="{FF2B5EF4-FFF2-40B4-BE49-F238E27FC236}">
                <a16:creationId xmlns:a16="http://schemas.microsoft.com/office/drawing/2014/main" id="{C7DEB041-DF00-017C-9F04-4A408727A9ED}"/>
              </a:ext>
            </a:extLst>
          </p:cNvPr>
          <p:cNvSpPr txBox="1"/>
          <p:nvPr/>
        </p:nvSpPr>
        <p:spPr>
          <a:xfrm>
            <a:off x="2771800" y="332505"/>
            <a:ext cx="1563012" cy="300082"/>
          </a:xfrm>
          <a:prstGeom prst="rect">
            <a:avLst/>
          </a:prstGeom>
          <a:solidFill>
            <a:schemeClr val="bg1"/>
          </a:solidFill>
          <a:ln w="19050">
            <a:solidFill>
              <a:schemeClr val="accent4"/>
            </a:solidFill>
          </a:ln>
        </p:spPr>
        <p:txBody>
          <a:bodyPr wrap="square" rtlCol="0">
            <a:spAutoFit/>
          </a:bodyPr>
          <a:lstStyle/>
          <a:p>
            <a:pPr algn="ctr"/>
            <a:r>
              <a:rPr lang="es-ES" sz="1350" b="1" i="1" dirty="0">
                <a:latin typeface="Times New Roman" panose="02020603050405020304" pitchFamily="18" charset="0"/>
                <a:cs typeface="Times New Roman" panose="02020603050405020304" pitchFamily="18" charset="0"/>
              </a:rPr>
              <a:t>Conclusiones</a:t>
            </a:r>
            <a:endParaRPr lang="es-ES" sz="1350" b="1" i="1" dirty="0">
              <a:cs typeface="Times New Roman" panose="02020603050405020304" pitchFamily="18" charset="0"/>
            </a:endParaRPr>
          </a:p>
        </p:txBody>
      </p:sp>
      <p:sp>
        <p:nvSpPr>
          <p:cNvPr id="9" name="Subtítulo 2">
            <a:extLst>
              <a:ext uri="{FF2B5EF4-FFF2-40B4-BE49-F238E27FC236}">
                <a16:creationId xmlns:a16="http://schemas.microsoft.com/office/drawing/2014/main" id="{F51B1314-DCBF-3C2C-989E-7B9A19B42E85}"/>
              </a:ext>
            </a:extLst>
          </p:cNvPr>
          <p:cNvSpPr txBox="1">
            <a:spLocks/>
          </p:cNvSpPr>
          <p:nvPr/>
        </p:nvSpPr>
        <p:spPr>
          <a:xfrm>
            <a:off x="1619149" y="4006515"/>
            <a:ext cx="3642014" cy="1183542"/>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900" b="1" dirty="0">
                <a:cs typeface="Times New Roman" panose="02020603050405020304" pitchFamily="18" charset="0"/>
              </a:rPr>
              <a:t>Unidad Médico – </a:t>
            </a:r>
            <a:r>
              <a:rPr lang="en-US" sz="900" b="1" dirty="0" err="1">
                <a:cs typeface="Times New Roman" panose="02020603050405020304" pitchFamily="18" charset="0"/>
              </a:rPr>
              <a:t>Quirúrgica</a:t>
            </a:r>
            <a:r>
              <a:rPr lang="en-US" sz="900" b="1" dirty="0">
                <a:cs typeface="Times New Roman" panose="02020603050405020304" pitchFamily="18" charset="0"/>
              </a:rPr>
              <a:t> de </a:t>
            </a:r>
            <a:r>
              <a:rPr lang="en-US" sz="900" b="1" dirty="0" err="1">
                <a:cs typeface="Times New Roman" panose="02020603050405020304" pitchFamily="18" charset="0"/>
              </a:rPr>
              <a:t>Enfermedades</a:t>
            </a:r>
            <a:r>
              <a:rPr lang="en-US" sz="900" b="1" dirty="0">
                <a:cs typeface="Times New Roman" panose="02020603050405020304" pitchFamily="18" charset="0"/>
              </a:rPr>
              <a:t> </a:t>
            </a:r>
            <a:r>
              <a:rPr lang="en-US" sz="900" b="1" dirty="0" err="1">
                <a:cs typeface="Times New Roman" panose="02020603050405020304" pitchFamily="18" charset="0"/>
              </a:rPr>
              <a:t>Respiratorias</a:t>
            </a:r>
            <a:endParaRPr lang="en-US" sz="900" b="1" dirty="0">
              <a:cs typeface="Times New Roman" panose="02020603050405020304" pitchFamily="18" charset="0"/>
            </a:endParaRPr>
          </a:p>
          <a:p>
            <a:pPr marL="0" indent="0" algn="ctr">
              <a:buNone/>
            </a:pPr>
            <a:r>
              <a:rPr lang="en-US" sz="900" b="1" dirty="0">
                <a:cs typeface="Times New Roman" panose="02020603050405020304" pitchFamily="18" charset="0"/>
              </a:rPr>
              <a:t>Hospital Universitario Virgen del Rocío</a:t>
            </a:r>
          </a:p>
          <a:p>
            <a:pPr marL="0" indent="0" algn="ctr">
              <a:buNone/>
            </a:pPr>
            <a:r>
              <a:rPr lang="en-US" sz="900" b="1" dirty="0">
                <a:cs typeface="Times New Roman" panose="02020603050405020304" pitchFamily="18" charset="0"/>
              </a:rPr>
              <a:t>Instituto de </a:t>
            </a:r>
            <a:r>
              <a:rPr lang="en-US" sz="900" b="1" dirty="0" err="1">
                <a:cs typeface="Times New Roman" panose="02020603050405020304" pitchFamily="18" charset="0"/>
              </a:rPr>
              <a:t>Investigación</a:t>
            </a:r>
            <a:r>
              <a:rPr lang="en-US" sz="900" b="1" dirty="0">
                <a:cs typeface="Times New Roman" panose="02020603050405020304" pitchFamily="18" charset="0"/>
              </a:rPr>
              <a:t> </a:t>
            </a:r>
            <a:r>
              <a:rPr lang="en-US" sz="900" b="1" dirty="0" err="1">
                <a:cs typeface="Times New Roman" panose="02020603050405020304" pitchFamily="18" charset="0"/>
              </a:rPr>
              <a:t>Biomédica</a:t>
            </a:r>
            <a:r>
              <a:rPr lang="en-US" sz="900" b="1" dirty="0">
                <a:cs typeface="Times New Roman" panose="02020603050405020304" pitchFamily="18" charset="0"/>
              </a:rPr>
              <a:t> de Sevilla</a:t>
            </a:r>
          </a:p>
        </p:txBody>
      </p:sp>
    </p:spTree>
    <p:extLst>
      <p:ext uri="{BB962C8B-B14F-4D97-AF65-F5344CB8AC3E}">
        <p14:creationId xmlns:p14="http://schemas.microsoft.com/office/powerpoint/2010/main" val="266269658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TotalTime>
  <Words>1056</Words>
  <Application>Microsoft Office PowerPoint</Application>
  <PresentationFormat>Presentación en pantalla (16:9)</PresentationFormat>
  <Paragraphs>64</Paragraphs>
  <Slides>8</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vt:i4>
      </vt:variant>
    </vt:vector>
  </HeadingPairs>
  <TitlesOfParts>
    <vt:vector size="14" baseType="lpstr">
      <vt:lpstr>Aptos</vt:lpstr>
      <vt:lpstr>Arial</vt:lpstr>
      <vt:lpstr>Calibri</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Carlos Carrera Cueva</cp:lastModifiedBy>
  <cp:revision>2</cp:revision>
  <dcterms:created xsi:type="dcterms:W3CDTF">2024-02-05T13:08:18Z</dcterms:created>
  <dcterms:modified xsi:type="dcterms:W3CDTF">2025-02-23T20:09:05Z</dcterms:modified>
</cp:coreProperties>
</file>