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5143500" cx="9144000"/>
  <p:notesSz cx="6858000" cy="9144000"/>
  <p:embeddedFontLst>
    <p:embeddedFont>
      <p:font typeface="Roboto"/>
      <p:regular r:id="rId16"/>
      <p:bold r:id="rId17"/>
      <p:italic r:id="rId18"/>
      <p:boldItalic r:id="rId19"/>
    </p:embeddedFont>
    <p:embeddedFont>
      <p:font typeface="Nunito"/>
      <p:regular r:id="rId20"/>
      <p:bold r:id="rId21"/>
      <p:italic r:id="rId22"/>
      <p:boldItalic r:id="rId23"/>
    </p:embeddedFont>
    <p:embeddedFont>
      <p:font typeface="Nunito Black"/>
      <p:bold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 uri="GoogleSlidesCustomDataVersion2">
      <go:slidesCustomData xmlns:go="http://customooxmlschemas.google.com/" r:id="rId26" roundtripDataSignature="AMtx7mgEdH7I5kVhUXBnkmdjdmxKQbh6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B4BB68C-F755-4C84-8E44-4F24C3829903}">
  <a:tblStyle styleId="{EB4BB68C-F755-4C84-8E44-4F24C382990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Nunito-regular.fntdata"/><Relationship Id="rId22" Type="http://schemas.openxmlformats.org/officeDocument/2006/relationships/font" Target="fonts/Nunito-italic.fntdata"/><Relationship Id="rId21" Type="http://schemas.openxmlformats.org/officeDocument/2006/relationships/font" Target="fonts/Nunito-bold.fntdata"/><Relationship Id="rId24" Type="http://schemas.openxmlformats.org/officeDocument/2006/relationships/font" Target="fonts/NunitoBlack-bold.fntdata"/><Relationship Id="rId23" Type="http://schemas.openxmlformats.org/officeDocument/2006/relationships/font" Target="fonts/Nuni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customschemas.google.com/relationships/presentationmetadata" Target="metadata"/><Relationship Id="rId25" Type="http://schemas.openxmlformats.org/officeDocument/2006/relationships/font" Target="fonts/NunitoBlack-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oboto-bold.fntdata"/><Relationship Id="rId16" Type="http://schemas.openxmlformats.org/officeDocument/2006/relationships/font" Target="fonts/Roboto-regular.fntdata"/><Relationship Id="rId19" Type="http://schemas.openxmlformats.org/officeDocument/2006/relationships/font" Target="fonts/Roboto-boldItalic.fntdata"/><Relationship Id="rId18" Type="http://schemas.openxmlformats.org/officeDocument/2006/relationships/font" Target="fonts/Roboto-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bfb4808ab_0_134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bfb4808ab_0_1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8ff42aa6_1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8ff42aa6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s-ES"/>
              <a:t>El ADN libre circulante (cfDNA, cell-free DNA) se refiere a fragmentos cortos de ADN que se encuentran libres en fluidos corporales (principalmente en plasma sanguíneo, pero también en orina, saliva, líquido cefalorraquídeo, etc.) como resultado de la muerte celular (apoptosis o necrosis). Típicamente son fragmentos de doble hebra de ~150–200 pares de bases</a:t>
            </a:r>
            <a:endParaRPr/>
          </a:p>
          <a:p>
            <a:pPr indent="0" lvl="0" marL="0" rtl="0" algn="l">
              <a:spcBef>
                <a:spcPts val="0"/>
              </a:spcBef>
              <a:spcAft>
                <a:spcPts val="0"/>
              </a:spcAft>
              <a:buClr>
                <a:schemeClr val="dk1"/>
              </a:buClr>
              <a:buSzPts val="1100"/>
              <a:buFont typeface="Arial"/>
              <a:buNone/>
            </a:pPr>
            <a:r>
              <a:rPr lang="es-ES"/>
              <a:t>El término cfDNA abarca distintas subfracciones según su origen, incluyendo por ejemplo el ADN tumoral circulante (circulating tumor DNA, ctDNA) derivado de tumores, el ADN fetal libre de células (cell-free fetal DNA, cffDNA) de la placenta fetal, el ADN mitocondrial libre (ccf-mtDNA) y el ADN derivado de donante en trasplantes (donor-derived cfDNA, dd-cfDNA).</a:t>
            </a:r>
            <a:endParaRPr/>
          </a:p>
          <a:p>
            <a:pPr indent="0" lvl="0" marL="0" rtl="0" algn="l">
              <a:spcBef>
                <a:spcPts val="0"/>
              </a:spcBef>
              <a:spcAft>
                <a:spcPts val="0"/>
              </a:spcAft>
              <a:buClr>
                <a:schemeClr val="dk1"/>
              </a:buClr>
              <a:buSzPts val="1100"/>
              <a:buFont typeface="Arial"/>
              <a:buNone/>
            </a:pPr>
            <a:r>
              <a:rPr lang="es-ES"/>
              <a:t>En individuos sanos, la mayor parte del cfDNA proviene del recambio natural de células sanguíneas (leucocitos) y otros tejidos (endotelio vascular, hepatocitos, etc.). Su concentración basal en plasma es baja (habitualmente &lt;50 ng/mL) y tiene una vida media corta, del orden de minutos a pocas horas, ya que el organismo lo elimina rápidamente (principalmente vía hepática y renal).</a:t>
            </a:r>
            <a:endParaRPr/>
          </a:p>
          <a:p>
            <a:pPr indent="0" lvl="0" marL="0" rtl="0" algn="l">
              <a:spcBef>
                <a:spcPts val="0"/>
              </a:spcBef>
              <a:spcAft>
                <a:spcPts val="0"/>
              </a:spcAft>
              <a:buNone/>
            </a:pPr>
            <a:r>
              <a:rPr lang="es-ES"/>
              <a:t>En resumen, el cfDNA constituye un biomarcador inespecífico de muerte celular, cuyo origen puede ser fisiológico (recambio tisular normal) o patológico (tumores, tejido placentario, daño por injuria, etc.). La posibilidad de discriminar el origen específico de segmentos de cfDNA mediante ciertas características moleculares (mutaciones, patrones epigenéticos, tamaño de fragmentos) es clave para sus aplicaciones diagnósticas.</a:t>
            </a:r>
            <a:endParaRPr/>
          </a:p>
          <a:p>
            <a:pPr indent="0" lvl="0" marL="0" rtl="0" algn="l">
              <a:spcBef>
                <a:spcPts val="0"/>
              </a:spcBef>
              <a:spcAft>
                <a:spcPts val="0"/>
              </a:spcAft>
              <a:buNone/>
            </a:pPr>
            <a:r>
              <a:t/>
            </a:r>
            <a:endParaRPr/>
          </a:p>
          <a:p>
            <a:pPr indent="0" lvl="0" marL="0" rtl="0" algn="l">
              <a:spcBef>
                <a:spcPts val="0"/>
              </a:spcBef>
              <a:spcAft>
                <a:spcPts val="0"/>
              </a:spcAft>
              <a:buNone/>
            </a:pPr>
            <a:r>
              <a:rPr lang="es-ES"/>
              <a:t>La metilación del ADN libre circulante (cfDNA) es un proceso epigenético que consiste en la adición de grupos metilo (-CH₃) a las citosinas dentro de los dinucleótidos CpG del ADN que circula en el plasma sanguíneo. Esta modificación no altera la secuencia del ADN pero regula la expresión génica, ya que la hipermetilación generalmente reprime la transcripción y la hipometilación puede favorecerla.</a:t>
            </a:r>
            <a:endParaRPr/>
          </a:p>
          <a:p>
            <a:pPr indent="0" lvl="0" marL="0" rtl="0" algn="l">
              <a:spcBef>
                <a:spcPts val="0"/>
              </a:spcBef>
              <a:spcAft>
                <a:spcPts val="0"/>
              </a:spcAft>
              <a:buNone/>
            </a:pPr>
            <a:r>
              <a:rPr lang="es-ES"/>
              <a:t>¿Cómo se genera el cfDNA?</a:t>
            </a:r>
            <a:endParaRPr/>
          </a:p>
          <a:p>
            <a:pPr indent="0" lvl="0" marL="0" rtl="0" algn="l">
              <a:spcBef>
                <a:spcPts val="0"/>
              </a:spcBef>
              <a:spcAft>
                <a:spcPts val="0"/>
              </a:spcAft>
              <a:buNone/>
            </a:pPr>
            <a:r>
              <a:rPr lang="es-ES"/>
              <a:t>El cfDNA es fragmentado y liberado al torrente sanguíneo principalmente a través de:</a:t>
            </a:r>
            <a:endParaRPr/>
          </a:p>
          <a:p>
            <a:pPr indent="0" lvl="0" marL="0" rtl="0" algn="l">
              <a:spcBef>
                <a:spcPts val="0"/>
              </a:spcBef>
              <a:spcAft>
                <a:spcPts val="0"/>
              </a:spcAft>
              <a:buNone/>
            </a:pPr>
            <a:r>
              <a:rPr lang="es-ES"/>
              <a:t>Apoptosis y necrosis celular (particularmente de células dañadas o inflamadas en enfermedades como la EPOC).</a:t>
            </a:r>
            <a:endParaRPr/>
          </a:p>
          <a:p>
            <a:pPr indent="0" lvl="0" marL="0" rtl="0" algn="l">
              <a:spcBef>
                <a:spcPts val="0"/>
              </a:spcBef>
              <a:spcAft>
                <a:spcPts val="0"/>
              </a:spcAft>
              <a:buNone/>
            </a:pPr>
            <a:r>
              <a:rPr lang="es-ES"/>
              <a:t>Lisis de células tumorales o células del sistema inmunológico en diversas condiciones.</a:t>
            </a:r>
            <a:endParaRPr/>
          </a:p>
          <a:p>
            <a:pPr indent="0" lvl="0" marL="0" rtl="0" algn="l">
              <a:spcBef>
                <a:spcPts val="0"/>
              </a:spcBef>
              <a:spcAft>
                <a:spcPts val="0"/>
              </a:spcAft>
              <a:buNone/>
            </a:pPr>
            <a:r>
              <a:rPr lang="es-ES"/>
              <a:t>Liberación activa por células viables en procesos fisiológicos.</a:t>
            </a:r>
            <a:endParaRPr/>
          </a:p>
          <a:p>
            <a:pPr indent="0" lvl="0" marL="0" rtl="0" algn="l">
              <a:spcBef>
                <a:spcPts val="0"/>
              </a:spcBef>
              <a:spcAft>
                <a:spcPts val="0"/>
              </a:spcAft>
              <a:buNone/>
            </a:pPr>
            <a:r>
              <a:rPr lang="es-ES"/>
              <a:t>Dado que el cfDNA proviene de múltiples tejidos y órganos, su perfil de metilación puede reflejar el estado epigenético de diferentes células en el organismo, lo que lo convierte en un biomarcador atractivo.</a:t>
            </a:r>
            <a:endParaRPr/>
          </a:p>
          <a:p>
            <a:pPr indent="0" lvl="0" marL="0" rtl="0" algn="l">
              <a:spcBef>
                <a:spcPts val="0"/>
              </a:spcBef>
              <a:spcAft>
                <a:spcPts val="0"/>
              </a:spcAft>
              <a:buNone/>
            </a:pPr>
            <a:r>
              <a:rPr lang="es-ES"/>
              <a:t>Metilación del cfDNA como biomarcador en la EPOC</a:t>
            </a:r>
            <a:endParaRPr/>
          </a:p>
          <a:p>
            <a:pPr indent="0" lvl="0" marL="0" rtl="0" algn="l">
              <a:spcBef>
                <a:spcPts val="0"/>
              </a:spcBef>
              <a:spcAft>
                <a:spcPts val="0"/>
              </a:spcAft>
              <a:buNone/>
            </a:pPr>
            <a:r>
              <a:rPr lang="es-ES"/>
              <a:t>En pacientes con EPOC, se ha observado que el cfDNA tiene patrones de metilación anómalos en genes relacionados con:</a:t>
            </a:r>
            <a:endParaRPr/>
          </a:p>
          <a:p>
            <a:pPr indent="0" lvl="0" marL="0" rtl="0" algn="l">
              <a:spcBef>
                <a:spcPts val="0"/>
              </a:spcBef>
              <a:spcAft>
                <a:spcPts val="0"/>
              </a:spcAft>
              <a:buNone/>
            </a:pPr>
            <a:r>
              <a:rPr lang="es-ES"/>
              <a:t>Inflamación crónica (ej., genes asociados a IL-6 y TNF-α).</a:t>
            </a:r>
            <a:endParaRPr/>
          </a:p>
          <a:p>
            <a:pPr indent="0" lvl="0" marL="0" rtl="0" algn="l">
              <a:spcBef>
                <a:spcPts val="0"/>
              </a:spcBef>
              <a:spcAft>
                <a:spcPts val="0"/>
              </a:spcAft>
              <a:buNone/>
            </a:pPr>
            <a:r>
              <a:rPr lang="es-ES"/>
              <a:t>Respuesta al estrés oxidativo (ej., genes de la vía de la glutatión peroxidasa).</a:t>
            </a:r>
            <a:endParaRPr/>
          </a:p>
          <a:p>
            <a:pPr indent="0" lvl="0" marL="0" rtl="0" algn="l">
              <a:spcBef>
                <a:spcPts val="0"/>
              </a:spcBef>
              <a:spcAft>
                <a:spcPts val="0"/>
              </a:spcAft>
              <a:buNone/>
            </a:pPr>
            <a:r>
              <a:rPr lang="es-ES"/>
              <a:t>Remodelado tisular y fibrosis (ej., genes de la matriz extracelular como MMPs).</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3b8ff42aa6_1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3b8ff42aa6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b="1" lang="es-ES">
                <a:solidFill>
                  <a:schemeClr val="dk1"/>
                </a:solidFill>
              </a:rPr>
              <a:t>¿Qué se analizó?</a:t>
            </a:r>
            <a:endParaRPr b="1">
              <a:solidFill>
                <a:schemeClr val="dk1"/>
              </a:solidFill>
            </a:endParaRPr>
          </a:p>
          <a:p>
            <a:pPr indent="0" lvl="0" marL="0" rtl="0" algn="l">
              <a:spcBef>
                <a:spcPts val="0"/>
              </a:spcBef>
              <a:spcAft>
                <a:spcPts val="0"/>
              </a:spcAft>
              <a:buNone/>
            </a:pPr>
            <a:r>
              <a:rPr lang="es-ES">
                <a:solidFill>
                  <a:schemeClr val="dk1"/>
                </a:solidFill>
              </a:rPr>
              <a:t>Se estudiaron los sitios de </a:t>
            </a:r>
            <a:r>
              <a:rPr b="1" lang="es-ES">
                <a:solidFill>
                  <a:schemeClr val="dk1"/>
                </a:solidFill>
              </a:rPr>
              <a:t>metilación del ADN</a:t>
            </a:r>
            <a:r>
              <a:rPr lang="es-ES">
                <a:solidFill>
                  <a:schemeClr val="dk1"/>
                </a:solidFill>
              </a:rPr>
              <a:t> en el </a:t>
            </a:r>
            <a:r>
              <a:rPr b="1" lang="es-ES">
                <a:solidFill>
                  <a:schemeClr val="dk1"/>
                </a:solidFill>
              </a:rPr>
              <a:t>genoma</a:t>
            </a:r>
            <a:r>
              <a:rPr lang="es-ES">
                <a:solidFill>
                  <a:schemeClr val="dk1"/>
                </a:solidFill>
              </a:rPr>
              <a:t>. (para que lo sepas: La metilación es una modificación química del ADN que afecta la expresión de los genes sin alterar su secuencia. Este proceso es importante en enfermedades como el cáncer y otras condiciones pulmonares.)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3bfb4808ab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3bfb4808a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b="1" lang="es-ES">
                <a:solidFill>
                  <a:schemeClr val="dk1"/>
                </a:solidFill>
              </a:rPr>
              <a:t>¿Qué se analizó?</a:t>
            </a:r>
            <a:endParaRPr b="1">
              <a:solidFill>
                <a:schemeClr val="dk1"/>
              </a:solidFill>
            </a:endParaRPr>
          </a:p>
          <a:p>
            <a:pPr indent="0" lvl="0" marL="0" rtl="0" algn="l">
              <a:spcBef>
                <a:spcPts val="0"/>
              </a:spcBef>
              <a:spcAft>
                <a:spcPts val="0"/>
              </a:spcAft>
              <a:buNone/>
            </a:pPr>
            <a:r>
              <a:rPr lang="es-ES">
                <a:solidFill>
                  <a:schemeClr val="dk1"/>
                </a:solidFill>
              </a:rPr>
              <a:t>Se estudiaron los sitios de </a:t>
            </a:r>
            <a:r>
              <a:rPr b="1" lang="es-ES">
                <a:solidFill>
                  <a:schemeClr val="dk1"/>
                </a:solidFill>
              </a:rPr>
              <a:t>metilación del ADN</a:t>
            </a:r>
            <a:r>
              <a:rPr lang="es-ES">
                <a:solidFill>
                  <a:schemeClr val="dk1"/>
                </a:solidFill>
              </a:rPr>
              <a:t> en el </a:t>
            </a:r>
            <a:r>
              <a:rPr b="1" lang="es-ES">
                <a:solidFill>
                  <a:schemeClr val="dk1"/>
                </a:solidFill>
              </a:rPr>
              <a:t>genoma</a:t>
            </a:r>
            <a:r>
              <a:rPr lang="es-ES">
                <a:solidFill>
                  <a:schemeClr val="dk1"/>
                </a:solidFill>
              </a:rPr>
              <a:t>. (para que lo sepas: La metilación es una modificación química del ADN que afecta la expresión de los genes sin alterar su secuencia. Este proceso es importante en enfermedades como el cáncer y otras condiciones pulmonares.)</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s-ES">
                <a:solidFill>
                  <a:schemeClr val="dk1"/>
                </a:solidFill>
              </a:rPr>
              <a:t>¿Cómo se hizo el análisis?</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Se utilizó un </a:t>
            </a:r>
            <a:r>
              <a:rPr b="1" lang="es-ES">
                <a:solidFill>
                  <a:schemeClr val="dk1"/>
                </a:solidFill>
              </a:rPr>
              <a:t>array de metilación</a:t>
            </a:r>
            <a:r>
              <a:rPr lang="es-ES">
                <a:solidFill>
                  <a:schemeClr val="dk1"/>
                </a:solidFill>
              </a:rPr>
              <a:t>, específicamente el </a:t>
            </a:r>
            <a:r>
              <a:rPr b="1" lang="es-ES">
                <a:solidFill>
                  <a:schemeClr val="dk1"/>
                </a:solidFill>
              </a:rPr>
              <a:t>Infinium® MethylationEPIC BeadChip v1 (Illumina)</a:t>
            </a:r>
            <a:r>
              <a:rPr lang="es-ES">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Este array permite medir qué regiones del ADN están metiladas y cuáles no.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Luego, las muestras fueron </a:t>
            </a:r>
            <a:r>
              <a:rPr b="1" lang="es-ES">
                <a:solidFill>
                  <a:schemeClr val="dk1"/>
                </a:solidFill>
              </a:rPr>
              <a:t>escaneadas</a:t>
            </a:r>
            <a:r>
              <a:rPr lang="es-ES">
                <a:solidFill>
                  <a:schemeClr val="dk1"/>
                </a:solidFill>
              </a:rPr>
              <a:t> en una plataforma llamada </a:t>
            </a:r>
            <a:r>
              <a:rPr b="1" lang="es-ES">
                <a:solidFill>
                  <a:schemeClr val="dk1"/>
                </a:solidFill>
              </a:rPr>
              <a:t>iScan (Illumina)</a:t>
            </a:r>
            <a:r>
              <a:rPr lang="es-ES">
                <a:solidFill>
                  <a:schemeClr val="dk1"/>
                </a:solidFill>
              </a:rPr>
              <a:t> para obtener los datos.</a:t>
            </a:r>
            <a:endParaRPr>
              <a:solidFill>
                <a:schemeClr val="dk1"/>
              </a:solidFill>
            </a:endParaRPr>
          </a:p>
          <a:p>
            <a:pPr indent="0" lvl="0" marL="0" rtl="0" algn="l">
              <a:lnSpc>
                <a:spcPct val="115000"/>
              </a:lnSpc>
              <a:spcBef>
                <a:spcPts val="1400"/>
              </a:spcBef>
              <a:spcAft>
                <a:spcPts val="0"/>
              </a:spcAft>
              <a:buNone/>
            </a:pPr>
            <a:r>
              <a:rPr b="1" lang="es-ES" sz="900">
                <a:solidFill>
                  <a:schemeClr val="dk1"/>
                </a:solidFill>
              </a:rPr>
              <a:t>******************¿Qué es un array en este contexto?</a:t>
            </a:r>
            <a:endParaRPr b="1" sz="900">
              <a:solidFill>
                <a:schemeClr val="dk1"/>
              </a:solidFill>
            </a:endParaRPr>
          </a:p>
          <a:p>
            <a:pPr indent="0" lvl="0" marL="0" rtl="0" algn="l">
              <a:lnSpc>
                <a:spcPct val="115000"/>
              </a:lnSpc>
              <a:spcBef>
                <a:spcPts val="1200"/>
              </a:spcBef>
              <a:spcAft>
                <a:spcPts val="0"/>
              </a:spcAft>
              <a:buNone/>
            </a:pPr>
            <a:r>
              <a:rPr lang="es-ES" sz="900">
                <a:solidFill>
                  <a:schemeClr val="dk1"/>
                </a:solidFill>
              </a:rPr>
              <a:t>Un </a:t>
            </a:r>
            <a:r>
              <a:rPr b="1" lang="es-ES" sz="900">
                <a:solidFill>
                  <a:schemeClr val="dk1"/>
                </a:solidFill>
              </a:rPr>
              <a:t>array de metilación</a:t>
            </a:r>
            <a:r>
              <a:rPr lang="es-ES" sz="900">
                <a:solidFill>
                  <a:schemeClr val="dk1"/>
                </a:solidFill>
              </a:rPr>
              <a:t> es una tecnología utilizada en estudios de epigenética para medir la </a:t>
            </a:r>
            <a:r>
              <a:rPr b="1" lang="es-ES" sz="900">
                <a:solidFill>
                  <a:schemeClr val="dk1"/>
                </a:solidFill>
              </a:rPr>
              <a:t>metilación del ADN</a:t>
            </a:r>
            <a:r>
              <a:rPr lang="es-ES" sz="900">
                <a:solidFill>
                  <a:schemeClr val="dk1"/>
                </a:solidFill>
              </a:rPr>
              <a:t> en miles o incluso millones de sitios específicos del genoma.</a:t>
            </a:r>
            <a:endParaRPr sz="900">
              <a:solidFill>
                <a:schemeClr val="dk1"/>
              </a:solidFill>
            </a:endParaRPr>
          </a:p>
          <a:p>
            <a:pPr indent="0" lvl="0" marL="0" rtl="0" algn="l">
              <a:lnSpc>
                <a:spcPct val="115000"/>
              </a:lnSpc>
              <a:spcBef>
                <a:spcPts val="1200"/>
              </a:spcBef>
              <a:spcAft>
                <a:spcPts val="0"/>
              </a:spcAft>
              <a:buNone/>
            </a:pPr>
            <a:r>
              <a:rPr lang="es-ES" sz="900">
                <a:solidFill>
                  <a:schemeClr val="dk1"/>
                </a:solidFill>
              </a:rPr>
              <a:t>Básicamente, es una especie de </a:t>
            </a:r>
            <a:r>
              <a:rPr b="1" lang="es-ES" sz="900">
                <a:solidFill>
                  <a:schemeClr val="dk1"/>
                </a:solidFill>
              </a:rPr>
              <a:t>microchip</a:t>
            </a:r>
            <a:r>
              <a:rPr lang="es-ES" sz="900">
                <a:solidFill>
                  <a:schemeClr val="dk1"/>
                </a:solidFill>
              </a:rPr>
              <a:t> (parecido a un chip de computadora) que contiene sondas diseñadas para detectar si ciertas regiones del ADN están metiladas o no.</a:t>
            </a:r>
            <a:endParaRPr sz="900">
              <a:solidFill>
                <a:schemeClr val="dk1"/>
              </a:solidFill>
            </a:endParaRPr>
          </a:p>
          <a:p>
            <a:pPr indent="0" lvl="0" marL="0" rtl="0" algn="l">
              <a:lnSpc>
                <a:spcPct val="115000"/>
              </a:lnSpc>
              <a:spcBef>
                <a:spcPts val="1400"/>
              </a:spcBef>
              <a:spcAft>
                <a:spcPts val="0"/>
              </a:spcAft>
              <a:buNone/>
            </a:pPr>
            <a:r>
              <a:rPr b="1" lang="es-ES" sz="900">
                <a:solidFill>
                  <a:schemeClr val="dk1"/>
                </a:solidFill>
              </a:rPr>
              <a:t>¿Cómo funciona un array de metilación?</a:t>
            </a:r>
            <a:endParaRPr b="1" sz="900">
              <a:solidFill>
                <a:schemeClr val="dk1"/>
              </a:solidFill>
            </a:endParaRPr>
          </a:p>
          <a:p>
            <a:pPr indent="-285750" lvl="0" marL="457200" rtl="0" algn="l">
              <a:lnSpc>
                <a:spcPct val="115000"/>
              </a:lnSpc>
              <a:spcBef>
                <a:spcPts val="1200"/>
              </a:spcBef>
              <a:spcAft>
                <a:spcPts val="0"/>
              </a:spcAft>
              <a:buClr>
                <a:schemeClr val="dk1"/>
              </a:buClr>
              <a:buSzPts val="900"/>
              <a:buAutoNum type="arabicPeriod"/>
            </a:pPr>
            <a:r>
              <a:rPr b="1" lang="es-ES" sz="900">
                <a:solidFill>
                  <a:schemeClr val="dk1"/>
                </a:solidFill>
              </a:rPr>
              <a:t>Extracción del ADN</a:t>
            </a:r>
            <a:r>
              <a:rPr lang="es-ES" sz="900">
                <a:solidFill>
                  <a:schemeClr val="dk1"/>
                </a:solidFill>
              </a:rPr>
              <a:t> → Se extrae el ADN de las células de los pacientes.</a:t>
            </a:r>
            <a:endParaRPr sz="900">
              <a:solidFill>
                <a:schemeClr val="dk1"/>
              </a:solidFill>
            </a:endParaRPr>
          </a:p>
          <a:p>
            <a:pPr indent="-285750" lvl="0" marL="457200" rtl="0" algn="l">
              <a:lnSpc>
                <a:spcPct val="115000"/>
              </a:lnSpc>
              <a:spcBef>
                <a:spcPts val="0"/>
              </a:spcBef>
              <a:spcAft>
                <a:spcPts val="0"/>
              </a:spcAft>
              <a:buClr>
                <a:schemeClr val="dk1"/>
              </a:buClr>
              <a:buSzPts val="900"/>
              <a:buAutoNum type="arabicPeriod"/>
            </a:pPr>
            <a:r>
              <a:rPr b="1" lang="es-ES" sz="900">
                <a:solidFill>
                  <a:schemeClr val="dk1"/>
                </a:solidFill>
              </a:rPr>
              <a:t>Tratamiento con bisulfito</a:t>
            </a:r>
            <a:r>
              <a:rPr lang="es-ES" sz="900">
                <a:solidFill>
                  <a:schemeClr val="dk1"/>
                </a:solidFill>
              </a:rPr>
              <a:t> → Se modifica químicamente el ADN para distinguir las bases metiladas de las no metiladas.</a:t>
            </a:r>
            <a:endParaRPr sz="900">
              <a:solidFill>
                <a:schemeClr val="dk1"/>
              </a:solidFill>
            </a:endParaRPr>
          </a:p>
          <a:p>
            <a:pPr indent="-285750" lvl="0" marL="457200" rtl="0" algn="l">
              <a:lnSpc>
                <a:spcPct val="115000"/>
              </a:lnSpc>
              <a:spcBef>
                <a:spcPts val="0"/>
              </a:spcBef>
              <a:spcAft>
                <a:spcPts val="0"/>
              </a:spcAft>
              <a:buClr>
                <a:schemeClr val="dk1"/>
              </a:buClr>
              <a:buSzPts val="900"/>
              <a:buAutoNum type="arabicPeriod"/>
            </a:pPr>
            <a:r>
              <a:rPr b="1" lang="es-ES" sz="900">
                <a:solidFill>
                  <a:schemeClr val="dk1"/>
                </a:solidFill>
              </a:rPr>
              <a:t>Hibridación en el array</a:t>
            </a:r>
            <a:r>
              <a:rPr lang="es-ES" sz="900">
                <a:solidFill>
                  <a:schemeClr val="dk1"/>
                </a:solidFill>
              </a:rPr>
              <a:t> → El ADN se coloca en el chip, donde se une a sondas específicas que detectan los niveles de metilación.</a:t>
            </a:r>
            <a:endParaRPr sz="900">
              <a:solidFill>
                <a:schemeClr val="dk1"/>
              </a:solidFill>
            </a:endParaRPr>
          </a:p>
          <a:p>
            <a:pPr indent="-285750" lvl="0" marL="457200" rtl="0" algn="l">
              <a:lnSpc>
                <a:spcPct val="115000"/>
              </a:lnSpc>
              <a:spcBef>
                <a:spcPts val="0"/>
              </a:spcBef>
              <a:spcAft>
                <a:spcPts val="0"/>
              </a:spcAft>
              <a:buClr>
                <a:schemeClr val="dk1"/>
              </a:buClr>
              <a:buSzPts val="900"/>
              <a:buAutoNum type="arabicPeriod"/>
            </a:pPr>
            <a:r>
              <a:rPr b="1" lang="es-ES" sz="900">
                <a:solidFill>
                  <a:schemeClr val="dk1"/>
                </a:solidFill>
              </a:rPr>
              <a:t>Escaneo y análisis</a:t>
            </a:r>
            <a:r>
              <a:rPr lang="es-ES" sz="900">
                <a:solidFill>
                  <a:schemeClr val="dk1"/>
                </a:solidFill>
              </a:rPr>
              <a:t> → Se usa un escáner (como el </a:t>
            </a:r>
            <a:r>
              <a:rPr b="1" lang="es-ES" sz="900">
                <a:solidFill>
                  <a:schemeClr val="dk1"/>
                </a:solidFill>
              </a:rPr>
              <a:t>iScan de Illumina</a:t>
            </a:r>
            <a:r>
              <a:rPr lang="es-ES" sz="900">
                <a:solidFill>
                  <a:schemeClr val="dk1"/>
                </a:solidFill>
              </a:rPr>
              <a:t>) para leer los niveles de metilación en cada sitio.</a:t>
            </a:r>
            <a:endParaRPr sz="900">
              <a:solidFill>
                <a:schemeClr val="dk1"/>
              </a:solidFill>
            </a:endParaRPr>
          </a:p>
          <a:p>
            <a:pPr indent="-298450" lvl="0" marL="457200" rtl="0" algn="l">
              <a:lnSpc>
                <a:spcPct val="115000"/>
              </a:lnSpc>
              <a:spcBef>
                <a:spcPts val="0"/>
              </a:spcBef>
              <a:spcAft>
                <a:spcPts val="0"/>
              </a:spcAft>
              <a:buClr>
                <a:schemeClr val="dk1"/>
              </a:buClr>
              <a:buSzPts val="1100"/>
              <a:buChar char="●"/>
            </a:pPr>
            <a:r>
              <a:rPr b="1" lang="es-ES">
                <a:solidFill>
                  <a:schemeClr val="dk1"/>
                </a:solidFill>
              </a:rPr>
              <a:t>¿Cómo se procesaron los datos?</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Se utilizó un software llamado </a:t>
            </a:r>
            <a:r>
              <a:rPr b="1" lang="es-ES">
                <a:solidFill>
                  <a:schemeClr val="dk1"/>
                </a:solidFill>
              </a:rPr>
              <a:t>Chip Analysis Methylation Pipeline</a:t>
            </a:r>
            <a:r>
              <a:rPr lang="es-ES">
                <a:solidFill>
                  <a:schemeClr val="dk1"/>
                </a:solidFill>
              </a:rPr>
              <a:t>, que originalmente estaba diseñado para otro array similar (HumanMethylation450).</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Este software analiza los datos de metilación y los convierte en información útil para el estudio.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s-ES">
                <a:solidFill>
                  <a:schemeClr val="dk1"/>
                </a:solidFill>
              </a:rPr>
              <a:t>¿Cómo se evaluó la metilación diferencial?</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Se aplicó un </a:t>
            </a:r>
            <a:r>
              <a:rPr b="1" lang="es-ES">
                <a:solidFill>
                  <a:schemeClr val="dk1"/>
                </a:solidFill>
              </a:rPr>
              <a:t>modelo de regresión beta jerárquica de dos niveles</a:t>
            </a:r>
            <a:r>
              <a:rPr lang="es-ES">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En términos simples, esto es un método estadístico que permite identificar qué regiones del ADN tienen diferencias en la metilación entre distintos grupos (por ejemplo, personas sanas vs. pacientes con enfermedad pulmonar).</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El análisis se hizo centrándose en regiones llamadas </a:t>
            </a:r>
            <a:r>
              <a:rPr b="1" lang="es-ES">
                <a:solidFill>
                  <a:schemeClr val="dk1"/>
                </a:solidFill>
              </a:rPr>
              <a:t>islas CpG</a:t>
            </a:r>
            <a:r>
              <a:rPr lang="es-ES">
                <a:solidFill>
                  <a:schemeClr val="dk1"/>
                </a:solidFill>
              </a:rPr>
              <a:t>, que son segmentos del ADN donde es más común que ocurra la metilación y que suelen estar asociadas a la regulación de genes.</a:t>
            </a:r>
            <a:endParaRPr>
              <a:solidFill>
                <a:schemeClr val="dk1"/>
              </a:solidFill>
            </a:endParaRPr>
          </a:p>
          <a:p>
            <a:pPr indent="0" lvl="0" marL="0" rtl="0" algn="l">
              <a:lnSpc>
                <a:spcPct val="115000"/>
              </a:lnSpc>
              <a:spcBef>
                <a:spcPts val="1200"/>
              </a:spcBef>
              <a:spcAft>
                <a:spcPts val="0"/>
              </a:spcAft>
              <a:buNone/>
            </a:pPr>
            <a:r>
              <a:rPr b="1" lang="es-ES">
                <a:solidFill>
                  <a:schemeClr val="dk1"/>
                </a:solidFill>
              </a:rPr>
              <a:t>¿Para qué se hizo todo esto?</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lang="es-ES">
                <a:solidFill>
                  <a:schemeClr val="dk1"/>
                </a:solidFill>
              </a:rPr>
              <a:t>La información obtenida de la metilación diferencial se utilizó como una </a:t>
            </a:r>
            <a:r>
              <a:rPr b="1" lang="es-ES">
                <a:solidFill>
                  <a:schemeClr val="dk1"/>
                </a:solidFill>
              </a:rPr>
              <a:t>estrategia de extracción de características</a:t>
            </a:r>
            <a:r>
              <a:rPr lang="es-ES">
                <a:solidFill>
                  <a:schemeClr val="dk1"/>
                </a:solidFill>
              </a:rPr>
              <a:t>. Esto significa que se seleccionaron los datos más relevantes para construir un modelo predictivo.</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Se crearon dos </a:t>
            </a:r>
            <a:r>
              <a:rPr b="1" lang="es-ES">
                <a:solidFill>
                  <a:schemeClr val="dk1"/>
                </a:solidFill>
              </a:rPr>
              <a:t>máquinas de vectores de soporte (SVM)</a:t>
            </a:r>
            <a:r>
              <a:rPr lang="es-ES">
                <a:solidFill>
                  <a:schemeClr val="dk1"/>
                </a:solidFill>
              </a:rPr>
              <a:t>, que son algoritmos de aprendizaje automático que ayudan a clasificar datos.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Estas SVM se construyeron usando información de metilación en las </a:t>
            </a:r>
            <a:r>
              <a:rPr b="1" lang="es-ES">
                <a:solidFill>
                  <a:schemeClr val="dk1"/>
                </a:solidFill>
              </a:rPr>
              <a:t>islas CpG</a:t>
            </a:r>
            <a:r>
              <a:rPr lang="es-ES">
                <a:solidFill>
                  <a:schemeClr val="dk1"/>
                </a:solidFill>
              </a:rPr>
              <a:t>, con un tipo de función matemática llamada </a:t>
            </a:r>
            <a:r>
              <a:rPr b="1" lang="es-ES">
                <a:solidFill>
                  <a:schemeClr val="dk1"/>
                </a:solidFill>
              </a:rPr>
              <a:t>núcleo lineal</a:t>
            </a:r>
            <a:r>
              <a:rPr lang="es-ES">
                <a:solidFill>
                  <a:schemeClr val="dk1"/>
                </a:solidFill>
              </a:rPr>
              <a:t>.</a:t>
            </a:r>
            <a:endParaRPr>
              <a:solidFill>
                <a:schemeClr val="dk1"/>
              </a:solidFill>
            </a:endParaRPr>
          </a:p>
          <a:p>
            <a:pPr indent="0" lvl="0" marL="0" rtl="0" algn="l">
              <a:lnSpc>
                <a:spcPct val="115000"/>
              </a:lnSpc>
              <a:spcBef>
                <a:spcPts val="1400"/>
              </a:spcBef>
              <a:spcAft>
                <a:spcPts val="0"/>
              </a:spcAft>
              <a:buNone/>
            </a:pPr>
            <a:r>
              <a:rPr b="1" lang="es-ES" sz="1300">
                <a:solidFill>
                  <a:schemeClr val="dk1"/>
                </a:solidFill>
              </a:rPr>
              <a:t>¿Cómo puedes explicarlo en el congreso de neumología?</a:t>
            </a:r>
            <a:endParaRPr b="1" sz="1300">
              <a:solidFill>
                <a:schemeClr val="dk1"/>
              </a:solidFill>
            </a:endParaRPr>
          </a:p>
          <a:p>
            <a:pPr indent="0" lvl="0" marL="0" rtl="0" algn="l">
              <a:lnSpc>
                <a:spcPct val="115000"/>
              </a:lnSpc>
              <a:spcBef>
                <a:spcPts val="1200"/>
              </a:spcBef>
              <a:spcAft>
                <a:spcPts val="0"/>
              </a:spcAft>
              <a:buNone/>
            </a:pPr>
            <a:r>
              <a:rPr lang="es-ES">
                <a:solidFill>
                  <a:schemeClr val="dk1"/>
                </a:solidFill>
              </a:rPr>
              <a:t>Si lo necesitas para una exposición, puedes decir algo como:</a:t>
            </a:r>
            <a:endParaRPr>
              <a:solidFill>
                <a:schemeClr val="dk1"/>
              </a:solidFill>
            </a:endParaRPr>
          </a:p>
          <a:p>
            <a:pPr indent="0" lvl="0" marL="0" rtl="0" algn="l">
              <a:lnSpc>
                <a:spcPct val="115000"/>
              </a:lnSpc>
              <a:spcBef>
                <a:spcPts val="1200"/>
              </a:spcBef>
              <a:spcAft>
                <a:spcPts val="1200"/>
              </a:spcAft>
              <a:buNone/>
            </a:pPr>
            <a:r>
              <a:rPr i="1" lang="es-ES">
                <a:solidFill>
                  <a:schemeClr val="dk1"/>
                </a:solidFill>
              </a:rPr>
              <a:t>"En nuestro estudio analizamos la metilación del ADN en el genoma utilizando la tecnología Infinium MethylationEPIC BeadChip. Esta técnica nos permitió detectar modificaciones epigenéticas en regiones clave del ADN, específicamente en las islas CpG. Para procesar los datos, usamos un pipeline modificado de análisis de metilación. Luego, aplicamos un modelo estadístico para identificar diferencias significativas en la metilación entre grupos. Con esta información, construimos dos modelos de aprendizaje automático (máquinas de vectores de soporte) para clasificar muestras según su perfil de metilación. Esto nos ayuda a entender mejor los cambios epigenéticos en enfermedades pulmonares y potencialmente desarrollar biomarcadores predictivos."</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3bfb4808ab_0_12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3bfb4808ab_0_1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3bfb4808ab_0_12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3bfb4808ab_0_1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s-ES"/>
              <a:t>nuestro estudio encontró 19.576 regiones de ADN (</a:t>
            </a:r>
            <a:r>
              <a:rPr lang="es-ES"/>
              <a:t>concretamente</a:t>
            </a:r>
            <a:r>
              <a:rPr lang="es-ES"/>
              <a:t> islas CpG) con diferencias significativas en el nivel de metilación entre pacientes con EPOC y controles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3bfb4808ab_0_12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3bfb4808ab_0_1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s-ES" sz="1300">
                <a:solidFill>
                  <a:schemeClr val="dk1"/>
                </a:solidFill>
              </a:rPr>
              <a:t>Interpretación de la imagen</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s-ES">
                <a:solidFill>
                  <a:schemeClr val="dk1"/>
                </a:solidFill>
              </a:rPr>
              <a:t>Se observa que los sujetos sanos (CTRL) están separados de los pacientes con EPOC, lo que sugiere que los valores de metilación permiten diferenciar entre ambas poblaciones.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Dentro de los pacientes con EPOC, los diferentes subgrupos (GOLD A, B, C y D) muestran patrones de metilación distintos, lo que indica que la metilación puede estar asociada con la progresión o gravedad de la enfermedad.</a:t>
            </a:r>
            <a:endParaRPr>
              <a:solidFill>
                <a:schemeClr val="dk1"/>
              </a:solidFill>
            </a:endParaRPr>
          </a:p>
          <a:p>
            <a:pPr indent="0" lvl="0" marL="0" rtl="0" algn="l">
              <a:lnSpc>
                <a:spcPct val="115000"/>
              </a:lnSpc>
              <a:spcBef>
                <a:spcPts val="1400"/>
              </a:spcBef>
              <a:spcAft>
                <a:spcPts val="0"/>
              </a:spcAft>
              <a:buNone/>
            </a:pPr>
            <a:r>
              <a:rPr b="1" lang="es-ES" sz="1300">
                <a:solidFill>
                  <a:schemeClr val="dk1"/>
                </a:solidFill>
              </a:rPr>
              <a:t>Mensaje clave</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s-ES">
                <a:solidFill>
                  <a:schemeClr val="dk1"/>
                </a:solidFill>
              </a:rPr>
              <a:t>Conclusión</a:t>
            </a:r>
            <a:r>
              <a:rPr lang="es-ES">
                <a:solidFill>
                  <a:schemeClr val="dk1"/>
                </a:solidFill>
              </a:rPr>
              <a:t>: Los valores de metilación permiten diferenciar no solo entre pacientes con EPOC y sujetos sanos, sino también entre diferentes grados de la enfermedad según GOLD. Esto sugiere que la metilación podría ser un biomarcador útil para la estratificación de pacientes con EPOC.</a:t>
            </a:r>
            <a:endParaRPr>
              <a:solidFill>
                <a:schemeClr val="dk1"/>
              </a:solidFill>
            </a:endParaRPr>
          </a:p>
          <a:p>
            <a:pPr indent="0" lvl="0" marL="0" rtl="0" algn="l">
              <a:lnSpc>
                <a:spcPct val="115000"/>
              </a:lnSpc>
              <a:spcBef>
                <a:spcPts val="1200"/>
              </a:spcBef>
              <a:spcAft>
                <a:spcPts val="0"/>
              </a:spcAft>
              <a:buNone/>
            </a:pPr>
            <a:r>
              <a:rPr b="1" lang="es-ES">
                <a:solidFill>
                  <a:schemeClr val="dk1"/>
                </a:solidFill>
              </a:rPr>
              <a:t>Figura 1.</a:t>
            </a:r>
            <a:r>
              <a:rPr lang="es-ES">
                <a:solidFill>
                  <a:schemeClr val="dk1"/>
                </a:solidFill>
              </a:rPr>
              <a:t> Los valores de metilación podrían distinguir a los pacientes con EPOC de los controles sanos y de los subgrupos dentro del grupo de EPOC según la clasificación GOLD. Se muestra una ilustración del análisis de componentes principales en 3D (3D-PCA) realizado en los sujetos reclutados. Las elipses resaltan las diferentes distribuciones de los subgrupos. Cada punto representa un sujeto, coloreado según su subgrupo.</a:t>
            </a:r>
            <a:endParaRPr>
              <a:solidFill>
                <a:schemeClr val="dk1"/>
              </a:solidFill>
            </a:endParaRPr>
          </a:p>
          <a:p>
            <a:pPr indent="0" lvl="0" marL="0" rtl="0" algn="l">
              <a:lnSpc>
                <a:spcPct val="115000"/>
              </a:lnSpc>
              <a:spcBef>
                <a:spcPts val="1200"/>
              </a:spcBef>
              <a:spcAft>
                <a:spcPts val="0"/>
              </a:spcAft>
              <a:buNone/>
            </a:pPr>
            <a:r>
              <a:rPr lang="es-ES">
                <a:solidFill>
                  <a:schemeClr val="dk1"/>
                </a:solidFill>
              </a:rPr>
              <a:t>PC1: primer componente principal,</a:t>
            </a:r>
            <a:br>
              <a:rPr lang="es-ES">
                <a:solidFill>
                  <a:schemeClr val="dk1"/>
                </a:solidFill>
              </a:rPr>
            </a:br>
            <a:r>
              <a:rPr lang="es-ES">
                <a:solidFill>
                  <a:schemeClr val="dk1"/>
                </a:solidFill>
              </a:rPr>
              <a:t>PC2: segundo componente principal,</a:t>
            </a:r>
            <a:br>
              <a:rPr lang="es-ES">
                <a:solidFill>
                  <a:schemeClr val="dk1"/>
                </a:solidFill>
              </a:rPr>
            </a:br>
            <a:r>
              <a:rPr lang="es-ES">
                <a:solidFill>
                  <a:schemeClr val="dk1"/>
                </a:solidFill>
              </a:rPr>
              <a:t>PC3: tercer componente principal,</a:t>
            </a:r>
            <a:endParaRPr>
              <a:solidFill>
                <a:schemeClr val="dk1"/>
              </a:solidFill>
            </a:endParaRPr>
          </a:p>
          <a:p>
            <a:pPr indent="0" lvl="0" marL="0" rtl="0" algn="l">
              <a:lnSpc>
                <a:spcPct val="115000"/>
              </a:lnSpc>
              <a:spcBef>
                <a:spcPts val="1200"/>
              </a:spcBef>
              <a:spcAft>
                <a:spcPts val="1200"/>
              </a:spcAft>
              <a:buNone/>
            </a:pPr>
            <a:r>
              <a:rPr lang="es-ES">
                <a:solidFill>
                  <a:schemeClr val="dk1"/>
                </a:solidFill>
              </a:rPr>
              <a:t>CTRL: controles sanos,</a:t>
            </a:r>
            <a:br>
              <a:rPr lang="es-ES">
                <a:solidFill>
                  <a:schemeClr val="dk1"/>
                </a:solidFill>
              </a:rPr>
            </a:br>
            <a:r>
              <a:rPr lang="es-ES">
                <a:solidFill>
                  <a:schemeClr val="dk1"/>
                </a:solidFill>
              </a:rPr>
              <a:t>a: GOLD A,</a:t>
            </a:r>
            <a:br>
              <a:rPr lang="es-ES">
                <a:solidFill>
                  <a:schemeClr val="dk1"/>
                </a:solidFill>
              </a:rPr>
            </a:br>
            <a:r>
              <a:rPr lang="es-ES">
                <a:solidFill>
                  <a:schemeClr val="dk1"/>
                </a:solidFill>
              </a:rPr>
              <a:t>b: GOLD B,</a:t>
            </a:r>
            <a:br>
              <a:rPr lang="es-ES">
                <a:solidFill>
                  <a:schemeClr val="dk1"/>
                </a:solidFill>
              </a:rPr>
            </a:br>
            <a:r>
              <a:rPr lang="es-ES">
                <a:solidFill>
                  <a:schemeClr val="dk1"/>
                </a:solidFill>
              </a:rPr>
              <a:t>c: GOLD C,</a:t>
            </a:r>
            <a:br>
              <a:rPr lang="es-ES">
                <a:solidFill>
                  <a:schemeClr val="dk1"/>
                </a:solidFill>
              </a:rPr>
            </a:br>
            <a:r>
              <a:rPr lang="es-ES">
                <a:solidFill>
                  <a:schemeClr val="dk1"/>
                </a:solidFill>
              </a:rPr>
              <a:t>d: GOLD D.</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3bfb4808ab_0_13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3bfb4808ab_0_1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None/>
            </a:pPr>
            <a:r>
              <a:rPr b="1" lang="es-ES" sz="1300">
                <a:solidFill>
                  <a:schemeClr val="dk1"/>
                </a:solidFill>
              </a:rPr>
              <a:t>Interpretación de la imagen</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lang="es-ES">
                <a:solidFill>
                  <a:schemeClr val="dk1"/>
                </a:solidFill>
              </a:rPr>
              <a:t>Se observa que los sujetos sanos (CTRL) están separados de los pacientes con EPOC, lo que sugiere que los valores de metilación permiten diferenciar entre ambas poblaciones.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s-ES">
                <a:solidFill>
                  <a:schemeClr val="dk1"/>
                </a:solidFill>
              </a:rPr>
              <a:t>Dentro de los pacientes con EPOC, los diferentes subgrupos (GOLD A, B, C y D) muestran patrones de metilación distintos, lo que indica que la metilación puede estar asociada con la progresión o gravedad de la enfermedad.</a:t>
            </a:r>
            <a:endParaRPr>
              <a:solidFill>
                <a:schemeClr val="dk1"/>
              </a:solidFill>
            </a:endParaRPr>
          </a:p>
          <a:p>
            <a:pPr indent="0" lvl="0" marL="0" rtl="0" algn="l">
              <a:lnSpc>
                <a:spcPct val="115000"/>
              </a:lnSpc>
              <a:spcBef>
                <a:spcPts val="1400"/>
              </a:spcBef>
              <a:spcAft>
                <a:spcPts val="0"/>
              </a:spcAft>
              <a:buNone/>
            </a:pPr>
            <a:r>
              <a:rPr b="1" lang="es-ES" sz="1300">
                <a:solidFill>
                  <a:schemeClr val="dk1"/>
                </a:solidFill>
              </a:rPr>
              <a:t>Mensaje clave</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s-ES">
                <a:solidFill>
                  <a:schemeClr val="dk1"/>
                </a:solidFill>
              </a:rPr>
              <a:t>Conclusión</a:t>
            </a:r>
            <a:r>
              <a:rPr lang="es-ES">
                <a:solidFill>
                  <a:schemeClr val="dk1"/>
                </a:solidFill>
              </a:rPr>
              <a:t>: Los valores de metilación permiten diferenciar no solo entre pacientes con EPOC y sujetos sanos, sino también entre diferentes grados de la enfermedad según GOLD. Esto sugiere que la metilación podría ser un biomarcador útil para la estratificación de pacientes con EPOC.</a:t>
            </a:r>
            <a:endParaRPr>
              <a:solidFill>
                <a:schemeClr val="dk1"/>
              </a:solidFill>
            </a:endParaRPr>
          </a:p>
          <a:p>
            <a:pPr indent="0" lvl="0" marL="0" rtl="0" algn="l">
              <a:lnSpc>
                <a:spcPct val="115000"/>
              </a:lnSpc>
              <a:spcBef>
                <a:spcPts val="1200"/>
              </a:spcBef>
              <a:spcAft>
                <a:spcPts val="0"/>
              </a:spcAft>
              <a:buNone/>
            </a:pPr>
            <a:r>
              <a:rPr b="1" lang="es-ES">
                <a:solidFill>
                  <a:schemeClr val="dk1"/>
                </a:solidFill>
              </a:rPr>
              <a:t>Figura 1.</a:t>
            </a:r>
            <a:r>
              <a:rPr lang="es-ES">
                <a:solidFill>
                  <a:schemeClr val="dk1"/>
                </a:solidFill>
              </a:rPr>
              <a:t> Los valores de metilación podrían distinguir a los pacientes con EPOC de los controles sanos y de los subgrupos dentro del grupo de EPOC según la clasificación GOLD. Se muestra una ilustración del análisis de componentes principales en 3D (3D-PCA) realizado en los sujetos reclutados. Las elipses resaltan las diferentes distribuciones de los subgrupos. Cada punto representa un sujeto, coloreado según su subgrupo.</a:t>
            </a:r>
            <a:endParaRPr>
              <a:solidFill>
                <a:schemeClr val="dk1"/>
              </a:solidFill>
            </a:endParaRPr>
          </a:p>
          <a:p>
            <a:pPr indent="0" lvl="0" marL="0" rtl="0" algn="l">
              <a:lnSpc>
                <a:spcPct val="115000"/>
              </a:lnSpc>
              <a:spcBef>
                <a:spcPts val="1200"/>
              </a:spcBef>
              <a:spcAft>
                <a:spcPts val="0"/>
              </a:spcAft>
              <a:buNone/>
            </a:pPr>
            <a:r>
              <a:rPr lang="es-ES">
                <a:solidFill>
                  <a:schemeClr val="dk1"/>
                </a:solidFill>
              </a:rPr>
              <a:t>PC1: primer componente principal,</a:t>
            </a:r>
            <a:br>
              <a:rPr lang="es-ES">
                <a:solidFill>
                  <a:schemeClr val="dk1"/>
                </a:solidFill>
              </a:rPr>
            </a:br>
            <a:r>
              <a:rPr lang="es-ES">
                <a:solidFill>
                  <a:schemeClr val="dk1"/>
                </a:solidFill>
              </a:rPr>
              <a:t>PC2: segundo componente principal,</a:t>
            </a:r>
            <a:br>
              <a:rPr lang="es-ES">
                <a:solidFill>
                  <a:schemeClr val="dk1"/>
                </a:solidFill>
              </a:rPr>
            </a:br>
            <a:r>
              <a:rPr lang="es-ES">
                <a:solidFill>
                  <a:schemeClr val="dk1"/>
                </a:solidFill>
              </a:rPr>
              <a:t>PC3: tercer componente principal,</a:t>
            </a:r>
            <a:endParaRPr>
              <a:solidFill>
                <a:schemeClr val="dk1"/>
              </a:solidFill>
            </a:endParaRPr>
          </a:p>
          <a:p>
            <a:pPr indent="0" lvl="0" marL="0" rtl="0" algn="l">
              <a:lnSpc>
                <a:spcPct val="115000"/>
              </a:lnSpc>
              <a:spcBef>
                <a:spcPts val="1200"/>
              </a:spcBef>
              <a:spcAft>
                <a:spcPts val="1200"/>
              </a:spcAft>
              <a:buNone/>
            </a:pPr>
            <a:r>
              <a:rPr lang="es-ES">
                <a:solidFill>
                  <a:schemeClr val="dk1"/>
                </a:solidFill>
              </a:rPr>
              <a:t>CTRL: controles sanos,</a:t>
            </a:r>
            <a:br>
              <a:rPr lang="es-ES">
                <a:solidFill>
                  <a:schemeClr val="dk1"/>
                </a:solidFill>
              </a:rPr>
            </a:br>
            <a:r>
              <a:rPr lang="es-ES">
                <a:solidFill>
                  <a:schemeClr val="dk1"/>
                </a:solidFill>
              </a:rPr>
              <a:t>a: GOLD A,</a:t>
            </a:r>
            <a:br>
              <a:rPr lang="es-ES">
                <a:solidFill>
                  <a:schemeClr val="dk1"/>
                </a:solidFill>
              </a:rPr>
            </a:br>
            <a:r>
              <a:rPr lang="es-ES">
                <a:solidFill>
                  <a:schemeClr val="dk1"/>
                </a:solidFill>
              </a:rPr>
              <a:t>b: GOLD B,</a:t>
            </a:r>
            <a:br>
              <a:rPr lang="es-ES">
                <a:solidFill>
                  <a:schemeClr val="dk1"/>
                </a:solidFill>
              </a:rPr>
            </a:br>
            <a:r>
              <a:rPr lang="es-ES">
                <a:solidFill>
                  <a:schemeClr val="dk1"/>
                </a:solidFill>
              </a:rPr>
              <a:t>c: GOLD C,</a:t>
            </a:r>
            <a:br>
              <a:rPr lang="es-ES">
                <a:solidFill>
                  <a:schemeClr val="dk1"/>
                </a:solidFill>
              </a:rPr>
            </a:br>
            <a:r>
              <a:rPr lang="es-ES">
                <a:solidFill>
                  <a:schemeClr val="dk1"/>
                </a:solidFill>
              </a:rPr>
              <a:t>d: GOLD D.</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3b8ff42aa6_1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3b8ff42aa6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4"/>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4"/>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5"/>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6"/>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6"/>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6"/>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7"/>
          <p:cNvSpPr txBox="1"/>
          <p:nvPr>
            <p:ph idx="1" type="body"/>
          </p:nvPr>
        </p:nvSpPr>
        <p:spPr>
          <a:xfrm>
            <a:off x="457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7"/>
          <p:cNvSpPr txBox="1"/>
          <p:nvPr>
            <p:ph idx="2" type="body"/>
          </p:nvPr>
        </p:nvSpPr>
        <p:spPr>
          <a:xfrm>
            <a:off x="4648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8"/>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8"/>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8"/>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8"/>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8"/>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45" name="Shape 45"/>
        <p:cNvGrpSpPr/>
        <p:nvPr/>
      </p:nvGrpSpPr>
      <p:grpSpPr>
        <a:xfrm>
          <a:off x="0" y="0"/>
          <a:ext cx="0" cy="0"/>
          <a:chOff x="0" y="0"/>
          <a:chExt cx="0" cy="0"/>
        </a:xfrm>
      </p:grpSpPr>
      <p:sp>
        <p:nvSpPr>
          <p:cNvPr id="46" name="Google Shape;46;p9"/>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1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1"/>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11"/>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1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2"/>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2"/>
          <p:cNvSpPr/>
          <p:nvPr>
            <p:ph idx="2" type="pic"/>
          </p:nvPr>
        </p:nvSpPr>
        <p:spPr>
          <a:xfrm>
            <a:off x="1792288" y="459581"/>
            <a:ext cx="5486400" cy="3086100"/>
          </a:xfrm>
          <a:prstGeom prst="rect">
            <a:avLst/>
          </a:prstGeom>
          <a:noFill/>
          <a:ln>
            <a:noFill/>
          </a:ln>
        </p:spPr>
      </p:sp>
      <p:sp>
        <p:nvSpPr>
          <p:cNvPr id="64" name="Google Shape;64;p12"/>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3"/>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4"/>
          <p:cNvSpPr txBox="1"/>
          <p:nvPr>
            <p:ph type="title"/>
          </p:nvPr>
        </p:nvSpPr>
        <p:spPr>
          <a:xfrm rot="5400000">
            <a:off x="6012656" y="771525"/>
            <a:ext cx="3290888"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4"/>
          <p:cNvSpPr txBox="1"/>
          <p:nvPr>
            <p:ph idx="1" type="body"/>
          </p:nvPr>
        </p:nvSpPr>
        <p:spPr>
          <a:xfrm rot="5400000">
            <a:off x="1821656" y="-1209675"/>
            <a:ext cx="3290888"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33bfb4808ab_0_1346"/>
          <p:cNvSpPr txBox="1"/>
          <p:nvPr>
            <p:ph type="ctrTitle"/>
          </p:nvPr>
        </p:nvSpPr>
        <p:spPr>
          <a:xfrm>
            <a:off x="685800" y="1597819"/>
            <a:ext cx="7772400" cy="1102500"/>
          </a:xfrm>
          <a:prstGeom prst="rect">
            <a:avLst/>
          </a:prstGeom>
        </p:spPr>
        <p:txBody>
          <a:bodyPr anchorCtr="0" anchor="ctr" bIns="45700" lIns="91425" spcFirstLastPara="1" rIns="91425" wrap="square" tIns="45700">
            <a:noAutofit/>
          </a:bodyPr>
          <a:lstStyle/>
          <a:p>
            <a:pPr indent="0" lvl="0" marL="0" rtl="0" algn="ctr">
              <a:lnSpc>
                <a:spcPct val="115000"/>
              </a:lnSpc>
              <a:spcBef>
                <a:spcPts val="1000"/>
              </a:spcBef>
              <a:spcAft>
                <a:spcPts val="1000"/>
              </a:spcAft>
              <a:buNone/>
            </a:pPr>
            <a:r>
              <a:rPr lang="es-ES" sz="2200">
                <a:solidFill>
                  <a:srgbClr val="674EA7"/>
                </a:solidFill>
                <a:latin typeface="Nunito Black"/>
                <a:ea typeface="Nunito Black"/>
                <a:cs typeface="Nunito Black"/>
                <a:sym typeface="Nunito Black"/>
              </a:rPr>
              <a:t>LA METILACIÓN DEL cfDNA EN SANGRE PERIFÉRICA PERMITE CLASIFICAR A LOS PACIENTES CON EPOC SEGÚN LOS CRITERIOS DE LA GOLD. ESTUDIO IBICENCA.</a:t>
            </a:r>
            <a:endParaRPr sz="2200">
              <a:latin typeface="Nunito Black"/>
              <a:ea typeface="Nunito Black"/>
              <a:cs typeface="Nunito Black"/>
              <a:sym typeface="Nunito Black"/>
            </a:endParaRPr>
          </a:p>
        </p:txBody>
      </p:sp>
      <p:sp>
        <p:nvSpPr>
          <p:cNvPr id="85" name="Google Shape;85;g33bfb4808ab_0_1346"/>
          <p:cNvSpPr txBox="1"/>
          <p:nvPr>
            <p:ph idx="1" type="subTitle"/>
          </p:nvPr>
        </p:nvSpPr>
        <p:spPr>
          <a:xfrm>
            <a:off x="612000" y="2990850"/>
            <a:ext cx="7920000" cy="1314600"/>
          </a:xfrm>
          <a:prstGeom prst="rect">
            <a:avLst/>
          </a:prstGeom>
        </p:spPr>
        <p:txBody>
          <a:bodyPr anchorCtr="0" anchor="t" bIns="45700" lIns="91425" spcFirstLastPara="1" rIns="91425" wrap="square" tIns="45700">
            <a:noAutofit/>
          </a:bodyPr>
          <a:lstStyle/>
          <a:p>
            <a:pPr indent="0" lvl="0" marL="0" rtl="0" algn="ctr">
              <a:lnSpc>
                <a:spcPct val="115000"/>
              </a:lnSpc>
              <a:spcBef>
                <a:spcPts val="1000"/>
              </a:spcBef>
              <a:spcAft>
                <a:spcPts val="0"/>
              </a:spcAft>
              <a:buClr>
                <a:schemeClr val="dk1"/>
              </a:buClr>
              <a:buSzPts val="935"/>
              <a:buFont typeface="Arial"/>
              <a:buNone/>
            </a:pPr>
            <a:r>
              <a:rPr lang="es-ES" sz="1135">
                <a:solidFill>
                  <a:schemeClr val="dk1"/>
                </a:solidFill>
                <a:latin typeface="Nunito"/>
                <a:ea typeface="Nunito"/>
                <a:cs typeface="Nunito"/>
                <a:sym typeface="Nunito"/>
              </a:rPr>
              <a:t>L. Álvarez Muro</a:t>
            </a:r>
            <a:r>
              <a:rPr baseline="30000" lang="es-ES" sz="1135">
                <a:solidFill>
                  <a:schemeClr val="dk1"/>
                </a:solidFill>
                <a:latin typeface="Nunito"/>
                <a:ea typeface="Nunito"/>
                <a:cs typeface="Nunito"/>
                <a:sym typeface="Nunito"/>
              </a:rPr>
              <a:t>1</a:t>
            </a:r>
            <a:r>
              <a:rPr lang="es-ES" sz="1135">
                <a:solidFill>
                  <a:schemeClr val="dk1"/>
                </a:solidFill>
                <a:latin typeface="Nunito"/>
                <a:ea typeface="Nunito"/>
                <a:cs typeface="Nunito"/>
                <a:sym typeface="Nunito"/>
              </a:rPr>
              <a:t>, C. Hoyas Sánchez</a:t>
            </a:r>
            <a:r>
              <a:rPr baseline="30000" lang="es-ES" sz="1135">
                <a:solidFill>
                  <a:schemeClr val="dk1"/>
                </a:solidFill>
                <a:latin typeface="Nunito"/>
                <a:ea typeface="Nunito"/>
                <a:cs typeface="Nunito"/>
                <a:sym typeface="Nunito"/>
              </a:rPr>
              <a:t>1</a:t>
            </a:r>
            <a:r>
              <a:rPr lang="es-ES" sz="1135">
                <a:solidFill>
                  <a:schemeClr val="dk1"/>
                </a:solidFill>
                <a:latin typeface="Nunito"/>
                <a:ea typeface="Nunito"/>
                <a:cs typeface="Nunito"/>
                <a:sym typeface="Nunito"/>
              </a:rPr>
              <a:t>, M. J. Serrano Fernández</a:t>
            </a:r>
            <a:r>
              <a:rPr baseline="30000" lang="es-ES" sz="1135">
                <a:solidFill>
                  <a:schemeClr val="dk1"/>
                </a:solidFill>
                <a:latin typeface="Nunito"/>
                <a:ea typeface="Nunito"/>
                <a:cs typeface="Nunito"/>
                <a:sym typeface="Nunito"/>
              </a:rPr>
              <a:t>2</a:t>
            </a:r>
            <a:r>
              <a:rPr lang="es-ES" sz="1135">
                <a:solidFill>
                  <a:schemeClr val="dk1"/>
                </a:solidFill>
                <a:latin typeface="Nunito"/>
                <a:ea typeface="Nunito"/>
                <a:cs typeface="Nunito"/>
                <a:sym typeface="Nunito"/>
              </a:rPr>
              <a:t>, P. J. Romero Palacios</a:t>
            </a:r>
            <a:r>
              <a:rPr baseline="30000" lang="es-ES" sz="1135">
                <a:solidFill>
                  <a:schemeClr val="dk1"/>
                </a:solidFill>
                <a:latin typeface="Nunito"/>
                <a:ea typeface="Nunito"/>
                <a:cs typeface="Nunito"/>
                <a:sym typeface="Nunito"/>
              </a:rPr>
              <a:t>3</a:t>
            </a:r>
            <a:r>
              <a:rPr lang="es-ES" sz="1135">
                <a:solidFill>
                  <a:schemeClr val="dk1"/>
                </a:solidFill>
                <a:latin typeface="Nunito"/>
                <a:ea typeface="Nunito"/>
                <a:cs typeface="Nunito"/>
                <a:sym typeface="Nunito"/>
              </a:rPr>
              <a:t>, B. Alcázar Navarrete</a:t>
            </a:r>
            <a:r>
              <a:rPr baseline="30000" lang="es-ES" sz="1135">
                <a:solidFill>
                  <a:schemeClr val="dk1"/>
                </a:solidFill>
                <a:latin typeface="Nunito"/>
                <a:ea typeface="Nunito"/>
                <a:cs typeface="Nunito"/>
                <a:sym typeface="Nunito"/>
              </a:rPr>
              <a:t>4</a:t>
            </a:r>
            <a:endParaRPr baseline="30000" sz="1135">
              <a:solidFill>
                <a:schemeClr val="dk1"/>
              </a:solidFill>
              <a:latin typeface="Nunito"/>
              <a:ea typeface="Nunito"/>
              <a:cs typeface="Nunito"/>
              <a:sym typeface="Nunito"/>
            </a:endParaRPr>
          </a:p>
          <a:p>
            <a:pPr indent="0" lvl="0" marL="0" rtl="0" algn="ctr">
              <a:lnSpc>
                <a:spcPct val="115000"/>
              </a:lnSpc>
              <a:spcBef>
                <a:spcPts val="1000"/>
              </a:spcBef>
              <a:spcAft>
                <a:spcPts val="0"/>
              </a:spcAft>
              <a:buClr>
                <a:schemeClr val="dk1"/>
              </a:buClr>
              <a:buSzPts val="935"/>
              <a:buFont typeface="Arial"/>
              <a:buNone/>
            </a:pPr>
            <a:r>
              <a:rPr baseline="30000" lang="es-ES" sz="1135">
                <a:solidFill>
                  <a:schemeClr val="dk1"/>
                </a:solidFill>
                <a:latin typeface="Nunito"/>
                <a:ea typeface="Nunito"/>
                <a:cs typeface="Nunito"/>
                <a:sym typeface="Nunito"/>
              </a:rPr>
              <a:t>1</a:t>
            </a:r>
            <a:r>
              <a:rPr lang="es-ES" sz="1135">
                <a:solidFill>
                  <a:schemeClr val="dk1"/>
                </a:solidFill>
                <a:latin typeface="Nunito"/>
                <a:ea typeface="Nunito"/>
                <a:cs typeface="Nunito"/>
                <a:sym typeface="Nunito"/>
              </a:rPr>
              <a:t>Servicio de Neumología. Hospital Universitario Virgen de las Nieves. Granada</a:t>
            </a:r>
            <a:endParaRPr sz="1135">
              <a:solidFill>
                <a:schemeClr val="dk1"/>
              </a:solidFill>
              <a:latin typeface="Nunito"/>
              <a:ea typeface="Nunito"/>
              <a:cs typeface="Nunito"/>
              <a:sym typeface="Nunito"/>
            </a:endParaRPr>
          </a:p>
          <a:p>
            <a:pPr indent="0" lvl="0" marL="0" rtl="0" algn="ctr">
              <a:lnSpc>
                <a:spcPct val="115000"/>
              </a:lnSpc>
              <a:spcBef>
                <a:spcPts val="1000"/>
              </a:spcBef>
              <a:spcAft>
                <a:spcPts val="0"/>
              </a:spcAft>
              <a:buClr>
                <a:schemeClr val="dk1"/>
              </a:buClr>
              <a:buSzPts val="935"/>
              <a:buFont typeface="Arial"/>
              <a:buNone/>
            </a:pPr>
            <a:r>
              <a:rPr baseline="30000" lang="es-ES" sz="1135">
                <a:solidFill>
                  <a:schemeClr val="dk1"/>
                </a:solidFill>
                <a:latin typeface="Nunito"/>
                <a:ea typeface="Nunito"/>
                <a:cs typeface="Nunito"/>
                <a:sym typeface="Nunito"/>
              </a:rPr>
              <a:t>2</a:t>
            </a:r>
            <a:r>
              <a:rPr lang="es-ES" sz="1135">
                <a:solidFill>
                  <a:schemeClr val="dk1"/>
                </a:solidFill>
                <a:latin typeface="Nunito"/>
                <a:ea typeface="Nunito"/>
                <a:cs typeface="Nunito"/>
                <a:sym typeface="Nunito"/>
              </a:rPr>
              <a:t>GENYO, Centro Pfizer - Universidad de Granada - Junta de Andalucía de Genómica e Investigación Oncológica. Granada</a:t>
            </a:r>
            <a:endParaRPr sz="1135">
              <a:solidFill>
                <a:schemeClr val="dk1"/>
              </a:solidFill>
              <a:latin typeface="Nunito"/>
              <a:ea typeface="Nunito"/>
              <a:cs typeface="Nunito"/>
              <a:sym typeface="Nunito"/>
            </a:endParaRPr>
          </a:p>
          <a:p>
            <a:pPr indent="0" lvl="0" marL="0" rtl="0" algn="ctr">
              <a:lnSpc>
                <a:spcPct val="115000"/>
              </a:lnSpc>
              <a:spcBef>
                <a:spcPts val="1000"/>
              </a:spcBef>
              <a:spcAft>
                <a:spcPts val="0"/>
              </a:spcAft>
              <a:buClr>
                <a:schemeClr val="dk1"/>
              </a:buClr>
              <a:buSzPts val="935"/>
              <a:buFont typeface="Arial"/>
              <a:buNone/>
            </a:pPr>
            <a:r>
              <a:rPr baseline="30000" lang="es-ES" sz="1135">
                <a:solidFill>
                  <a:schemeClr val="dk1"/>
                </a:solidFill>
                <a:latin typeface="Nunito"/>
                <a:ea typeface="Nunito"/>
                <a:cs typeface="Nunito"/>
                <a:sym typeface="Nunito"/>
              </a:rPr>
              <a:t>3</a:t>
            </a:r>
            <a:r>
              <a:rPr lang="es-ES" sz="1135">
                <a:solidFill>
                  <a:schemeClr val="dk1"/>
                </a:solidFill>
                <a:latin typeface="Nunito"/>
                <a:ea typeface="Nunito"/>
                <a:cs typeface="Nunito"/>
                <a:sym typeface="Nunito"/>
              </a:rPr>
              <a:t>Departamento de Medicina. Universidad de Granada. Granada</a:t>
            </a:r>
            <a:endParaRPr sz="1135">
              <a:solidFill>
                <a:schemeClr val="dk1"/>
              </a:solidFill>
              <a:latin typeface="Nunito"/>
              <a:ea typeface="Nunito"/>
              <a:cs typeface="Nunito"/>
              <a:sym typeface="Nunito"/>
            </a:endParaRPr>
          </a:p>
          <a:p>
            <a:pPr indent="0" lvl="0" marL="0" rtl="0" algn="ctr">
              <a:lnSpc>
                <a:spcPct val="115000"/>
              </a:lnSpc>
              <a:spcBef>
                <a:spcPts val="1000"/>
              </a:spcBef>
              <a:spcAft>
                <a:spcPts val="1000"/>
              </a:spcAft>
              <a:buClr>
                <a:schemeClr val="dk1"/>
              </a:buClr>
              <a:buSzPts val="935"/>
              <a:buFont typeface="Arial"/>
              <a:buNone/>
            </a:pPr>
            <a:r>
              <a:rPr lang="es-ES" sz="1135">
                <a:solidFill>
                  <a:schemeClr val="dk1"/>
                </a:solidFill>
                <a:latin typeface="Nunito"/>
                <a:ea typeface="Nunito"/>
                <a:cs typeface="Nunito"/>
                <a:sym typeface="Nunito"/>
              </a:rPr>
              <a:t> </a:t>
            </a:r>
            <a:r>
              <a:rPr baseline="30000" lang="es-ES" sz="1135">
                <a:solidFill>
                  <a:schemeClr val="dk1"/>
                </a:solidFill>
                <a:latin typeface="Nunito"/>
                <a:ea typeface="Nunito"/>
                <a:cs typeface="Nunito"/>
                <a:sym typeface="Nunito"/>
              </a:rPr>
              <a:t>4</a:t>
            </a:r>
            <a:r>
              <a:rPr lang="es-ES" sz="1135">
                <a:solidFill>
                  <a:schemeClr val="dk1"/>
                </a:solidFill>
                <a:latin typeface="Nunito"/>
                <a:ea typeface="Nunito"/>
                <a:cs typeface="Nunito"/>
                <a:sym typeface="Nunito"/>
              </a:rPr>
              <a:t>Hospital Universitario Virgen de las Nieves. Ibs. GRANADA. Granada</a:t>
            </a:r>
            <a:endParaRPr sz="2835">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g33b8ff42aa6_1_3"/>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INTRODUCCIÓN</a:t>
            </a:r>
            <a:endParaRPr>
              <a:solidFill>
                <a:srgbClr val="674EA7"/>
              </a:solidFill>
              <a:latin typeface="Nunito Black"/>
              <a:ea typeface="Nunito Black"/>
              <a:cs typeface="Nunito Black"/>
              <a:sym typeface="Nunito Black"/>
            </a:endParaRPr>
          </a:p>
        </p:txBody>
      </p:sp>
      <p:sp>
        <p:nvSpPr>
          <p:cNvPr id="91" name="Google Shape;91;g33b8ff42aa6_1_3"/>
          <p:cNvSpPr txBox="1"/>
          <p:nvPr>
            <p:ph idx="1" type="body"/>
          </p:nvPr>
        </p:nvSpPr>
        <p:spPr>
          <a:xfrm>
            <a:off x="457200" y="1200151"/>
            <a:ext cx="8229600" cy="3394500"/>
          </a:xfrm>
          <a:prstGeom prst="rect">
            <a:avLst/>
          </a:prstGeom>
        </p:spPr>
        <p:txBody>
          <a:bodyPr anchorCtr="0" anchor="ctr" bIns="45700" lIns="91425" spcFirstLastPara="1" rIns="91425" wrap="square" tIns="45700">
            <a:normAutofit/>
          </a:bodyPr>
          <a:lstStyle/>
          <a:p>
            <a:pPr indent="-342900" lvl="0" marL="457200" rtl="0" algn="just">
              <a:lnSpc>
                <a:spcPct val="115000"/>
              </a:lnSpc>
              <a:spcBef>
                <a:spcPts val="360"/>
              </a:spcBef>
              <a:spcAft>
                <a:spcPts val="0"/>
              </a:spcAft>
              <a:buClr>
                <a:srgbClr val="000000"/>
              </a:buClr>
              <a:buSzPts val="1800"/>
              <a:buFont typeface="Nunito"/>
              <a:buChar char="•"/>
            </a:pPr>
            <a:r>
              <a:rPr lang="es-ES" sz="1800">
                <a:solidFill>
                  <a:srgbClr val="000000"/>
                </a:solidFill>
                <a:latin typeface="Nunito"/>
                <a:ea typeface="Nunito"/>
                <a:cs typeface="Nunito"/>
                <a:sym typeface="Nunito"/>
              </a:rPr>
              <a:t>El ADN libre de células circulantes (cfDNA) es un importante biomarcador de biopsia líquida muy próximo a la clínica debido a sus aplicaciones en el diagnóstico y el pronóstico.</a:t>
            </a:r>
            <a:endParaRPr sz="1800">
              <a:solidFill>
                <a:srgbClr val="000000"/>
              </a:solidFill>
              <a:latin typeface="Nunito"/>
              <a:ea typeface="Nunito"/>
              <a:cs typeface="Nunito"/>
              <a:sym typeface="Nunito"/>
            </a:endParaRPr>
          </a:p>
          <a:p>
            <a:pPr indent="-342900" lvl="0" marL="457200" rtl="0" algn="just">
              <a:lnSpc>
                <a:spcPct val="115000"/>
              </a:lnSpc>
              <a:spcBef>
                <a:spcPts val="1000"/>
              </a:spcBef>
              <a:spcAft>
                <a:spcPts val="1000"/>
              </a:spcAft>
              <a:buClr>
                <a:srgbClr val="000000"/>
              </a:buClr>
              <a:buSzPts val="1800"/>
              <a:buFont typeface="Nunito"/>
              <a:buChar char="•"/>
            </a:pPr>
            <a:r>
              <a:rPr lang="es-ES" sz="1800">
                <a:solidFill>
                  <a:srgbClr val="000000"/>
                </a:solidFill>
                <a:latin typeface="Nunito"/>
                <a:ea typeface="Nunito"/>
                <a:cs typeface="Nunito"/>
                <a:sym typeface="Nunito"/>
              </a:rPr>
              <a:t>Este estudio pretende evaluar la metilación del cfDNA en sangre periférica como un biomarcador de la EPOC para proporcionar un diagnóstico precoz preciso.</a:t>
            </a:r>
            <a:endParaRPr sz="1800">
              <a:solidFill>
                <a:srgbClr val="000000"/>
              </a:solidFill>
              <a:latin typeface="Nunito"/>
              <a:ea typeface="Nunito"/>
              <a:cs typeface="Nunito"/>
              <a:sym typeface="Nuni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g33b8ff42aa6_1_9"/>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ME</a:t>
            </a:r>
            <a:r>
              <a:rPr lang="es-ES">
                <a:solidFill>
                  <a:srgbClr val="674EA7"/>
                </a:solidFill>
                <a:latin typeface="Nunito Black"/>
                <a:ea typeface="Nunito Black"/>
                <a:cs typeface="Nunito Black"/>
                <a:sym typeface="Nunito Black"/>
              </a:rPr>
              <a:t>TODOLOGÍA</a:t>
            </a:r>
            <a:endParaRPr>
              <a:solidFill>
                <a:srgbClr val="674EA7"/>
              </a:solidFill>
              <a:latin typeface="Nunito Black"/>
              <a:ea typeface="Nunito Black"/>
              <a:cs typeface="Nunito Black"/>
              <a:sym typeface="Nunito Black"/>
            </a:endParaRPr>
          </a:p>
        </p:txBody>
      </p:sp>
      <p:sp>
        <p:nvSpPr>
          <p:cNvPr id="97" name="Google Shape;97;g33b8ff42aa6_1_9"/>
          <p:cNvSpPr txBox="1"/>
          <p:nvPr>
            <p:ph idx="1" type="body"/>
          </p:nvPr>
        </p:nvSpPr>
        <p:spPr>
          <a:xfrm>
            <a:off x="457200" y="1200151"/>
            <a:ext cx="8229600" cy="3394500"/>
          </a:xfrm>
          <a:prstGeom prst="rect">
            <a:avLst/>
          </a:prstGeom>
        </p:spPr>
        <p:txBody>
          <a:bodyPr anchorCtr="0" anchor="ctr" bIns="45700" lIns="91425" spcFirstLastPara="1" rIns="91425" wrap="square" tIns="45700">
            <a:normAutofit/>
          </a:bodyPr>
          <a:lstStyle/>
          <a:p>
            <a:pPr indent="-342900" lvl="0" marL="457200" rtl="0" algn="just">
              <a:lnSpc>
                <a:spcPct val="115000"/>
              </a:lnSpc>
              <a:spcBef>
                <a:spcPts val="1000"/>
              </a:spcBef>
              <a:spcAft>
                <a:spcPts val="0"/>
              </a:spcAft>
              <a:buClr>
                <a:srgbClr val="000000"/>
              </a:buClr>
              <a:buSzPts val="1800"/>
              <a:buFont typeface="Nunito"/>
              <a:buChar char="•"/>
            </a:pPr>
            <a:r>
              <a:rPr lang="es-ES" sz="1800">
                <a:solidFill>
                  <a:srgbClr val="000000"/>
                </a:solidFill>
                <a:latin typeface="Nunito"/>
                <a:ea typeface="Nunito"/>
                <a:cs typeface="Nunito"/>
                <a:sym typeface="Nunito"/>
              </a:rPr>
              <a:t>Estudio observacional prospectivo multicéntrico realizado en 3 centros hospitalarios de Andalucía, que incluyó a pacientes con EPOC y controles sanos (pareados por edad, sexo y tabaquismo) atendidos en consultas externas.</a:t>
            </a:r>
            <a:endParaRPr sz="1800">
              <a:solidFill>
                <a:srgbClr val="000000"/>
              </a:solidFill>
              <a:latin typeface="Nunito"/>
              <a:ea typeface="Nunito"/>
              <a:cs typeface="Nunito"/>
              <a:sym typeface="Nunito"/>
            </a:endParaRPr>
          </a:p>
          <a:p>
            <a:pPr indent="-342900" lvl="0" marL="457200" rtl="0" algn="just">
              <a:lnSpc>
                <a:spcPct val="115000"/>
              </a:lnSpc>
              <a:spcBef>
                <a:spcPts val="1000"/>
              </a:spcBef>
              <a:spcAft>
                <a:spcPts val="1000"/>
              </a:spcAft>
              <a:buClr>
                <a:srgbClr val="000000"/>
              </a:buClr>
              <a:buSzPts val="1800"/>
              <a:buFont typeface="Nunito"/>
              <a:buChar char="•"/>
            </a:pPr>
            <a:r>
              <a:rPr lang="es-ES" sz="1800">
                <a:solidFill>
                  <a:srgbClr val="000000"/>
                </a:solidFill>
                <a:latin typeface="Nunito"/>
                <a:ea typeface="Nunito"/>
                <a:cs typeface="Nunito"/>
                <a:sym typeface="Nunito"/>
              </a:rPr>
              <a:t>De cada paciente se extrajeron 200 μL de sangre total para análisis de metilación.</a:t>
            </a:r>
            <a:endParaRPr sz="1800">
              <a:solidFill>
                <a:srgbClr val="000000"/>
              </a:solidFill>
              <a:latin typeface="Nunito"/>
              <a:ea typeface="Nunito"/>
              <a:cs typeface="Nunito"/>
              <a:sym typeface="Nuni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33bfb4808ab_0_1"/>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METODOLOGÍA</a:t>
            </a:r>
            <a:endParaRPr>
              <a:solidFill>
                <a:srgbClr val="674EA7"/>
              </a:solidFill>
              <a:latin typeface="Nunito Black"/>
              <a:ea typeface="Nunito Black"/>
              <a:cs typeface="Nunito Black"/>
              <a:sym typeface="Nunito Black"/>
            </a:endParaRPr>
          </a:p>
        </p:txBody>
      </p:sp>
      <p:sp>
        <p:nvSpPr>
          <p:cNvPr id="103" name="Google Shape;103;g33bfb4808ab_0_1"/>
          <p:cNvSpPr txBox="1"/>
          <p:nvPr>
            <p:ph idx="1" type="body"/>
          </p:nvPr>
        </p:nvSpPr>
        <p:spPr>
          <a:xfrm>
            <a:off x="457200" y="1200151"/>
            <a:ext cx="8229600" cy="3394500"/>
          </a:xfrm>
          <a:prstGeom prst="rect">
            <a:avLst/>
          </a:prstGeom>
        </p:spPr>
        <p:txBody>
          <a:bodyPr anchorCtr="0" anchor="ctr" bIns="45700" lIns="91425" spcFirstLastPara="1" rIns="91425" wrap="square" tIns="45700">
            <a:normAutofit/>
          </a:bodyPr>
          <a:lstStyle/>
          <a:p>
            <a:pPr indent="-317500" lvl="0" marL="457200" rtl="0" algn="just">
              <a:lnSpc>
                <a:spcPct val="115000"/>
              </a:lnSpc>
              <a:spcBef>
                <a:spcPts val="1000"/>
              </a:spcBef>
              <a:spcAft>
                <a:spcPts val="0"/>
              </a:spcAft>
              <a:buClr>
                <a:srgbClr val="000000"/>
              </a:buClr>
              <a:buSzPts val="1400"/>
              <a:buFont typeface="Nunito"/>
              <a:buChar char="•"/>
            </a:pPr>
            <a:r>
              <a:rPr lang="es-ES" sz="1400">
                <a:solidFill>
                  <a:srgbClr val="000000"/>
                </a:solidFill>
                <a:latin typeface="Nunito"/>
                <a:ea typeface="Nunito"/>
                <a:cs typeface="Nunito"/>
                <a:sym typeface="Nunito"/>
              </a:rPr>
              <a:t>Los sitios de metilación del ADN del genoma se analizaron utilizando el Infinium® MethylationEPIC BeadChip v1 (Illumina).</a:t>
            </a:r>
            <a:endParaRPr sz="1400">
              <a:solidFill>
                <a:srgbClr val="000000"/>
              </a:solidFill>
              <a:latin typeface="Nunito"/>
              <a:ea typeface="Nunito"/>
              <a:cs typeface="Nunito"/>
              <a:sym typeface="Nunito"/>
            </a:endParaRPr>
          </a:p>
          <a:p>
            <a:pPr indent="-317500" lvl="0" marL="457200" rtl="0" algn="just">
              <a:lnSpc>
                <a:spcPct val="115000"/>
              </a:lnSpc>
              <a:spcBef>
                <a:spcPts val="1000"/>
              </a:spcBef>
              <a:spcAft>
                <a:spcPts val="0"/>
              </a:spcAft>
              <a:buClr>
                <a:srgbClr val="000000"/>
              </a:buClr>
              <a:buSzPts val="1400"/>
              <a:buFont typeface="Nunito"/>
              <a:buChar char="•"/>
            </a:pPr>
            <a:r>
              <a:rPr lang="es-ES" sz="1400">
                <a:solidFill>
                  <a:srgbClr val="000000"/>
                </a:solidFill>
                <a:latin typeface="Nunito"/>
                <a:ea typeface="Nunito"/>
                <a:cs typeface="Nunito"/>
                <a:sym typeface="Nunito"/>
              </a:rPr>
              <a:t>Los arrays se escanearon utilizando la plataforma iScan (Illumina).</a:t>
            </a:r>
            <a:endParaRPr sz="1400">
              <a:solidFill>
                <a:srgbClr val="000000"/>
              </a:solidFill>
              <a:latin typeface="Nunito"/>
              <a:ea typeface="Nunito"/>
              <a:cs typeface="Nunito"/>
              <a:sym typeface="Nunito"/>
            </a:endParaRPr>
          </a:p>
          <a:p>
            <a:pPr indent="-317500" lvl="0" marL="457200" rtl="0" algn="just">
              <a:lnSpc>
                <a:spcPct val="115000"/>
              </a:lnSpc>
              <a:spcBef>
                <a:spcPts val="1000"/>
              </a:spcBef>
              <a:spcAft>
                <a:spcPts val="0"/>
              </a:spcAft>
              <a:buClr>
                <a:srgbClr val="000000"/>
              </a:buClr>
              <a:buSzPts val="1400"/>
              <a:buFont typeface="Nunito"/>
              <a:buChar char="•"/>
            </a:pPr>
            <a:r>
              <a:rPr lang="es-ES" sz="1400">
                <a:solidFill>
                  <a:srgbClr val="000000"/>
                </a:solidFill>
                <a:latin typeface="Nunito"/>
                <a:ea typeface="Nunito"/>
                <a:cs typeface="Nunito"/>
                <a:sym typeface="Nunito"/>
              </a:rPr>
              <a:t>Se utilizó el Chip Analysis Methylation Pipeline modificado para Illumina HumanMethylation450.</a:t>
            </a:r>
            <a:endParaRPr sz="1400">
              <a:solidFill>
                <a:srgbClr val="000000"/>
              </a:solidFill>
              <a:latin typeface="Nunito"/>
              <a:ea typeface="Nunito"/>
              <a:cs typeface="Nunito"/>
              <a:sym typeface="Nunito"/>
            </a:endParaRPr>
          </a:p>
          <a:p>
            <a:pPr indent="-317500" lvl="0" marL="457200" rtl="0" algn="just">
              <a:lnSpc>
                <a:spcPct val="115000"/>
              </a:lnSpc>
              <a:spcBef>
                <a:spcPts val="1000"/>
              </a:spcBef>
              <a:spcAft>
                <a:spcPts val="0"/>
              </a:spcAft>
              <a:buClr>
                <a:srgbClr val="000000"/>
              </a:buClr>
              <a:buSzPts val="1400"/>
              <a:buFont typeface="Nunito"/>
              <a:buChar char="•"/>
            </a:pPr>
            <a:r>
              <a:rPr lang="es-ES" sz="1400">
                <a:solidFill>
                  <a:srgbClr val="000000"/>
                </a:solidFill>
                <a:latin typeface="Nunito"/>
                <a:ea typeface="Nunito"/>
                <a:cs typeface="Nunito"/>
                <a:sym typeface="Nunito"/>
              </a:rPr>
              <a:t>La metilación diferencial se evaluó con una regresión beta jerárquica de dos niveles sobre una anotación basada en islas CpG.</a:t>
            </a:r>
            <a:endParaRPr sz="1400">
              <a:solidFill>
                <a:srgbClr val="000000"/>
              </a:solidFill>
              <a:latin typeface="Nunito"/>
              <a:ea typeface="Nunito"/>
              <a:cs typeface="Nunito"/>
              <a:sym typeface="Nunito"/>
            </a:endParaRPr>
          </a:p>
          <a:p>
            <a:pPr indent="-317500" lvl="0" marL="457200" rtl="0" algn="just">
              <a:lnSpc>
                <a:spcPct val="115000"/>
              </a:lnSpc>
              <a:spcBef>
                <a:spcPts val="1000"/>
              </a:spcBef>
              <a:spcAft>
                <a:spcPts val="1000"/>
              </a:spcAft>
              <a:buClr>
                <a:srgbClr val="000000"/>
              </a:buClr>
              <a:buSzPts val="1400"/>
              <a:buFont typeface="Nunito"/>
              <a:buChar char="•"/>
            </a:pPr>
            <a:r>
              <a:rPr lang="es-ES" sz="1400">
                <a:solidFill>
                  <a:srgbClr val="000000"/>
                </a:solidFill>
                <a:latin typeface="Nunito"/>
                <a:ea typeface="Nunito"/>
                <a:cs typeface="Nunito"/>
                <a:sym typeface="Nunito"/>
              </a:rPr>
              <a:t>Los análisis de metilación diferencial se utilizaron como estrategia de extracción de características, para construir dos máquinas de vectores de soporte (SVM) de expresión basadas en islas CpG de metilación con núcleos lineales.</a:t>
            </a:r>
            <a:endParaRPr sz="1400">
              <a:solidFill>
                <a:srgbClr val="000000"/>
              </a:solidFill>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g33bfb4808ab_0_1211"/>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RESULTADOS</a:t>
            </a:r>
            <a:endParaRPr>
              <a:solidFill>
                <a:srgbClr val="674EA7"/>
              </a:solidFill>
              <a:latin typeface="Nunito Black"/>
              <a:ea typeface="Nunito Black"/>
              <a:cs typeface="Nunito Black"/>
              <a:sym typeface="Nunito Black"/>
            </a:endParaRPr>
          </a:p>
        </p:txBody>
      </p:sp>
      <p:sp>
        <p:nvSpPr>
          <p:cNvPr id="109" name="Google Shape;109;g33bfb4808ab_0_1211"/>
          <p:cNvSpPr txBox="1"/>
          <p:nvPr>
            <p:ph idx="1" type="body"/>
          </p:nvPr>
        </p:nvSpPr>
        <p:spPr>
          <a:xfrm>
            <a:off x="457200" y="1200151"/>
            <a:ext cx="8229600" cy="3394500"/>
          </a:xfrm>
          <a:prstGeom prst="rect">
            <a:avLst/>
          </a:prstGeom>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s-ES" sz="1100">
                <a:solidFill>
                  <a:srgbClr val="FFFFFF"/>
                </a:solidFill>
                <a:latin typeface="Roboto"/>
                <a:ea typeface="Roboto"/>
                <a:cs typeface="Roboto"/>
                <a:sym typeface="Roboto"/>
              </a:rPr>
              <a:t>Lorem Ipsum</a:t>
            </a:r>
            <a:endParaRPr sz="1100">
              <a:solidFill>
                <a:srgbClr val="FFFFFF"/>
              </a:solidFill>
              <a:latin typeface="Roboto"/>
              <a:ea typeface="Roboto"/>
              <a:cs typeface="Roboto"/>
              <a:sym typeface="Roboto"/>
            </a:endParaRPr>
          </a:p>
          <a:p>
            <a:pPr indent="0" lvl="0" marL="0" rtl="0" algn="just">
              <a:spcBef>
                <a:spcPts val="360"/>
              </a:spcBef>
              <a:spcAft>
                <a:spcPts val="1000"/>
              </a:spcAft>
              <a:buNone/>
            </a:pPr>
            <a:r>
              <a:t/>
            </a:r>
            <a:endParaRPr sz="1800">
              <a:solidFill>
                <a:srgbClr val="000000"/>
              </a:solidFill>
              <a:latin typeface="Nunito"/>
              <a:ea typeface="Nunito"/>
              <a:cs typeface="Nunito"/>
              <a:sym typeface="Nunito"/>
            </a:endParaRPr>
          </a:p>
        </p:txBody>
      </p:sp>
      <p:grpSp>
        <p:nvGrpSpPr>
          <p:cNvPr id="110" name="Google Shape;110;g33bfb4808ab_0_1211"/>
          <p:cNvGrpSpPr/>
          <p:nvPr/>
        </p:nvGrpSpPr>
        <p:grpSpPr>
          <a:xfrm>
            <a:off x="945000" y="1123938"/>
            <a:ext cx="7254000" cy="1678275"/>
            <a:chOff x="945200" y="1177263"/>
            <a:chExt cx="7254000" cy="1678275"/>
          </a:xfrm>
        </p:grpSpPr>
        <p:sp>
          <p:nvSpPr>
            <p:cNvPr id="111" name="Google Shape;111;g33bfb4808ab_0_1211"/>
            <p:cNvSpPr/>
            <p:nvPr/>
          </p:nvSpPr>
          <p:spPr>
            <a:xfrm>
              <a:off x="945200" y="1654924"/>
              <a:ext cx="2160000" cy="720000"/>
            </a:xfrm>
            <a:prstGeom prst="roundRect">
              <a:avLst>
                <a:gd fmla="val 16667" name="adj"/>
              </a:avLst>
            </a:prstGeom>
            <a:solidFill>
              <a:srgbClr val="D9D2E9"/>
            </a:solidFill>
            <a:ln cap="flat" cmpd="sng" w="381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1000"/>
                </a:spcBef>
                <a:spcAft>
                  <a:spcPts val="1000"/>
                </a:spcAft>
                <a:buNone/>
              </a:pPr>
              <a:r>
                <a:rPr lang="es-ES">
                  <a:solidFill>
                    <a:schemeClr val="dk1"/>
                  </a:solidFill>
                  <a:latin typeface="Nunito"/>
                  <a:ea typeface="Nunito"/>
                  <a:cs typeface="Nunito"/>
                  <a:sym typeface="Nunito"/>
                </a:rPr>
                <a:t>Participaron 153 sujetos</a:t>
              </a:r>
              <a:endParaRPr>
                <a:solidFill>
                  <a:schemeClr val="dk1"/>
                </a:solidFill>
                <a:latin typeface="Nunito"/>
                <a:ea typeface="Nunito"/>
                <a:cs typeface="Nunito"/>
                <a:sym typeface="Nunito"/>
              </a:endParaRPr>
            </a:p>
          </p:txBody>
        </p:sp>
        <p:cxnSp>
          <p:nvCxnSpPr>
            <p:cNvPr id="112" name="Google Shape;112;g33bfb4808ab_0_1211"/>
            <p:cNvCxnSpPr/>
            <p:nvPr/>
          </p:nvCxnSpPr>
          <p:spPr>
            <a:xfrm rot="8100000">
              <a:off x="3143962" y="1921384"/>
              <a:ext cx="187100" cy="187100"/>
            </a:xfrm>
            <a:prstGeom prst="straightConnector1">
              <a:avLst/>
            </a:prstGeom>
            <a:noFill/>
            <a:ln cap="flat" cmpd="sng" w="38100">
              <a:solidFill>
                <a:srgbClr val="D9D2E9"/>
              </a:solidFill>
              <a:prstDash val="solid"/>
              <a:round/>
              <a:headEnd len="med" w="med" type="none"/>
              <a:tailEnd len="med" w="med" type="none"/>
            </a:ln>
          </p:spPr>
        </p:cxnSp>
        <p:sp>
          <p:nvSpPr>
            <p:cNvPr id="113" name="Google Shape;113;g33bfb4808ab_0_1211"/>
            <p:cNvSpPr/>
            <p:nvPr/>
          </p:nvSpPr>
          <p:spPr>
            <a:xfrm>
              <a:off x="3369800" y="1654924"/>
              <a:ext cx="2160000" cy="720000"/>
            </a:xfrm>
            <a:prstGeom prst="roundRect">
              <a:avLst>
                <a:gd fmla="val 16667" name="adj"/>
              </a:avLst>
            </a:prstGeom>
            <a:solidFill>
              <a:srgbClr val="D9D2E9"/>
            </a:solidFill>
            <a:ln cap="flat" cmpd="sng" w="381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1000"/>
                </a:spcBef>
                <a:spcAft>
                  <a:spcPts val="1000"/>
                </a:spcAft>
                <a:buNone/>
              </a:pPr>
              <a:r>
                <a:rPr lang="es-ES">
                  <a:solidFill>
                    <a:schemeClr val="dk1"/>
                  </a:solidFill>
                  <a:latin typeface="Nunito"/>
                  <a:ea typeface="Nunito"/>
                  <a:cs typeface="Nunito"/>
                  <a:sym typeface="Nunito"/>
                </a:rPr>
                <a:t>Muestras válidas para 128 participantes</a:t>
              </a:r>
              <a:endParaRPr>
                <a:solidFill>
                  <a:schemeClr val="dk1"/>
                </a:solidFill>
                <a:latin typeface="Nunito"/>
                <a:ea typeface="Nunito"/>
                <a:cs typeface="Nunito"/>
                <a:sym typeface="Nunito"/>
              </a:endParaRPr>
            </a:p>
          </p:txBody>
        </p:sp>
        <p:grpSp>
          <p:nvGrpSpPr>
            <p:cNvPr id="114" name="Google Shape;114;g33bfb4808ab_0_1211"/>
            <p:cNvGrpSpPr/>
            <p:nvPr/>
          </p:nvGrpSpPr>
          <p:grpSpPr>
            <a:xfrm>
              <a:off x="5529800" y="1564925"/>
              <a:ext cx="507600" cy="900000"/>
              <a:chOff x="6522425" y="1160375"/>
              <a:chExt cx="507600" cy="720000"/>
            </a:xfrm>
          </p:grpSpPr>
          <p:cxnSp>
            <p:nvCxnSpPr>
              <p:cNvPr id="115" name="Google Shape;115;g33bfb4808ab_0_1211"/>
              <p:cNvCxnSpPr/>
              <p:nvPr/>
            </p:nvCxnSpPr>
            <p:spPr>
              <a:xfrm>
                <a:off x="6522425" y="1520375"/>
                <a:ext cx="507600" cy="360000"/>
              </a:xfrm>
              <a:prstGeom prst="bentConnector3">
                <a:avLst>
                  <a:gd fmla="val 50000" name="adj1"/>
                </a:avLst>
              </a:prstGeom>
              <a:noFill/>
              <a:ln cap="flat" cmpd="sng" w="38100">
                <a:solidFill>
                  <a:srgbClr val="D9D2E9"/>
                </a:solidFill>
                <a:prstDash val="solid"/>
                <a:round/>
                <a:headEnd len="med" w="med" type="none"/>
                <a:tailEnd len="med" w="med" type="none"/>
              </a:ln>
            </p:spPr>
          </p:cxnSp>
          <p:cxnSp>
            <p:nvCxnSpPr>
              <p:cNvPr id="116" name="Google Shape;116;g33bfb4808ab_0_1211"/>
              <p:cNvCxnSpPr/>
              <p:nvPr/>
            </p:nvCxnSpPr>
            <p:spPr>
              <a:xfrm flipH="1" rot="10800000">
                <a:off x="6522425" y="1160375"/>
                <a:ext cx="507600" cy="360000"/>
              </a:xfrm>
              <a:prstGeom prst="bentConnector3">
                <a:avLst>
                  <a:gd fmla="val 50000" name="adj1"/>
                </a:avLst>
              </a:prstGeom>
              <a:noFill/>
              <a:ln cap="flat" cmpd="sng" w="38100">
                <a:solidFill>
                  <a:srgbClr val="D9D2E9"/>
                </a:solidFill>
                <a:prstDash val="solid"/>
                <a:round/>
                <a:headEnd len="med" w="med" type="none"/>
                <a:tailEnd len="med" w="med" type="none"/>
              </a:ln>
            </p:spPr>
          </p:cxnSp>
        </p:grpSp>
        <p:sp>
          <p:nvSpPr>
            <p:cNvPr id="117" name="Google Shape;117;g33bfb4808ab_0_1211"/>
            <p:cNvSpPr/>
            <p:nvPr/>
          </p:nvSpPr>
          <p:spPr>
            <a:xfrm>
              <a:off x="6039200" y="1177263"/>
              <a:ext cx="2160000" cy="720000"/>
            </a:xfrm>
            <a:prstGeom prst="roundRect">
              <a:avLst>
                <a:gd fmla="val 16667" name="adj"/>
              </a:avLst>
            </a:prstGeom>
            <a:solidFill>
              <a:srgbClr val="D9D2E9"/>
            </a:solidFill>
            <a:ln cap="flat" cmpd="sng" w="381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1000"/>
                </a:spcBef>
                <a:spcAft>
                  <a:spcPts val="1000"/>
                </a:spcAft>
                <a:buNone/>
              </a:pPr>
              <a:r>
                <a:rPr lang="es-ES">
                  <a:solidFill>
                    <a:schemeClr val="dk1"/>
                  </a:solidFill>
                  <a:latin typeface="Roboto"/>
                  <a:ea typeface="Roboto"/>
                  <a:cs typeface="Roboto"/>
                  <a:sym typeface="Roboto"/>
                </a:rPr>
                <a:t>64 controles</a:t>
              </a:r>
              <a:endParaRPr>
                <a:solidFill>
                  <a:schemeClr val="dk1"/>
                </a:solidFill>
                <a:latin typeface="Roboto"/>
                <a:ea typeface="Roboto"/>
                <a:cs typeface="Roboto"/>
                <a:sym typeface="Roboto"/>
              </a:endParaRPr>
            </a:p>
          </p:txBody>
        </p:sp>
        <p:sp>
          <p:nvSpPr>
            <p:cNvPr id="118" name="Google Shape;118;g33bfb4808ab_0_1211"/>
            <p:cNvSpPr/>
            <p:nvPr/>
          </p:nvSpPr>
          <p:spPr>
            <a:xfrm>
              <a:off x="6039200" y="2135538"/>
              <a:ext cx="2160000" cy="720000"/>
            </a:xfrm>
            <a:prstGeom prst="roundRect">
              <a:avLst>
                <a:gd fmla="val 16667" name="adj"/>
              </a:avLst>
            </a:prstGeom>
            <a:solidFill>
              <a:srgbClr val="D9D2E9"/>
            </a:solidFill>
            <a:ln cap="flat" cmpd="sng" w="38100">
              <a:solidFill>
                <a:srgbClr val="D9D2E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1000"/>
                </a:spcBef>
                <a:spcAft>
                  <a:spcPts val="1000"/>
                </a:spcAft>
                <a:buNone/>
              </a:pPr>
              <a:r>
                <a:rPr lang="es-ES">
                  <a:solidFill>
                    <a:schemeClr val="dk1"/>
                  </a:solidFill>
                  <a:latin typeface="Roboto"/>
                  <a:ea typeface="Roboto"/>
                  <a:cs typeface="Roboto"/>
                  <a:sym typeface="Roboto"/>
                </a:rPr>
                <a:t>64 pacientes con EPOC</a:t>
              </a:r>
              <a:endParaRPr>
                <a:solidFill>
                  <a:schemeClr val="dk1"/>
                </a:solidFill>
                <a:latin typeface="Roboto"/>
                <a:ea typeface="Roboto"/>
                <a:cs typeface="Roboto"/>
                <a:sym typeface="Roboto"/>
              </a:endParaRPr>
            </a:p>
          </p:txBody>
        </p:sp>
      </p:grpSp>
      <p:graphicFrame>
        <p:nvGraphicFramePr>
          <p:cNvPr id="119" name="Google Shape;119;g33bfb4808ab_0_1211"/>
          <p:cNvGraphicFramePr/>
          <p:nvPr/>
        </p:nvGraphicFramePr>
        <p:xfrm>
          <a:off x="2147400" y="3329363"/>
          <a:ext cx="3000000" cy="3000000"/>
        </p:xfrm>
        <a:graphic>
          <a:graphicData uri="http://schemas.openxmlformats.org/drawingml/2006/table">
            <a:tbl>
              <a:tblPr>
                <a:noFill/>
                <a:tableStyleId>{EB4BB68C-F755-4C84-8E44-4F24C3829903}</a:tableStyleId>
              </a:tblPr>
              <a:tblGrid>
                <a:gridCol w="1080000"/>
                <a:gridCol w="1080000"/>
              </a:tblGrid>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E</a:t>
                      </a:r>
                      <a:r>
                        <a:rPr lang="es-ES" sz="1200">
                          <a:solidFill>
                            <a:schemeClr val="dk1"/>
                          </a:solidFill>
                          <a:latin typeface="Nunito"/>
                          <a:ea typeface="Nunito"/>
                          <a:cs typeface="Nunito"/>
                          <a:sym typeface="Nunito"/>
                        </a:rPr>
                        <a:t>dad media</a:t>
                      </a:r>
                      <a:endParaRPr sz="1200">
                        <a:solidFill>
                          <a:schemeClr val="dk1"/>
                        </a:solidFill>
                        <a:latin typeface="Nunito"/>
                        <a:ea typeface="Nunito"/>
                        <a:cs typeface="Nunito"/>
                        <a:sym typeface="Nunito"/>
                      </a:endParaRPr>
                    </a:p>
                  </a:txBody>
                  <a:tcPr marT="91425" marB="91425" marR="91425" marL="91425" anchor="ctr">
                    <a:lnL cap="flat" cmpd="sng" w="38100">
                      <a:solidFill>
                        <a:srgbClr val="D9D2E9"/>
                      </a:solidFill>
                      <a:prstDash val="solid"/>
                      <a:round/>
                      <a:headEnd len="sm" w="sm" type="none"/>
                      <a:tailEnd len="sm" w="sm" type="none"/>
                    </a:lnL>
                    <a:lnR cap="flat" cmpd="sng" w="38100">
                      <a:solidFill>
                        <a:srgbClr val="D9D2E9"/>
                      </a:solidFill>
                      <a:prstDash val="solid"/>
                      <a:round/>
                      <a:headEnd len="sm" w="sm" type="none"/>
                      <a:tailEnd len="sm" w="sm" type="none"/>
                    </a:lnR>
                    <a:lnT cap="flat" cmpd="sng" w="38100">
                      <a:solidFill>
                        <a:srgbClr val="D9D2E9"/>
                      </a:solidFill>
                      <a:prstDash val="solid"/>
                      <a:round/>
                      <a:headEnd len="sm" w="sm" type="none"/>
                      <a:tailEnd len="sm" w="sm" type="none"/>
                    </a:lnT>
                    <a:lnB cap="flat" cmpd="sng" w="38100">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63 años</a:t>
                      </a:r>
                      <a:endParaRPr sz="1200">
                        <a:solidFill>
                          <a:schemeClr val="dk1"/>
                        </a:solidFill>
                        <a:latin typeface="Nunito"/>
                        <a:ea typeface="Nunito"/>
                        <a:cs typeface="Nunito"/>
                        <a:sym typeface="Nunito"/>
                      </a:endParaRPr>
                    </a:p>
                  </a:txBody>
                  <a:tcPr marT="91425" marB="91425" marR="91425" marL="91425" anchor="ctr">
                    <a:lnL cap="flat" cmpd="sng" w="38100">
                      <a:solidFill>
                        <a:srgbClr val="D9D2E9"/>
                      </a:solidFill>
                      <a:prstDash val="solid"/>
                      <a:round/>
                      <a:headEnd len="sm" w="sm" type="none"/>
                      <a:tailEnd len="sm" w="sm" type="none"/>
                    </a:lnL>
                    <a:lnR cap="flat" cmpd="sng" w="38100">
                      <a:solidFill>
                        <a:srgbClr val="D9D2E9"/>
                      </a:solidFill>
                      <a:prstDash val="solid"/>
                      <a:round/>
                      <a:headEnd len="sm" w="sm" type="none"/>
                      <a:tailEnd len="sm" w="sm" type="none"/>
                    </a:lnR>
                    <a:lnT cap="flat" cmpd="sng" w="38100">
                      <a:solidFill>
                        <a:srgbClr val="D9D2E9"/>
                      </a:solidFill>
                      <a:prstDash val="solid"/>
                      <a:round/>
                      <a:headEnd len="sm" w="sm" type="none"/>
                      <a:tailEnd len="sm" w="sm" type="none"/>
                    </a:lnT>
                    <a:lnB cap="flat" cmpd="sng" w="38100">
                      <a:solidFill>
                        <a:srgbClr val="D9D2E9"/>
                      </a:solidFill>
                      <a:prstDash val="solid"/>
                      <a:round/>
                      <a:headEnd len="sm" w="sm" type="none"/>
                      <a:tailEnd len="sm" w="sm" type="none"/>
                    </a:lnB>
                  </a:tcPr>
                </a:tc>
              </a:tr>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Mujeres</a:t>
                      </a:r>
                      <a:endParaRPr sz="1200">
                        <a:solidFill>
                          <a:schemeClr val="dk1"/>
                        </a:solidFill>
                        <a:latin typeface="Nunito"/>
                        <a:ea typeface="Nunito"/>
                        <a:cs typeface="Nunito"/>
                        <a:sym typeface="Nunito"/>
                      </a:endParaRPr>
                    </a:p>
                  </a:txBody>
                  <a:tcPr marT="91425" marB="91425" marR="91425" marL="91425" anchor="ctr">
                    <a:lnL cap="flat" cmpd="sng" w="38100">
                      <a:solidFill>
                        <a:srgbClr val="D9D2E9"/>
                      </a:solidFill>
                      <a:prstDash val="solid"/>
                      <a:round/>
                      <a:headEnd len="sm" w="sm" type="none"/>
                      <a:tailEnd len="sm" w="sm" type="none"/>
                    </a:lnL>
                    <a:lnR cap="flat" cmpd="sng" w="38100">
                      <a:solidFill>
                        <a:srgbClr val="D9D2E9"/>
                      </a:solidFill>
                      <a:prstDash val="solid"/>
                      <a:round/>
                      <a:headEnd len="sm" w="sm" type="none"/>
                      <a:tailEnd len="sm" w="sm" type="none"/>
                    </a:lnR>
                    <a:lnT cap="flat" cmpd="sng" w="38100">
                      <a:solidFill>
                        <a:srgbClr val="D9D2E9"/>
                      </a:solidFill>
                      <a:prstDash val="solid"/>
                      <a:round/>
                      <a:headEnd len="sm" w="sm" type="none"/>
                      <a:tailEnd len="sm" w="sm" type="none"/>
                    </a:lnT>
                    <a:lnB cap="flat" cmpd="sng" w="38100">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18%</a:t>
                      </a:r>
                      <a:endParaRPr sz="1200">
                        <a:solidFill>
                          <a:schemeClr val="dk1"/>
                        </a:solidFill>
                        <a:latin typeface="Nunito"/>
                        <a:ea typeface="Nunito"/>
                        <a:cs typeface="Nunito"/>
                        <a:sym typeface="Nunito"/>
                      </a:endParaRPr>
                    </a:p>
                  </a:txBody>
                  <a:tcPr marT="91425" marB="91425" marR="91425" marL="91425" anchor="ctr">
                    <a:lnL cap="flat" cmpd="sng" w="38100">
                      <a:solidFill>
                        <a:srgbClr val="D9D2E9"/>
                      </a:solidFill>
                      <a:prstDash val="solid"/>
                      <a:round/>
                      <a:headEnd len="sm" w="sm" type="none"/>
                      <a:tailEnd len="sm" w="sm" type="none"/>
                    </a:lnL>
                    <a:lnR cap="flat" cmpd="sng" w="38100">
                      <a:solidFill>
                        <a:srgbClr val="D9D2E9"/>
                      </a:solidFill>
                      <a:prstDash val="solid"/>
                      <a:round/>
                      <a:headEnd len="sm" w="sm" type="none"/>
                      <a:tailEnd len="sm" w="sm" type="none"/>
                    </a:lnR>
                    <a:lnT cap="flat" cmpd="sng" w="38100">
                      <a:solidFill>
                        <a:srgbClr val="D9D2E9"/>
                      </a:solidFill>
                      <a:prstDash val="solid"/>
                      <a:round/>
                      <a:headEnd len="sm" w="sm" type="none"/>
                      <a:tailEnd len="sm" w="sm" type="none"/>
                    </a:lnT>
                    <a:lnB cap="flat" cmpd="sng" w="38100">
                      <a:solidFill>
                        <a:srgbClr val="D9D2E9"/>
                      </a:solidFill>
                      <a:prstDash val="solid"/>
                      <a:round/>
                      <a:headEnd len="sm" w="sm" type="none"/>
                      <a:tailEnd len="sm" w="sm" type="none"/>
                    </a:lnB>
                  </a:tcPr>
                </a:tc>
              </a:tr>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FEV1</a:t>
                      </a:r>
                      <a:endParaRPr sz="1200">
                        <a:solidFill>
                          <a:schemeClr val="dk1"/>
                        </a:solidFill>
                        <a:latin typeface="Nunito"/>
                        <a:ea typeface="Nunito"/>
                        <a:cs typeface="Nunito"/>
                        <a:sym typeface="Nunito"/>
                      </a:endParaRPr>
                    </a:p>
                  </a:txBody>
                  <a:tcPr marT="91425" marB="91425" marR="91425" marL="91425" anchor="ctr">
                    <a:lnL cap="flat" cmpd="sng" w="38100">
                      <a:solidFill>
                        <a:srgbClr val="D9D2E9"/>
                      </a:solidFill>
                      <a:prstDash val="solid"/>
                      <a:round/>
                      <a:headEnd len="sm" w="sm" type="none"/>
                      <a:tailEnd len="sm" w="sm" type="none"/>
                    </a:lnL>
                    <a:lnR cap="flat" cmpd="sng" w="38100">
                      <a:solidFill>
                        <a:srgbClr val="D9D2E9"/>
                      </a:solidFill>
                      <a:prstDash val="solid"/>
                      <a:round/>
                      <a:headEnd len="sm" w="sm" type="none"/>
                      <a:tailEnd len="sm" w="sm" type="none"/>
                    </a:lnR>
                    <a:lnT cap="flat" cmpd="sng" w="38100">
                      <a:solidFill>
                        <a:srgbClr val="D9D2E9"/>
                      </a:solidFill>
                      <a:prstDash val="solid"/>
                      <a:round/>
                      <a:headEnd len="sm" w="sm" type="none"/>
                      <a:tailEnd len="sm" w="sm" type="none"/>
                    </a:lnT>
                    <a:lnB cap="flat" cmpd="sng" w="38100">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53%</a:t>
                      </a:r>
                      <a:endParaRPr sz="1200">
                        <a:solidFill>
                          <a:schemeClr val="dk1"/>
                        </a:solidFill>
                        <a:latin typeface="Nunito"/>
                        <a:ea typeface="Nunito"/>
                        <a:cs typeface="Nunito"/>
                        <a:sym typeface="Nunito"/>
                      </a:endParaRPr>
                    </a:p>
                  </a:txBody>
                  <a:tcPr marT="91425" marB="91425" marR="91425" marL="91425" anchor="ctr">
                    <a:lnL cap="flat" cmpd="sng" w="38100">
                      <a:solidFill>
                        <a:srgbClr val="D9D2E9"/>
                      </a:solidFill>
                      <a:prstDash val="solid"/>
                      <a:round/>
                      <a:headEnd len="sm" w="sm" type="none"/>
                      <a:tailEnd len="sm" w="sm" type="none"/>
                    </a:lnL>
                    <a:lnR cap="flat" cmpd="sng" w="38100">
                      <a:solidFill>
                        <a:srgbClr val="D9D2E9"/>
                      </a:solidFill>
                      <a:prstDash val="solid"/>
                      <a:round/>
                      <a:headEnd len="sm" w="sm" type="none"/>
                      <a:tailEnd len="sm" w="sm" type="none"/>
                    </a:lnR>
                    <a:lnT cap="flat" cmpd="sng" w="38100">
                      <a:solidFill>
                        <a:srgbClr val="D9D2E9"/>
                      </a:solidFill>
                      <a:prstDash val="solid"/>
                      <a:round/>
                      <a:headEnd len="sm" w="sm" type="none"/>
                      <a:tailEnd len="sm" w="sm" type="none"/>
                    </a:lnT>
                    <a:lnB cap="flat" cmpd="sng" w="38100">
                      <a:solidFill>
                        <a:srgbClr val="D9D2E9"/>
                      </a:solidFill>
                      <a:prstDash val="solid"/>
                      <a:round/>
                      <a:headEnd len="sm" w="sm" type="none"/>
                      <a:tailEnd len="sm" w="sm" type="none"/>
                    </a:lnB>
                  </a:tcPr>
                </a:tc>
              </a:tr>
            </a:tbl>
          </a:graphicData>
        </a:graphic>
      </p:graphicFrame>
      <p:cxnSp>
        <p:nvCxnSpPr>
          <p:cNvPr id="120" name="Google Shape;120;g33bfb4808ab_0_1211"/>
          <p:cNvCxnSpPr/>
          <p:nvPr/>
        </p:nvCxnSpPr>
        <p:spPr>
          <a:xfrm rot="-8100000">
            <a:off x="7006787" y="2840984"/>
            <a:ext cx="187100" cy="187100"/>
          </a:xfrm>
          <a:prstGeom prst="straightConnector1">
            <a:avLst/>
          </a:prstGeom>
          <a:noFill/>
          <a:ln cap="flat" cmpd="sng" w="38100">
            <a:solidFill>
              <a:srgbClr val="D9D2E9"/>
            </a:solidFill>
            <a:prstDash val="solid"/>
            <a:round/>
            <a:headEnd len="med" w="med" type="none"/>
            <a:tailEnd len="med" w="med" type="none"/>
          </a:ln>
        </p:spPr>
      </p:cxnSp>
      <p:graphicFrame>
        <p:nvGraphicFramePr>
          <p:cNvPr id="121" name="Google Shape;121;g33bfb4808ab_0_1211"/>
          <p:cNvGraphicFramePr/>
          <p:nvPr/>
        </p:nvGraphicFramePr>
        <p:xfrm>
          <a:off x="4704300" y="3331425"/>
          <a:ext cx="3000000" cy="3000000"/>
        </p:xfrm>
        <a:graphic>
          <a:graphicData uri="http://schemas.openxmlformats.org/drawingml/2006/table">
            <a:tbl>
              <a:tblPr>
                <a:noFill/>
                <a:tableStyleId>{EB4BB68C-F755-4C84-8E44-4F24C3829903}</a:tableStyleId>
              </a:tblPr>
              <a:tblGrid>
                <a:gridCol w="1080000"/>
                <a:gridCol w="1080000"/>
              </a:tblGrid>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GOLD A</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28</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tcPr>
                </a:tc>
              </a:tr>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GOLD B</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16 </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tcPr>
                </a:tc>
              </a:tr>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GOLD C</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3 </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tcPr>
                </a:tc>
              </a:tr>
              <a:tr h="360000">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GOLD D</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solidFill>
                      <a:srgbClr val="D9D2E9"/>
                    </a:solidFill>
                  </a:tcPr>
                </a:tc>
                <a:tc>
                  <a:txBody>
                    <a:bodyPr/>
                    <a:lstStyle/>
                    <a:p>
                      <a:pPr indent="0" lvl="0" marL="0" rtl="0" algn="ctr">
                        <a:lnSpc>
                          <a:spcPct val="115000"/>
                        </a:lnSpc>
                        <a:spcBef>
                          <a:spcPts val="1000"/>
                        </a:spcBef>
                        <a:spcAft>
                          <a:spcPts val="1000"/>
                        </a:spcAft>
                        <a:buNone/>
                      </a:pPr>
                      <a:r>
                        <a:rPr lang="es-ES" sz="1200">
                          <a:solidFill>
                            <a:schemeClr val="dk1"/>
                          </a:solidFill>
                          <a:latin typeface="Nunito"/>
                          <a:ea typeface="Nunito"/>
                          <a:cs typeface="Nunito"/>
                          <a:sym typeface="Nunito"/>
                        </a:rPr>
                        <a:t>17 </a:t>
                      </a:r>
                      <a:endParaRPr sz="1200">
                        <a:solidFill>
                          <a:schemeClr val="dk1"/>
                        </a:solidFill>
                        <a:latin typeface="Nunito"/>
                        <a:ea typeface="Nunito"/>
                        <a:cs typeface="Nunito"/>
                        <a:sym typeface="Nunito"/>
                      </a:endParaRPr>
                    </a:p>
                  </a:txBody>
                  <a:tcPr marT="91425" marB="91425" marR="91425" marL="91425" anchor="ctr">
                    <a:lnL cap="flat" cmpd="sng" w="28575">
                      <a:solidFill>
                        <a:srgbClr val="D9D2E9"/>
                      </a:solidFill>
                      <a:prstDash val="solid"/>
                      <a:round/>
                      <a:headEnd len="sm" w="sm" type="none"/>
                      <a:tailEnd len="sm" w="sm" type="none"/>
                    </a:lnL>
                    <a:lnR cap="flat" cmpd="sng" w="28575">
                      <a:solidFill>
                        <a:srgbClr val="D9D2E9"/>
                      </a:solidFill>
                      <a:prstDash val="solid"/>
                      <a:round/>
                      <a:headEnd len="sm" w="sm" type="none"/>
                      <a:tailEnd len="sm" w="sm" type="none"/>
                    </a:lnR>
                    <a:lnT cap="flat" cmpd="sng" w="28575">
                      <a:solidFill>
                        <a:srgbClr val="D9D2E9"/>
                      </a:solidFill>
                      <a:prstDash val="solid"/>
                      <a:round/>
                      <a:headEnd len="sm" w="sm" type="none"/>
                      <a:tailEnd len="sm" w="sm" type="none"/>
                    </a:lnT>
                    <a:lnB cap="flat" cmpd="sng" w="28575">
                      <a:solidFill>
                        <a:srgbClr val="D9D2E9"/>
                      </a:solidFill>
                      <a:prstDash val="solid"/>
                      <a:round/>
                      <a:headEnd len="sm" w="sm" type="none"/>
                      <a:tailEnd len="sm" w="sm" type="none"/>
                    </a:lnB>
                  </a:tcPr>
                </a:tc>
              </a:tr>
            </a:tbl>
          </a:graphicData>
        </a:graphic>
      </p:graphicFrame>
      <p:cxnSp>
        <p:nvCxnSpPr>
          <p:cNvPr id="122" name="Google Shape;122;g33bfb4808ab_0_1211"/>
          <p:cNvCxnSpPr/>
          <p:nvPr/>
        </p:nvCxnSpPr>
        <p:spPr>
          <a:xfrm rot="-8100000">
            <a:off x="5690762" y="3105584"/>
            <a:ext cx="187100" cy="187100"/>
          </a:xfrm>
          <a:prstGeom prst="straightConnector1">
            <a:avLst/>
          </a:prstGeom>
          <a:noFill/>
          <a:ln cap="flat" cmpd="sng" w="38100">
            <a:solidFill>
              <a:srgbClr val="D9D2E9"/>
            </a:solidFill>
            <a:prstDash val="solid"/>
            <a:round/>
            <a:headEnd len="med" w="med" type="none"/>
            <a:tailEnd len="med" w="med" type="none"/>
          </a:ln>
        </p:spPr>
      </p:cxnSp>
      <p:cxnSp>
        <p:nvCxnSpPr>
          <p:cNvPr id="123" name="Google Shape;123;g33bfb4808ab_0_1211"/>
          <p:cNvCxnSpPr/>
          <p:nvPr/>
        </p:nvCxnSpPr>
        <p:spPr>
          <a:xfrm rot="-8100000">
            <a:off x="3133862" y="3105571"/>
            <a:ext cx="187100" cy="187100"/>
          </a:xfrm>
          <a:prstGeom prst="straightConnector1">
            <a:avLst/>
          </a:prstGeom>
          <a:noFill/>
          <a:ln cap="flat" cmpd="sng" w="38100">
            <a:solidFill>
              <a:srgbClr val="D9D2E9"/>
            </a:solidFill>
            <a:prstDash val="solid"/>
            <a:round/>
            <a:headEnd len="med" w="med" type="none"/>
            <a:tailEnd len="med" w="med" type="none"/>
          </a:ln>
        </p:spPr>
      </p:cxnSp>
      <p:cxnSp>
        <p:nvCxnSpPr>
          <p:cNvPr id="124" name="Google Shape;124;g33bfb4808ab_0_1211"/>
          <p:cNvCxnSpPr/>
          <p:nvPr/>
        </p:nvCxnSpPr>
        <p:spPr>
          <a:xfrm flipH="1">
            <a:off x="3214525" y="3063250"/>
            <a:ext cx="3888000" cy="3600"/>
          </a:xfrm>
          <a:prstGeom prst="straightConnector1">
            <a:avLst/>
          </a:prstGeom>
          <a:noFill/>
          <a:ln cap="flat" cmpd="sng" w="38100">
            <a:solidFill>
              <a:srgbClr val="D9D2E9"/>
            </a:solidFill>
            <a:prstDash val="solid"/>
            <a:round/>
            <a:headEnd len="med" w="med" type="none"/>
            <a:tailEnd len="med" w="med" type="non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33bfb4808ab_0_1265"/>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RESULTADOS</a:t>
            </a:r>
            <a:endParaRPr>
              <a:solidFill>
                <a:srgbClr val="674EA7"/>
              </a:solidFill>
              <a:latin typeface="Nunito Black"/>
              <a:ea typeface="Nunito Black"/>
              <a:cs typeface="Nunito Black"/>
              <a:sym typeface="Nunito Black"/>
            </a:endParaRPr>
          </a:p>
        </p:txBody>
      </p:sp>
      <p:sp>
        <p:nvSpPr>
          <p:cNvPr id="130" name="Google Shape;130;g33bfb4808ab_0_1265"/>
          <p:cNvSpPr txBox="1"/>
          <p:nvPr>
            <p:ph idx="1" type="body"/>
          </p:nvPr>
        </p:nvSpPr>
        <p:spPr>
          <a:xfrm>
            <a:off x="457200" y="1200151"/>
            <a:ext cx="8229600" cy="3394500"/>
          </a:xfrm>
          <a:prstGeom prst="rect">
            <a:avLst/>
          </a:prstGeom>
          <a:ln>
            <a:noFill/>
          </a:ln>
        </p:spPr>
        <p:txBody>
          <a:bodyPr anchorCtr="0" anchor="ctr" bIns="45700" lIns="91425" spcFirstLastPara="1" rIns="91425" wrap="square" tIns="45700">
            <a:normAutofit/>
          </a:bodyPr>
          <a:lstStyle/>
          <a:p>
            <a:pPr indent="-298450" lvl="0" marL="457200" rtl="0" algn="ctr">
              <a:spcBef>
                <a:spcPts val="0"/>
              </a:spcBef>
              <a:spcAft>
                <a:spcPts val="0"/>
              </a:spcAft>
              <a:buClr>
                <a:srgbClr val="FFFFFF"/>
              </a:buClr>
              <a:buSzPts val="1100"/>
              <a:buFont typeface="Roboto"/>
              <a:buChar char="•"/>
            </a:pPr>
            <a:r>
              <a:rPr lang="es-ES" sz="1100">
                <a:solidFill>
                  <a:srgbClr val="FFFFFF"/>
                </a:solidFill>
                <a:latin typeface="Roboto"/>
                <a:ea typeface="Roboto"/>
                <a:cs typeface="Roboto"/>
                <a:sym typeface="Roboto"/>
              </a:rPr>
              <a:t>Lorem Ipsum</a:t>
            </a:r>
            <a:endParaRPr sz="1100">
              <a:solidFill>
                <a:srgbClr val="FFFFFF"/>
              </a:solidFill>
              <a:latin typeface="Roboto"/>
              <a:ea typeface="Roboto"/>
              <a:cs typeface="Roboto"/>
              <a:sym typeface="Roboto"/>
            </a:endParaRPr>
          </a:p>
          <a:p>
            <a:pPr indent="-342900" lvl="0" marL="457200" rtl="0" algn="just">
              <a:lnSpc>
                <a:spcPct val="115000"/>
              </a:lnSpc>
              <a:spcBef>
                <a:spcPts val="1000"/>
              </a:spcBef>
              <a:spcAft>
                <a:spcPts val="0"/>
              </a:spcAft>
              <a:buClr>
                <a:srgbClr val="000000"/>
              </a:buClr>
              <a:buSzPts val="1800"/>
              <a:buFont typeface="Nunito"/>
              <a:buChar char="•"/>
            </a:pPr>
            <a:r>
              <a:rPr lang="es-ES" sz="1800">
                <a:solidFill>
                  <a:srgbClr val="000000"/>
                </a:solidFill>
                <a:latin typeface="Nunito"/>
                <a:ea typeface="Nunito"/>
                <a:cs typeface="Nunito"/>
                <a:sym typeface="Nunito"/>
              </a:rPr>
              <a:t>El análisis de metilación encontró 19.576 islas diferencialmente metiladas (DMIs) entre EPOC y controles.</a:t>
            </a:r>
            <a:endParaRPr sz="1800">
              <a:solidFill>
                <a:srgbClr val="000000"/>
              </a:solidFill>
              <a:latin typeface="Nunito"/>
              <a:ea typeface="Nunito"/>
              <a:cs typeface="Nunito"/>
              <a:sym typeface="Nunito"/>
            </a:endParaRPr>
          </a:p>
          <a:p>
            <a:pPr indent="-342900" lvl="0" marL="457200" rtl="0" algn="just">
              <a:lnSpc>
                <a:spcPct val="115000"/>
              </a:lnSpc>
              <a:spcBef>
                <a:spcPts val="1000"/>
              </a:spcBef>
              <a:spcAft>
                <a:spcPts val="1000"/>
              </a:spcAft>
              <a:buClr>
                <a:srgbClr val="000000"/>
              </a:buClr>
              <a:buSzPts val="1800"/>
              <a:buFont typeface="Nunito"/>
              <a:buChar char="•"/>
            </a:pPr>
            <a:r>
              <a:rPr lang="es-ES" sz="1800">
                <a:solidFill>
                  <a:srgbClr val="000000"/>
                </a:solidFill>
                <a:latin typeface="Nunito"/>
                <a:ea typeface="Nunito"/>
                <a:cs typeface="Nunito"/>
                <a:sym typeface="Nunito"/>
              </a:rPr>
              <a:t>El análisis del componente principal (PCA) distinguió a los pacientes con EPOC de los controles sanos y separó los subgrupos dentro de la cohorte de EPOC según los grados GOLD basándose en los valores de metilación (Figuras 1 y 2).</a:t>
            </a:r>
            <a:endParaRPr sz="1800">
              <a:solidFill>
                <a:srgbClr val="000000"/>
              </a:solidFill>
              <a:latin typeface="Nunito"/>
              <a:ea typeface="Nunito"/>
              <a:cs typeface="Nunito"/>
              <a:sym typeface="Nuni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g33bfb4808ab_0_1291"/>
          <p:cNvPicPr preferRelativeResize="0"/>
          <p:nvPr/>
        </p:nvPicPr>
        <p:blipFill>
          <a:blip r:embed="rId3">
            <a:alphaModFix/>
          </a:blip>
          <a:stretch>
            <a:fillRect/>
          </a:stretch>
        </p:blipFill>
        <p:spPr>
          <a:xfrm>
            <a:off x="457191" y="823500"/>
            <a:ext cx="7646400" cy="4320000"/>
          </a:xfrm>
          <a:prstGeom prst="rect">
            <a:avLst/>
          </a:prstGeom>
          <a:noFill/>
          <a:ln>
            <a:noFill/>
          </a:ln>
        </p:spPr>
      </p:pic>
      <p:sp>
        <p:nvSpPr>
          <p:cNvPr id="136" name="Google Shape;136;g33bfb4808ab_0_1291"/>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RESULTADOS</a:t>
            </a:r>
            <a:endParaRPr>
              <a:solidFill>
                <a:srgbClr val="674EA7"/>
              </a:solidFill>
              <a:latin typeface="Nunito Black"/>
              <a:ea typeface="Nunito Black"/>
              <a:cs typeface="Nunito Black"/>
              <a:sym typeface="Nunito Black"/>
            </a:endParaRPr>
          </a:p>
        </p:txBody>
      </p:sp>
      <p:pic>
        <p:nvPicPr>
          <p:cNvPr id="137" name="Google Shape;137;g33bfb4808ab_0_1291"/>
          <p:cNvPicPr preferRelativeResize="0"/>
          <p:nvPr/>
        </p:nvPicPr>
        <p:blipFill>
          <a:blip r:embed="rId4">
            <a:alphaModFix/>
          </a:blip>
          <a:stretch>
            <a:fillRect/>
          </a:stretch>
        </p:blipFill>
        <p:spPr>
          <a:xfrm>
            <a:off x="-12" y="40675"/>
            <a:ext cx="1817040" cy="1206000"/>
          </a:xfrm>
          <a:prstGeom prst="rect">
            <a:avLst/>
          </a:prstGeom>
          <a:noFill/>
          <a:ln>
            <a:noFill/>
          </a:ln>
        </p:spPr>
      </p:pic>
      <p:sp>
        <p:nvSpPr>
          <p:cNvPr id="138" name="Google Shape;138;g33bfb4808ab_0_1291"/>
          <p:cNvSpPr txBox="1"/>
          <p:nvPr/>
        </p:nvSpPr>
        <p:spPr>
          <a:xfrm>
            <a:off x="5474400" y="3023250"/>
            <a:ext cx="3060000" cy="1800000"/>
          </a:xfrm>
          <a:prstGeom prst="rect">
            <a:avLst/>
          </a:prstGeom>
          <a:solidFill>
            <a:schemeClr val="lt1"/>
          </a:solidFill>
          <a:ln>
            <a:noFill/>
          </a:ln>
        </p:spPr>
        <p:txBody>
          <a:bodyPr anchorCtr="0" anchor="t" bIns="91425" lIns="91425" spcFirstLastPara="1" rIns="91425" wrap="square" tIns="91425">
            <a:noAutofit/>
          </a:bodyPr>
          <a:lstStyle/>
          <a:p>
            <a:pPr indent="0" lvl="0" marL="0" rtl="0" algn="just">
              <a:lnSpc>
                <a:spcPct val="115000"/>
              </a:lnSpc>
              <a:spcBef>
                <a:spcPts val="1000"/>
              </a:spcBef>
              <a:spcAft>
                <a:spcPts val="1000"/>
              </a:spcAft>
              <a:buNone/>
            </a:pPr>
            <a:r>
              <a:rPr lang="es-ES" sz="1000">
                <a:solidFill>
                  <a:schemeClr val="dk1"/>
                </a:solidFill>
                <a:latin typeface="Nunito Black"/>
                <a:ea typeface="Nunito Black"/>
                <a:cs typeface="Nunito Black"/>
                <a:sym typeface="Nunito Black"/>
              </a:rPr>
              <a:t>Figure 1.</a:t>
            </a:r>
            <a:r>
              <a:rPr lang="es-ES" sz="1000">
                <a:solidFill>
                  <a:schemeClr val="dk1"/>
                </a:solidFill>
                <a:latin typeface="Nunito"/>
                <a:ea typeface="Nunito"/>
                <a:cs typeface="Nunito"/>
                <a:sym typeface="Nunito"/>
              </a:rPr>
              <a:t> Methylation values could distinguish COPD patients from healthy controls and subgroups within the COPD cohort by GOLD. Illustration of the 3D-PCA performed on the subjects recruited. Ellipses highlight the different distributions of the subgroups. Each dot is a subject, colored by its subgroup. PC1: principal component 1, PC2: principal component 2, PC3: principal component 3. CTRL: healthy controls, a: GOLD A, b: GOLD B, c: GOLD C and d: GOLD D.</a:t>
            </a:r>
            <a:endParaRPr sz="1000">
              <a:solidFill>
                <a:schemeClr val="dk1"/>
              </a:solidFill>
              <a:latin typeface="Nunito"/>
              <a:ea typeface="Nunito"/>
              <a:cs typeface="Nunito"/>
              <a:sym typeface="Nuni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3bfb4808ab_0_1327"/>
          <p:cNvSpPr txBox="1"/>
          <p:nvPr>
            <p:ph idx="1" type="body"/>
          </p:nvPr>
        </p:nvSpPr>
        <p:spPr>
          <a:xfrm>
            <a:off x="457200" y="1200151"/>
            <a:ext cx="8229600" cy="3394500"/>
          </a:xfrm>
          <a:prstGeom prst="rect">
            <a:avLst/>
          </a:prstGeom>
          <a:ln>
            <a:noFill/>
          </a:ln>
        </p:spPr>
        <p:txBody>
          <a:bodyPr anchorCtr="0" anchor="ctr" bIns="45700" lIns="91425" spcFirstLastPara="1" rIns="91425" wrap="square" tIns="45700">
            <a:normAutofit/>
          </a:bodyPr>
          <a:lstStyle/>
          <a:p>
            <a:pPr indent="-298450" lvl="0" marL="457200" rtl="0" algn="ctr">
              <a:spcBef>
                <a:spcPts val="0"/>
              </a:spcBef>
              <a:spcAft>
                <a:spcPts val="0"/>
              </a:spcAft>
              <a:buClr>
                <a:srgbClr val="FFFFFF"/>
              </a:buClr>
              <a:buSzPts val="1100"/>
              <a:buFont typeface="Roboto"/>
              <a:buChar char="•"/>
            </a:pPr>
            <a:r>
              <a:rPr lang="es-ES" sz="1100">
                <a:solidFill>
                  <a:srgbClr val="FFFFFF"/>
                </a:solidFill>
                <a:latin typeface="Roboto"/>
                <a:ea typeface="Roboto"/>
                <a:cs typeface="Roboto"/>
                <a:sym typeface="Roboto"/>
              </a:rPr>
              <a:t>Lorem Ipsu</a:t>
            </a:r>
            <a:endParaRPr sz="1800">
              <a:solidFill>
                <a:srgbClr val="000000"/>
              </a:solidFill>
              <a:latin typeface="Nunito"/>
              <a:ea typeface="Nunito"/>
              <a:cs typeface="Nunito"/>
              <a:sym typeface="Nunito"/>
            </a:endParaRPr>
          </a:p>
        </p:txBody>
      </p:sp>
      <p:pic>
        <p:nvPicPr>
          <p:cNvPr id="144" name="Google Shape;144;g33bfb4808ab_0_1327"/>
          <p:cNvPicPr preferRelativeResize="0"/>
          <p:nvPr/>
        </p:nvPicPr>
        <p:blipFill>
          <a:blip r:embed="rId3">
            <a:alphaModFix/>
          </a:blip>
          <a:stretch>
            <a:fillRect/>
          </a:stretch>
        </p:blipFill>
        <p:spPr>
          <a:xfrm>
            <a:off x="-228600" y="747300"/>
            <a:ext cx="7689600" cy="4320000"/>
          </a:xfrm>
          <a:prstGeom prst="rect">
            <a:avLst/>
          </a:prstGeom>
          <a:noFill/>
          <a:ln>
            <a:noFill/>
          </a:ln>
        </p:spPr>
      </p:pic>
      <p:sp>
        <p:nvSpPr>
          <p:cNvPr id="145" name="Google Shape;145;g33bfb4808ab_0_1327"/>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RESULTADOS</a:t>
            </a:r>
            <a:endParaRPr>
              <a:solidFill>
                <a:srgbClr val="674EA7"/>
              </a:solidFill>
              <a:latin typeface="Nunito Black"/>
              <a:ea typeface="Nunito Black"/>
              <a:cs typeface="Nunito Black"/>
              <a:sym typeface="Nunito Black"/>
            </a:endParaRPr>
          </a:p>
        </p:txBody>
      </p:sp>
      <p:pic>
        <p:nvPicPr>
          <p:cNvPr id="146" name="Google Shape;146;g33bfb4808ab_0_1327"/>
          <p:cNvPicPr preferRelativeResize="0"/>
          <p:nvPr/>
        </p:nvPicPr>
        <p:blipFill>
          <a:blip r:embed="rId4">
            <a:alphaModFix/>
          </a:blip>
          <a:stretch>
            <a:fillRect/>
          </a:stretch>
        </p:blipFill>
        <p:spPr>
          <a:xfrm>
            <a:off x="-12" y="40675"/>
            <a:ext cx="1817040" cy="1206000"/>
          </a:xfrm>
          <a:prstGeom prst="rect">
            <a:avLst/>
          </a:prstGeom>
          <a:noFill/>
          <a:ln>
            <a:noFill/>
          </a:ln>
        </p:spPr>
      </p:pic>
      <p:sp>
        <p:nvSpPr>
          <p:cNvPr id="147" name="Google Shape;147;g33bfb4808ab_0_1327"/>
          <p:cNvSpPr txBox="1"/>
          <p:nvPr/>
        </p:nvSpPr>
        <p:spPr>
          <a:xfrm>
            <a:off x="4692600" y="1200150"/>
            <a:ext cx="3994200" cy="3394500"/>
          </a:xfrm>
          <a:prstGeom prst="rect">
            <a:avLst/>
          </a:prstGeom>
          <a:solidFill>
            <a:schemeClr val="lt1"/>
          </a:solidFill>
          <a:ln>
            <a:noFill/>
          </a:ln>
        </p:spPr>
        <p:txBody>
          <a:bodyPr anchorCtr="0" anchor="ctr" bIns="91425" lIns="91425" spcFirstLastPara="1" rIns="91425" wrap="square" tIns="91425">
            <a:noAutofit/>
          </a:bodyPr>
          <a:lstStyle/>
          <a:p>
            <a:pPr indent="0" lvl="0" marL="0" rtl="0" algn="just">
              <a:lnSpc>
                <a:spcPct val="115000"/>
              </a:lnSpc>
              <a:spcBef>
                <a:spcPts val="1000"/>
              </a:spcBef>
              <a:spcAft>
                <a:spcPts val="1000"/>
              </a:spcAft>
              <a:buNone/>
            </a:pPr>
            <a:r>
              <a:rPr lang="es-ES" sz="1100">
                <a:solidFill>
                  <a:schemeClr val="dk1"/>
                </a:solidFill>
                <a:latin typeface="Nunito Black"/>
                <a:ea typeface="Nunito Black"/>
                <a:cs typeface="Nunito Black"/>
                <a:sym typeface="Nunito Black"/>
              </a:rPr>
              <a:t>Figure 2.</a:t>
            </a:r>
            <a:r>
              <a:rPr lang="es-ES" sz="1100">
                <a:solidFill>
                  <a:schemeClr val="dk1"/>
                </a:solidFill>
                <a:latin typeface="Nunito"/>
                <a:ea typeface="Nunito"/>
                <a:cs typeface="Nunito"/>
                <a:sym typeface="Nunito"/>
              </a:rPr>
              <a:t> The COPD comparison to healthy controls. The outer circos plot is divided into five tracks: 1) the gene symbols that were selected by the support vector machine to discriminate between COPD and healthy controls; 2) the methylation islands feature selection using the two beta regression models (COPD vs. healthy controls, and the difference between COPD patients by the GOLD criteria); 3) the cytoband diagram; 4) a scatter plot of the CpG islands where a jitter has been used to show the genome coverage; 5) the methylation probe density for each chromosome. The inner circos plot collects each chromosome’s probes using the CpG annotation (north shelf, north shore, island, south shore, and south shelf). Note: the sexual chromosomes and the open sea probes were not included and, thus, excluded from the analysis. COPD: Chronic Obstructive Pulmonary Disease. CTRL: healthy controls. GOLD: Criteria of the Global Initiative for Obstructive Pulmonary Disease.</a:t>
            </a:r>
            <a:endParaRPr sz="1100">
              <a:solidFill>
                <a:schemeClr val="dk1"/>
              </a:solidFill>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g33b8ff42aa6_1_21"/>
          <p:cNvSpPr txBox="1"/>
          <p:nvPr>
            <p:ph type="title"/>
          </p:nvPr>
        </p:nvSpPr>
        <p:spPr>
          <a:xfrm>
            <a:off x="1987900" y="205975"/>
            <a:ext cx="6699000" cy="857400"/>
          </a:xfrm>
          <a:prstGeom prst="rect">
            <a:avLst/>
          </a:prstGeom>
          <a:noFill/>
        </p:spPr>
        <p:txBody>
          <a:bodyPr anchorCtr="0" anchor="ctr" bIns="45700" lIns="91425" spcFirstLastPara="1" rIns="91425" wrap="square" tIns="45700">
            <a:normAutofit/>
          </a:bodyPr>
          <a:lstStyle/>
          <a:p>
            <a:pPr indent="0" lvl="0" marL="0" rtl="0" algn="r">
              <a:spcBef>
                <a:spcPts val="0"/>
              </a:spcBef>
              <a:spcAft>
                <a:spcPts val="0"/>
              </a:spcAft>
              <a:buNone/>
            </a:pPr>
            <a:r>
              <a:rPr lang="es-ES">
                <a:solidFill>
                  <a:srgbClr val="674EA7"/>
                </a:solidFill>
                <a:latin typeface="Nunito Black"/>
                <a:ea typeface="Nunito Black"/>
                <a:cs typeface="Nunito Black"/>
                <a:sym typeface="Nunito Black"/>
              </a:rPr>
              <a:t>CONCLUSIONE</a:t>
            </a:r>
            <a:r>
              <a:rPr lang="es-ES">
                <a:solidFill>
                  <a:srgbClr val="674EA7"/>
                </a:solidFill>
                <a:latin typeface="Nunito Black"/>
                <a:ea typeface="Nunito Black"/>
                <a:cs typeface="Nunito Black"/>
                <a:sym typeface="Nunito Black"/>
              </a:rPr>
              <a:t>S</a:t>
            </a:r>
            <a:endParaRPr>
              <a:solidFill>
                <a:srgbClr val="674EA7"/>
              </a:solidFill>
              <a:latin typeface="Nunito Black"/>
              <a:ea typeface="Nunito Black"/>
              <a:cs typeface="Nunito Black"/>
              <a:sym typeface="Nunito Black"/>
            </a:endParaRPr>
          </a:p>
        </p:txBody>
      </p:sp>
      <p:sp>
        <p:nvSpPr>
          <p:cNvPr id="153" name="Google Shape;153;g33b8ff42aa6_1_21"/>
          <p:cNvSpPr txBox="1"/>
          <p:nvPr>
            <p:ph idx="1" type="body"/>
          </p:nvPr>
        </p:nvSpPr>
        <p:spPr>
          <a:xfrm>
            <a:off x="457200" y="1200151"/>
            <a:ext cx="8229600" cy="3394500"/>
          </a:xfrm>
          <a:prstGeom prst="rect">
            <a:avLst/>
          </a:prstGeom>
        </p:spPr>
        <p:txBody>
          <a:bodyPr anchorCtr="0" anchor="ctr" bIns="45700" lIns="91425" spcFirstLastPara="1" rIns="91425" wrap="square" tIns="45700">
            <a:normAutofit/>
          </a:bodyPr>
          <a:lstStyle/>
          <a:p>
            <a:pPr indent="-342900" lvl="0" marL="457200" rtl="0" algn="just">
              <a:lnSpc>
                <a:spcPct val="115000"/>
              </a:lnSpc>
              <a:spcBef>
                <a:spcPts val="360"/>
              </a:spcBef>
              <a:spcAft>
                <a:spcPts val="0"/>
              </a:spcAft>
              <a:buSzPts val="1800"/>
              <a:buFont typeface="Nunito"/>
              <a:buChar char="•"/>
            </a:pPr>
            <a:r>
              <a:rPr lang="es-ES" sz="1800">
                <a:highlight>
                  <a:srgbClr val="FFFFFF"/>
                </a:highlight>
                <a:latin typeface="Nunito"/>
                <a:ea typeface="Nunito"/>
                <a:cs typeface="Nunito"/>
                <a:sym typeface="Nunito"/>
              </a:rPr>
              <a:t>El análisis de metilación del cfDNA en sangre periférica discrimina a pacientes con sujetos sanos de pacientes con EPOC y dentro de los EPOC los diferentes grados de GOLD. El análisis de metilación puede ser un biomarcador simple para el diagnóstico de EPOC.</a:t>
            </a:r>
            <a:endParaRPr sz="1800">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2024-02-05T13:08:18Z</dcterms:created>
  <dc:creator>LUNA</dc:creator>
</cp:coreProperties>
</file>