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Hoja1!$A$3</c:f>
              <c:strCache>
                <c:ptCount val="1"/>
                <c:pt idx="0">
                  <c:v>Insomnio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tx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Hoja1!$B$2:$C$2</c:f>
              <c:strCache>
                <c:ptCount val="2"/>
                <c:pt idx="0">
                  <c:v>CAT</c:v>
                </c:pt>
                <c:pt idx="1">
                  <c:v>Epworth</c:v>
                </c:pt>
              </c:strCache>
            </c:strRef>
          </c:cat>
          <c:val>
            <c:numRef>
              <c:f>Hoja1!$B$3:$C$3</c:f>
              <c:numCache>
                <c:formatCode>General</c:formatCode>
                <c:ptCount val="2"/>
                <c:pt idx="0">
                  <c:v>18.09</c:v>
                </c:pt>
                <c:pt idx="1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2C-4D6F-B302-153D1C83A95E}"/>
            </c:ext>
          </c:extLst>
        </c:ser>
        <c:ser>
          <c:idx val="1"/>
          <c:order val="1"/>
          <c:tx>
            <c:strRef>
              <c:f>Hoja1!$A$4</c:f>
              <c:strCache>
                <c:ptCount val="1"/>
                <c:pt idx="0">
                  <c:v>Sin insomnio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tx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Hoja1!$B$2:$C$2</c:f>
              <c:strCache>
                <c:ptCount val="2"/>
                <c:pt idx="0">
                  <c:v>CAT</c:v>
                </c:pt>
                <c:pt idx="1">
                  <c:v>Epworth</c:v>
                </c:pt>
              </c:strCache>
            </c:strRef>
          </c:cat>
          <c:val>
            <c:numRef>
              <c:f>Hoja1!$B$4:$C$4</c:f>
              <c:numCache>
                <c:formatCode>General</c:formatCode>
                <c:ptCount val="2"/>
                <c:pt idx="0">
                  <c:v>11.07</c:v>
                </c:pt>
                <c:pt idx="1">
                  <c:v>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2C-4D6F-B302-153D1C83A95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6423136"/>
        <c:axId val="966423616"/>
      </c:barChart>
      <c:catAx>
        <c:axId val="96642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66423616"/>
        <c:crosses val="autoZero"/>
        <c:auto val="1"/>
        <c:lblAlgn val="ctr"/>
        <c:lblOffset val="100"/>
        <c:noMultiLvlLbl val="0"/>
      </c:catAx>
      <c:valAx>
        <c:axId val="9664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6642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ln>
                <a:solidFill>
                  <a:schemeClr val="tx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238647296988808"/>
          <c:y val="5.6768497461857456E-2"/>
          <c:w val="0.32381974326003721"/>
          <c:h val="0.7373007006961164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C7B-4F74-86B6-99C6CFE72C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C7B-4F74-86B6-99C6CFE72C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C7B-4F74-86B6-99C6CFE72C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C7B-4F74-86B6-99C6CFE72C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Sin insomnio (ISI&lt;8)</c:v>
                </c:pt>
                <c:pt idx="1">
                  <c:v>Insomnio leve (ISI 8-14)</c:v>
                </c:pt>
                <c:pt idx="2">
                  <c:v>Insomnio moderado (ISI 15-21)</c:v>
                </c:pt>
                <c:pt idx="3">
                  <c:v>Insomnio grave (ISI 22-28)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53.4</c:v>
                </c:pt>
                <c:pt idx="1">
                  <c:v>20.399999999999999</c:v>
                </c:pt>
                <c:pt idx="2">
                  <c:v>21.4</c:v>
                </c:pt>
                <c:pt idx="3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28-4356-B951-049A38D82B63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989932259153636"/>
          <c:y val="4.9675576389615825E-2"/>
          <c:w val="0.32202367697026729"/>
          <c:h val="0.85157596395829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solidFill>
                  <a:schemeClr val="tx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307704" y="123478"/>
            <a:ext cx="6400800" cy="541883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Prevalencia de insomnio en pacientes con EPOC</a:t>
            </a:r>
            <a:r>
              <a:rPr lang="es-E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4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123728" y="686446"/>
            <a:ext cx="6683378" cy="322213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s-ES" sz="4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Aureliano Aís Daza, Ángel Carmona González, Isabel Castillo Rivillas, Sofía Hernández, Aurelio Arnedillo Muñoz</a:t>
            </a:r>
          </a:p>
          <a:p>
            <a:pPr algn="just"/>
            <a:r>
              <a:rPr lang="es-ES" sz="4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Hospital Universitario Puerta del Mar, Cádiz</a:t>
            </a:r>
            <a:endParaRPr lang="es-ES" sz="44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DA6C0E7-E84E-D4D2-2427-835F39FD8484}"/>
              </a:ext>
            </a:extLst>
          </p:cNvPr>
          <p:cNvSpPr/>
          <p:nvPr/>
        </p:nvSpPr>
        <p:spPr>
          <a:xfrm>
            <a:off x="273120" y="1911860"/>
            <a:ext cx="8678846" cy="846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9523060-F9DE-538B-D1B6-B480EA57D5A1}"/>
              </a:ext>
            </a:extLst>
          </p:cNvPr>
          <p:cNvSpPr/>
          <p:nvPr/>
        </p:nvSpPr>
        <p:spPr>
          <a:xfrm>
            <a:off x="285642" y="3095974"/>
            <a:ext cx="3854310" cy="15982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BF39AA-7300-71B2-2033-41EC002E6DF2}"/>
              </a:ext>
            </a:extLst>
          </p:cNvPr>
          <p:cNvSpPr txBox="1"/>
          <p:nvPr/>
        </p:nvSpPr>
        <p:spPr>
          <a:xfrm>
            <a:off x="300989" y="1932945"/>
            <a:ext cx="850611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trastornos del sueño están presentes hasta en el 75% de los pacientes con EPOC, afectando negativamente a la calidad de vida y al control de la enfermedad. </a:t>
            </a:r>
          </a:p>
          <a:p>
            <a:pPr algn="just"/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Estos trastornos incluyen el insomnio, síndrome de piernas inquietas, síndrome de apnea obstructiva del sueño, hipoventilación y desaturación nocturna de oxígeno.</a:t>
            </a:r>
            <a:endParaRPr lang="es-ES" sz="12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CAA2E64-68CD-D1C6-154E-87D6D154015D}"/>
              </a:ext>
            </a:extLst>
          </p:cNvPr>
          <p:cNvSpPr txBox="1"/>
          <p:nvPr/>
        </p:nvSpPr>
        <p:spPr>
          <a:xfrm>
            <a:off x="367520" y="3202592"/>
            <a:ext cx="3628416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 </a:t>
            </a:r>
            <a:r>
              <a:rPr lang="es-ES" sz="1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objetivo primario 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del estudio fue d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eterminar la prevalencia de insomnio en una muestra aleatoria de pacientes con EPOC.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Como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objetivos secundarios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evaluar la relación entre el insomnio y la calidad de vida, la función pulmonar, y la ansiedad/depresión en pacientes con EPOC.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1200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E323816E-3A17-38A4-A5FB-A8113AAC289D}"/>
              </a:ext>
            </a:extLst>
          </p:cNvPr>
          <p:cNvSpPr/>
          <p:nvPr/>
        </p:nvSpPr>
        <p:spPr>
          <a:xfrm>
            <a:off x="285642" y="1405020"/>
            <a:ext cx="1467519" cy="3775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E93201D-1C5C-9A63-23A6-18CA0444CDAC}"/>
              </a:ext>
            </a:extLst>
          </p:cNvPr>
          <p:cNvSpPr txBox="1"/>
          <p:nvPr/>
        </p:nvSpPr>
        <p:spPr>
          <a:xfrm>
            <a:off x="307446" y="1413265"/>
            <a:ext cx="146751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Introducción</a:t>
            </a:r>
          </a:p>
        </p:txBody>
      </p:sp>
      <p:sp>
        <p:nvSpPr>
          <p:cNvPr id="18" name="AutoShape 4" descr="Diferencia entre bronquitis, enfisema y EPOC">
            <a:extLst>
              <a:ext uri="{FF2B5EF4-FFF2-40B4-BE49-F238E27FC236}">
                <a16:creationId xmlns:a16="http://schemas.microsoft.com/office/drawing/2014/main" id="{1B5CA098-2C9B-7065-740C-711207FAAD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A9170FA-7870-573A-94C7-751B2F5DE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942589"/>
            <a:ext cx="381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F67F2EDB-4050-8A29-75C4-746515F66BA5}"/>
              </a:ext>
            </a:extLst>
          </p:cNvPr>
          <p:cNvSpPr/>
          <p:nvPr/>
        </p:nvSpPr>
        <p:spPr>
          <a:xfrm>
            <a:off x="4629577" y="1295618"/>
            <a:ext cx="4262902" cy="1461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003B0D5-466D-4C7D-8183-357A0026733A}"/>
              </a:ext>
            </a:extLst>
          </p:cNvPr>
          <p:cNvSpPr/>
          <p:nvPr/>
        </p:nvSpPr>
        <p:spPr>
          <a:xfrm>
            <a:off x="251520" y="1563638"/>
            <a:ext cx="1962160" cy="3775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22D6C0CB-E5F1-5D8A-E013-C700FFD9D5B0}"/>
              </a:ext>
            </a:extLst>
          </p:cNvPr>
          <p:cNvSpPr txBox="1">
            <a:spLocks/>
          </p:cNvSpPr>
          <p:nvPr/>
        </p:nvSpPr>
        <p:spPr>
          <a:xfrm>
            <a:off x="1371600" y="-21310"/>
            <a:ext cx="6400800" cy="541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Prevalencia de insomnio en pacientes con EPOC</a:t>
            </a:r>
            <a:r>
              <a:rPr lang="es-E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4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ACC8A47-ABD2-DDBE-2657-A211A66BA023}"/>
              </a:ext>
            </a:extLst>
          </p:cNvPr>
          <p:cNvSpPr txBox="1"/>
          <p:nvPr/>
        </p:nvSpPr>
        <p:spPr>
          <a:xfrm>
            <a:off x="285890" y="1575525"/>
            <a:ext cx="19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Material y métodos</a:t>
            </a:r>
            <a:endParaRPr lang="es-E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2724EFC-8F06-ACCE-20BB-D71817A1E2B3}"/>
              </a:ext>
            </a:extLst>
          </p:cNvPr>
          <p:cNvSpPr/>
          <p:nvPr/>
        </p:nvSpPr>
        <p:spPr>
          <a:xfrm>
            <a:off x="251521" y="2178880"/>
            <a:ext cx="4176464" cy="26971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1FA0E10-19A9-50F6-D187-498B12FDA408}"/>
              </a:ext>
            </a:extLst>
          </p:cNvPr>
          <p:cNvSpPr txBox="1"/>
          <p:nvPr/>
        </p:nvSpPr>
        <p:spPr>
          <a:xfrm>
            <a:off x="335620" y="2202080"/>
            <a:ext cx="3944168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s-E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realizó un e</a:t>
            </a: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studio observacional transversal sobre una muestra </a:t>
            </a:r>
            <a:r>
              <a:rPr lang="es-ES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aleatoria </a:t>
            </a: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 pacientes con EPOC atendidos en consultas externas de Neumología, durante un período de 6 meses.</a:t>
            </a:r>
            <a:endParaRPr lang="es-E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 recogieron variables sociodemográficas y clínicas (función pulmonar, tratamiento, toma de ansiolíticos/antidepresivos, comorbilidades, somnolencia diurna mediante el test de </a:t>
            </a:r>
            <a:r>
              <a:rPr lang="es-ES" sz="1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Epworth</a:t>
            </a: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calidad de vida mediante el cuestionario CAT, ansiedad y depresión mediante la escala HADS, y grado de insomnio mediante el </a:t>
            </a:r>
            <a:r>
              <a:rPr lang="es-ES" sz="1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Insomnia</a:t>
            </a: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Severity</a:t>
            </a: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2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Index</a:t>
            </a:r>
            <a:r>
              <a:rPr lang="es-ES" sz="12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endParaRPr lang="es-ES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2CCCF41-A1E8-4A3E-496F-D2185D0D2870}"/>
              </a:ext>
            </a:extLst>
          </p:cNvPr>
          <p:cNvSpPr/>
          <p:nvPr/>
        </p:nvSpPr>
        <p:spPr>
          <a:xfrm>
            <a:off x="4631916" y="805848"/>
            <a:ext cx="1962160" cy="3775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3C6EFA8-A161-3F66-AF31-52636798E82D}"/>
              </a:ext>
            </a:extLst>
          </p:cNvPr>
          <p:cNvSpPr/>
          <p:nvPr/>
        </p:nvSpPr>
        <p:spPr>
          <a:xfrm>
            <a:off x="4629577" y="2942023"/>
            <a:ext cx="1238567" cy="3775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CD2D3BE-AD66-B94C-1588-28535D35AD05}"/>
              </a:ext>
            </a:extLst>
          </p:cNvPr>
          <p:cNvSpPr txBox="1"/>
          <p:nvPr/>
        </p:nvSpPr>
        <p:spPr>
          <a:xfrm>
            <a:off x="4664621" y="2952392"/>
            <a:ext cx="1272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Estadística</a:t>
            </a:r>
            <a:endParaRPr lang="es-E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56571F-1CCA-4C18-53F5-C35BFB70B238}"/>
              </a:ext>
            </a:extLst>
          </p:cNvPr>
          <p:cNvSpPr txBox="1"/>
          <p:nvPr/>
        </p:nvSpPr>
        <p:spPr>
          <a:xfrm>
            <a:off x="4629577" y="829439"/>
            <a:ext cx="1950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Tamaño de muestra</a:t>
            </a:r>
            <a:endParaRPr lang="es-E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46F5810-7A47-AFA7-E0CA-71644A554199}"/>
              </a:ext>
            </a:extLst>
          </p:cNvPr>
          <p:cNvSpPr txBox="1"/>
          <p:nvPr/>
        </p:nvSpPr>
        <p:spPr>
          <a:xfrm>
            <a:off x="4679460" y="1333673"/>
            <a:ext cx="40324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alculadora de tamaño muestral online GRANMO (20)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revalencia de insomnio en la población general aproximadamente del 24%</a:t>
            </a:r>
            <a:endParaRPr lang="es-E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revalencia de insomnio en el grupo de pacientes EPOC de al menos un 37%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rror alfa del 0.05% y una potencia estadística del 85%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Tamaño muestral necesario de 102 (92 + 10% pérdidas)</a:t>
            </a:r>
            <a:endParaRPr lang="es-ES" sz="2400" dirty="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E04FAE5-9037-2BE3-13C8-BAB38DDA509D}"/>
              </a:ext>
            </a:extLst>
          </p:cNvPr>
          <p:cNvSpPr/>
          <p:nvPr/>
        </p:nvSpPr>
        <p:spPr>
          <a:xfrm>
            <a:off x="4629577" y="3499989"/>
            <a:ext cx="4262902" cy="8053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A50D452-A139-8C50-FACE-7199705C4451}"/>
              </a:ext>
            </a:extLst>
          </p:cNvPr>
          <p:cNvSpPr txBox="1"/>
          <p:nvPr/>
        </p:nvSpPr>
        <p:spPr>
          <a:xfrm>
            <a:off x="4679460" y="3579521"/>
            <a:ext cx="4032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Las variables clínicas y demográficas se compararon entre pacientes con y sin insomnio mediante la prueba t de </a:t>
            </a:r>
            <a:r>
              <a:rPr lang="es-ES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Student</a:t>
            </a:r>
            <a:r>
              <a:rPr lang="es-E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 la prueba de chi-cuadrado. </a:t>
            </a:r>
            <a:endParaRPr lang="es-ES" sz="1600" dirty="0"/>
          </a:p>
        </p:txBody>
      </p:sp>
      <p:sp>
        <p:nvSpPr>
          <p:cNvPr id="25" name="2 Subtítulo">
            <a:extLst>
              <a:ext uri="{FF2B5EF4-FFF2-40B4-BE49-F238E27FC236}">
                <a16:creationId xmlns:a16="http://schemas.microsoft.com/office/drawing/2014/main" id="{C92103CE-AF9D-B480-080E-D30089C4AFC9}"/>
              </a:ext>
            </a:extLst>
          </p:cNvPr>
          <p:cNvSpPr txBox="1">
            <a:spLocks/>
          </p:cNvSpPr>
          <p:nvPr/>
        </p:nvSpPr>
        <p:spPr>
          <a:xfrm>
            <a:off x="1835696" y="483034"/>
            <a:ext cx="6683378" cy="32221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Aureliano Aís Daza, Ángel Carmona González, Isabel Castillo Rivillas, Sofía Hernández, Aurelio Arnedillo Muñoz</a:t>
            </a:r>
          </a:p>
          <a:p>
            <a:pPr marL="0" indent="0" algn="just">
              <a:buNone/>
            </a:pPr>
            <a:r>
              <a:rPr lang="es-E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Hospital Universitario Puerta del Mar, Cádiz</a:t>
            </a:r>
            <a:endParaRPr lang="es-E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D6BACA0-C4A8-5CD5-3C77-0004081FB464}"/>
              </a:ext>
            </a:extLst>
          </p:cNvPr>
          <p:cNvSpPr/>
          <p:nvPr/>
        </p:nvSpPr>
        <p:spPr>
          <a:xfrm>
            <a:off x="285642" y="1405020"/>
            <a:ext cx="1467519" cy="3775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5914BE8-90E0-E439-283B-CCCF7C03A9E7}"/>
              </a:ext>
            </a:extLst>
          </p:cNvPr>
          <p:cNvSpPr txBox="1"/>
          <p:nvPr/>
        </p:nvSpPr>
        <p:spPr>
          <a:xfrm>
            <a:off x="417391" y="1424531"/>
            <a:ext cx="1204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endParaRPr lang="es-E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6F0A1CF0-BCB8-7B81-F6EA-ADBD21D8CC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098165"/>
              </p:ext>
            </p:extLst>
          </p:nvPr>
        </p:nvGraphicFramePr>
        <p:xfrm>
          <a:off x="3351111" y="918384"/>
          <a:ext cx="2952327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563">
                  <a:extLst>
                    <a:ext uri="{9D8B030D-6E8A-4147-A177-3AD203B41FA5}">
                      <a16:colId xmlns:a16="http://schemas.microsoft.com/office/drawing/2014/main" val="3095800757"/>
                    </a:ext>
                  </a:extLst>
                </a:gridCol>
                <a:gridCol w="1173764">
                  <a:extLst>
                    <a:ext uri="{9D8B030D-6E8A-4147-A177-3AD203B41FA5}">
                      <a16:colId xmlns:a16="http://schemas.microsoft.com/office/drawing/2014/main" val="1667138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Sexo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Hombre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Mujer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77 (74,8%)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26 (25,2%)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24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Tabaquismo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Exfumador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Fumador activo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74 (71,8%)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29 (28,2%)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1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GOLD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38 (36,9%)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35 (34,0%)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30 (29,1%)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49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Comorbilidades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HTA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Diabetes mellitus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Dislipemia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Cardiopatía isquémica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Arritmia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ACV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ERGE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Asma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Obesidad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AOS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SHO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Insomnio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Ansiedad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Depresión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es-ES" sz="105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62 (60,2%)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38 (36,9%)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50 (48,5%)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22 (21,4%)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31 (30,1%) 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7 (6,8%)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 (1,9%)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 (3,9%)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47 (45,6%)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35 (34,0%)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8 (7,8%)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28 (27,2%)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26 (25,2%)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19 (18,4%)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16943"/>
                  </a:ext>
                </a:extLst>
              </a:tr>
            </a:tbl>
          </a:graphicData>
        </a:graphic>
      </p:graphicFrame>
      <p:sp>
        <p:nvSpPr>
          <p:cNvPr id="5" name="1 Título">
            <a:extLst>
              <a:ext uri="{FF2B5EF4-FFF2-40B4-BE49-F238E27FC236}">
                <a16:creationId xmlns:a16="http://schemas.microsoft.com/office/drawing/2014/main" id="{DC9B0B19-3206-D4B8-1CA1-1D5BAE56D6C2}"/>
              </a:ext>
            </a:extLst>
          </p:cNvPr>
          <p:cNvSpPr txBox="1">
            <a:spLocks/>
          </p:cNvSpPr>
          <p:nvPr/>
        </p:nvSpPr>
        <p:spPr>
          <a:xfrm>
            <a:off x="2339752" y="-36402"/>
            <a:ext cx="6400800" cy="541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Prevalencia de insomnio en pacientes con EPOC</a:t>
            </a:r>
            <a:r>
              <a:rPr lang="es-E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48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2C9778A-D42E-9A8E-BBD5-4A3AA91D30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856737"/>
              </p:ext>
            </p:extLst>
          </p:nvPr>
        </p:nvGraphicFramePr>
        <p:xfrm>
          <a:off x="249854" y="1923678"/>
          <a:ext cx="2975992" cy="3155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864">
                  <a:extLst>
                    <a:ext uri="{9D8B030D-6E8A-4147-A177-3AD203B41FA5}">
                      <a16:colId xmlns:a16="http://schemas.microsoft.com/office/drawing/2014/main" val="307734794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747687378"/>
                    </a:ext>
                  </a:extLst>
                </a:gridCol>
              </a:tblGrid>
              <a:tr h="289783">
                <a:tc>
                  <a:txBody>
                    <a:bodyPr/>
                    <a:lstStyle/>
                    <a:p>
                      <a:r>
                        <a:rPr lang="es-ES" sz="105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Edad</a:t>
                      </a:r>
                      <a:endParaRPr lang="es-ES" sz="10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70,80 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7,69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s-ES" sz="1050" b="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754044"/>
                  </a:ext>
                </a:extLst>
              </a:tr>
              <a:tr h="228788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IPA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54,57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23,01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717451"/>
                  </a:ext>
                </a:extLst>
              </a:tr>
              <a:tr h="228788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FEV1 PBD (ml)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1383,20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583,88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351381"/>
                  </a:ext>
                </a:extLst>
              </a:tr>
              <a:tr h="33895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FEV1 PBD (%)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52,76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18,37</a:t>
                      </a:r>
                    </a:p>
                    <a:p>
                      <a:pPr algn="ctr"/>
                      <a:endParaRPr lang="es-ES" sz="1050" b="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5265221"/>
                  </a:ext>
                </a:extLst>
              </a:tr>
              <a:tr h="21103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FVC PBD (ml)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2344,27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821,44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622929"/>
                  </a:ext>
                </a:extLst>
              </a:tr>
              <a:tr h="228788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FVC PBD (%)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68,98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19,43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117333"/>
                  </a:ext>
                </a:extLst>
              </a:tr>
              <a:tr h="228788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Somnolencia (</a:t>
                      </a:r>
                      <a:r>
                        <a:rPr lang="es-ES" sz="1050" b="1" kern="15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Epworth</a:t>
                      </a:r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4,38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2,72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900172"/>
                  </a:ext>
                </a:extLst>
              </a:tr>
              <a:tr h="228788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Ansiedad (HADS)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5,49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4,57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47251"/>
                  </a:ext>
                </a:extLst>
              </a:tr>
              <a:tr h="228788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Depresión (HADS)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4,58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4,27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387254"/>
                  </a:ext>
                </a:extLst>
              </a:tr>
              <a:tr h="33895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Insomnio (ISI)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8,60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7,10</a:t>
                      </a:r>
                    </a:p>
                    <a:p>
                      <a:pPr algn="ctr"/>
                      <a:endParaRPr lang="es-ES" sz="1050" b="0" kern="1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899898"/>
                  </a:ext>
                </a:extLst>
              </a:tr>
              <a:tr h="211030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CAT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14,30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9,12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452352"/>
                  </a:ext>
                </a:extLst>
              </a:tr>
              <a:tr h="392752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Agudizaciones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0,60</a:t>
                      </a:r>
                      <a:r>
                        <a:rPr lang="es-ES" sz="105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s-ES" sz="1050" b="0" kern="1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0,91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742912"/>
                  </a:ext>
                </a:extLst>
              </a:tr>
            </a:tbl>
          </a:graphicData>
        </a:graphic>
      </p:graphicFrame>
      <p:sp>
        <p:nvSpPr>
          <p:cNvPr id="7" name="2 Subtítulo">
            <a:extLst>
              <a:ext uri="{FF2B5EF4-FFF2-40B4-BE49-F238E27FC236}">
                <a16:creationId xmlns:a16="http://schemas.microsoft.com/office/drawing/2014/main" id="{356306F7-F6F6-A835-5919-BE9CEAD1EBED}"/>
              </a:ext>
            </a:extLst>
          </p:cNvPr>
          <p:cNvSpPr txBox="1">
            <a:spLocks/>
          </p:cNvSpPr>
          <p:nvPr/>
        </p:nvSpPr>
        <p:spPr>
          <a:xfrm>
            <a:off x="2123728" y="474138"/>
            <a:ext cx="6683378" cy="32221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Aureliano Aís Daza, Ángel Carmona González, Isabel Castillo Rivillas, Sofía Hernández, Aurelio Arnedillo Muñoz</a:t>
            </a:r>
          </a:p>
          <a:p>
            <a:pPr marL="0" indent="0" algn="just">
              <a:buNone/>
            </a:pPr>
            <a:r>
              <a:rPr lang="es-E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Hospital Universitario Puerta del Mar, Cádiz</a:t>
            </a:r>
            <a:endParaRPr lang="es-E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412F9B67-1F3A-6A43-F5EC-7F16546CC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219786"/>
              </p:ext>
            </p:extLst>
          </p:nvPr>
        </p:nvGraphicFramePr>
        <p:xfrm>
          <a:off x="6330450" y="918384"/>
          <a:ext cx="2731116" cy="1725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988">
                  <a:extLst>
                    <a:ext uri="{9D8B030D-6E8A-4147-A177-3AD203B41FA5}">
                      <a16:colId xmlns:a16="http://schemas.microsoft.com/office/drawing/2014/main" val="36401794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104208604"/>
                    </a:ext>
                  </a:extLst>
                </a:gridCol>
              </a:tblGrid>
              <a:tr h="1725374">
                <a:tc>
                  <a:txBody>
                    <a:bodyPr/>
                    <a:lstStyle/>
                    <a:p>
                      <a:pPr algn="just"/>
                      <a:r>
                        <a:rPr lang="es-ES" sz="105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Tratamiento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Oxigenoterapia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CPAP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VMNI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Benzodiacepinas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Ansiolíticos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LABA o LAMA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LABA+CI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LABA+LAMA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LABA+LAMA+CI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1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s-ES" sz="105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34 (33,0%)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20 (19,4%)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8 (7,8%)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32 (31,1%)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25 (24,3%)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10 (9,7%)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9 (8,7%)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31 (30,1%)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ES" sz="1050" b="0" kern="1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NSimSun" panose="02010609030101010101" pitchFamily="49" charset="-122"/>
                          <a:cs typeface="Times New Roman" panose="02020603050405020304" pitchFamily="18" charset="0"/>
                        </a:rPr>
                        <a:t>49 (47,6%)</a:t>
                      </a:r>
                      <a:endParaRPr lang="es-ES" sz="1050" b="0" kern="150" dirty="0">
                        <a:effectLst/>
                        <a:latin typeface="Times New Roman" panose="02020603050405020304" pitchFamily="18" charset="0"/>
                        <a:ea typeface="NSimSun" panose="02010609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955916"/>
                  </a:ext>
                </a:extLst>
              </a:tr>
            </a:tbl>
          </a:graphicData>
        </a:graphic>
      </p:graphicFrame>
      <p:pic>
        <p:nvPicPr>
          <p:cNvPr id="2050" name="Picture 2" descr="Población de Estudio – Enfermería: módulo integrador">
            <a:extLst>
              <a:ext uri="{FF2B5EF4-FFF2-40B4-BE49-F238E27FC236}">
                <a16:creationId xmlns:a16="http://schemas.microsoft.com/office/drawing/2014/main" id="{9E8EA003-8983-D16D-7FC3-1E21CE204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45" y="2787774"/>
            <a:ext cx="2019035" cy="164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08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16DCE-FF71-BB58-A3F1-246FA8635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C71B00F3-85B0-EDBA-BF06-0AFA74FA8D77}"/>
              </a:ext>
            </a:extLst>
          </p:cNvPr>
          <p:cNvSpPr/>
          <p:nvPr/>
        </p:nvSpPr>
        <p:spPr>
          <a:xfrm>
            <a:off x="219472" y="1347614"/>
            <a:ext cx="4856584" cy="36724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6A9582-8DFC-8BB1-B93F-6ACC4F143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22" y="1357660"/>
            <a:ext cx="4722912" cy="3384376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ts val="1800"/>
              </a:lnSpc>
            </a:pPr>
            <a:r>
              <a:rPr lang="es-ES" sz="4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prevalencia de insomnio fue del 46,6%</a:t>
            </a:r>
            <a:r>
              <a:rPr lang="es-E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s-ES" sz="4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 20,4%; moderado 21,4%; y grave 4,9%).</a:t>
            </a:r>
            <a:endParaRPr lang="es-ES" sz="4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</a:pPr>
            <a:r>
              <a:rPr lang="es-ES" sz="4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existieron diferencias significativas en el FEV1 (55,44±18,92 vs 50,42±17,72) ni grado de obstrucción (GOLD A 14,6% vs 22,3%; GOLD B 16,5% vs 17,5%; GOLD E 15,5% vs 13,6%).</a:t>
            </a:r>
          </a:p>
          <a:p>
            <a:pPr algn="just">
              <a:lnSpc>
                <a:spcPts val="1800"/>
              </a:lnSpc>
            </a:pPr>
            <a:r>
              <a:rPr lang="es-ES" sz="4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puntuación del CAT fue significativamente mayor </a:t>
            </a:r>
            <a:r>
              <a:rPr lang="es-ES" sz="4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(18,09±8,88 vs 11,07±8,09;</a:t>
            </a:r>
            <a:r>
              <a:rPr lang="es-ES" sz="4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p&lt;0.001) en paciente EPOC con insomnio</a:t>
            </a:r>
            <a:r>
              <a:rPr lang="es-E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estos </a:t>
            </a:r>
            <a:r>
              <a:rPr lang="es-ES" sz="4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tenían significativamente más somnolencia diurna por </a:t>
            </a:r>
            <a:r>
              <a:rPr lang="es-ES" sz="4000" b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Epworth</a:t>
            </a:r>
            <a:r>
              <a:rPr lang="es-ES" sz="4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(5,10±3,03 vs 3,75±2,26; p&lt;0,01).</a:t>
            </a:r>
            <a:endParaRPr lang="es-ES" sz="40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</a:pPr>
            <a:r>
              <a:rPr lang="es-ES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s-ES" sz="4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 pacientes con EPOC sin insomnio tenían significativamente </a:t>
            </a:r>
            <a:r>
              <a:rPr lang="es-ES" sz="40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(61 vs 14;</a:t>
            </a:r>
            <a:r>
              <a:rPr lang="es-ES" sz="4000" b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p&lt;0,02) menos ansiedad. </a:t>
            </a:r>
            <a:endParaRPr lang="es-ES" sz="4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</a:pPr>
            <a:r>
              <a:rPr lang="es-ES" sz="4000" b="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 presencia de insomnio no se relacionó de forma significativa con la existencia de agudizaciones (22 vs 16; p&lt;0,079).</a:t>
            </a:r>
            <a:endParaRPr lang="es-ES" sz="4000" b="1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</a:pPr>
            <a:r>
              <a:rPr lang="es-ES" sz="4000" b="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Los pacientes que tomaban benzodiacepinas (12 vs 20; p&lt;0,932) o ansiolíticos (10 vs 15; p&lt;0,711) no agudizaban significativamente más que aquellos que no tomaban dichos fármacos.</a:t>
            </a:r>
            <a:endParaRPr lang="es-ES" sz="40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1800"/>
              </a:lnSpc>
              <a:buNone/>
            </a:pPr>
            <a:r>
              <a:rPr lang="es-ES" sz="28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ts val="1800"/>
              </a:lnSpc>
              <a:buNone/>
            </a:pPr>
            <a:endParaRPr lang="es-ES" sz="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1 Título">
            <a:extLst>
              <a:ext uri="{FF2B5EF4-FFF2-40B4-BE49-F238E27FC236}">
                <a16:creationId xmlns:a16="http://schemas.microsoft.com/office/drawing/2014/main" id="{B3499B4E-C4F9-5259-D2D7-CFB7FF5FF291}"/>
              </a:ext>
            </a:extLst>
          </p:cNvPr>
          <p:cNvSpPr txBox="1">
            <a:spLocks/>
          </p:cNvSpPr>
          <p:nvPr/>
        </p:nvSpPr>
        <p:spPr>
          <a:xfrm>
            <a:off x="1691680" y="16347"/>
            <a:ext cx="6400800" cy="541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Prevalencia de insomnio en pacientes con EPOC</a:t>
            </a:r>
            <a:r>
              <a:rPr lang="es-E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4800" dirty="0"/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2E9962CC-F605-3539-3D41-BF4CCE4620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000790"/>
              </p:ext>
            </p:extLst>
          </p:nvPr>
        </p:nvGraphicFramePr>
        <p:xfrm>
          <a:off x="5220072" y="2859782"/>
          <a:ext cx="3488432" cy="2189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id="{A1EEF5CB-250F-9432-1EDF-B90D9B7A40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3197475"/>
              </p:ext>
            </p:extLst>
          </p:nvPr>
        </p:nvGraphicFramePr>
        <p:xfrm>
          <a:off x="3995936" y="558230"/>
          <a:ext cx="5568280" cy="2445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340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3C6BD0E0-CDC1-77F9-D4B7-247EDBAF13A2}"/>
              </a:ext>
            </a:extLst>
          </p:cNvPr>
          <p:cNvSpPr txBox="1">
            <a:spLocks/>
          </p:cNvSpPr>
          <p:nvPr/>
        </p:nvSpPr>
        <p:spPr>
          <a:xfrm>
            <a:off x="2307704" y="123478"/>
            <a:ext cx="6400800" cy="541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Prevalencia de insomnio en pacientes con EPOC</a:t>
            </a:r>
            <a:r>
              <a:rPr lang="es-E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4800" dirty="0"/>
          </a:p>
        </p:txBody>
      </p:sp>
      <p:sp>
        <p:nvSpPr>
          <p:cNvPr id="5" name="2 Subtítulo">
            <a:extLst>
              <a:ext uri="{FF2B5EF4-FFF2-40B4-BE49-F238E27FC236}">
                <a16:creationId xmlns:a16="http://schemas.microsoft.com/office/drawing/2014/main" id="{57CA189A-C91E-5DEC-0D18-EB75C7AB470C}"/>
              </a:ext>
            </a:extLst>
          </p:cNvPr>
          <p:cNvSpPr txBox="1">
            <a:spLocks/>
          </p:cNvSpPr>
          <p:nvPr/>
        </p:nvSpPr>
        <p:spPr>
          <a:xfrm>
            <a:off x="2123728" y="686446"/>
            <a:ext cx="6683378" cy="322213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Aureliano Aís Daza, Ángel Carmona González, Isabel Castillo Rivillas, Sofía Hernández, Aurelio Arnedillo Muñoz</a:t>
            </a:r>
          </a:p>
          <a:p>
            <a:pPr marL="0" indent="0" algn="just">
              <a:buNone/>
            </a:pPr>
            <a:r>
              <a:rPr lang="es-ES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Hospital Universitario Puerta del Mar, Cádiz</a:t>
            </a:r>
            <a:endParaRPr lang="es-ES" sz="4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A474784-8BAA-E34B-7A5A-FF087FE40347}"/>
              </a:ext>
            </a:extLst>
          </p:cNvPr>
          <p:cNvSpPr/>
          <p:nvPr/>
        </p:nvSpPr>
        <p:spPr>
          <a:xfrm>
            <a:off x="285642" y="1405020"/>
            <a:ext cx="1467519" cy="3775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D119E82-CD7B-024A-07A2-63F4B60DCBF8}"/>
              </a:ext>
            </a:extLst>
          </p:cNvPr>
          <p:cNvSpPr txBox="1"/>
          <p:nvPr/>
        </p:nvSpPr>
        <p:spPr>
          <a:xfrm>
            <a:off x="417390" y="1424531"/>
            <a:ext cx="14183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E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B6CE80C-0939-9AB6-17AB-B2AC42CA9264}"/>
              </a:ext>
            </a:extLst>
          </p:cNvPr>
          <p:cNvSpPr/>
          <p:nvPr/>
        </p:nvSpPr>
        <p:spPr>
          <a:xfrm>
            <a:off x="275456" y="1995686"/>
            <a:ext cx="8531650" cy="23042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s-ES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xiste una alta prevalencia de insomnio en paciente con EPOC, siendo del 46,6% en nuestra muestra.</a:t>
            </a:r>
            <a:endParaRPr lang="es-ES" sz="1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los pacientes con EPOC e insomnio se observó un mayor deterioro de la calidad de vida, mayor somnolencia diurna y una asociación significativa con la ansiedad, pero no con la depresión. </a:t>
            </a:r>
          </a:p>
          <a:p>
            <a:pPr marL="285750" indent="-285750" algn="just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Los pacientes con EPOC e insomnio tendían a agudizar más que aquellos sin insomnio, aunque no de manera significativa.</a:t>
            </a:r>
            <a:endParaRPr lang="es-ES" sz="16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s-ES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Dada la repercusión que tiene el insomnio es necesario tener en cuenta esta comorbilidad a la hora de valorar a los pacientes con EPOC.</a:t>
            </a:r>
            <a:endParaRPr lang="es-ES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00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919</Words>
  <Application>Microsoft Office PowerPoint</Application>
  <PresentationFormat>Presentación en pantalla (16:9)</PresentationFormat>
  <Paragraphs>137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Tema de Office</vt:lpstr>
      <vt:lpstr>Prevalencia de insomnio en pacientes con EPOC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Aureliano Aís Daza</cp:lastModifiedBy>
  <cp:revision>25</cp:revision>
  <dcterms:created xsi:type="dcterms:W3CDTF">2024-02-05T13:08:18Z</dcterms:created>
  <dcterms:modified xsi:type="dcterms:W3CDTF">2025-02-24T19:27:40Z</dcterms:modified>
</cp:coreProperties>
</file>