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64" r:id="rId3"/>
    <p:sldId id="278" r:id="rId4"/>
    <p:sldId id="268" r:id="rId5"/>
    <p:sldId id="269" r:id="rId6"/>
    <p:sldId id="260" r:id="rId7"/>
    <p:sldId id="275" r:id="rId8"/>
    <p:sldId id="263" r:id="rId9"/>
    <p:sldId id="261" r:id="rId10"/>
    <p:sldId id="258" r:id="rId11"/>
    <p:sldId id="279" r:id="rId12"/>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6F8B04C-F2FA-DAE6-DC3D-71D9F90588B4}" name="Bernardino Alcázar Navarrete" initials="BA" userId="279b863c401e33b7"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29"/>
  </p:normalViewPr>
  <p:slideViewPr>
    <p:cSldViewPr>
      <p:cViewPr>
        <p:scale>
          <a:sx n="121" d="100"/>
          <a:sy n="121" d="100"/>
        </p:scale>
        <p:origin x="-346" y="216"/>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8/10/relationships/authors" Targe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3ADE9FF-8247-4056-B6FB-903B64059E99}" type="datetimeFigureOut">
              <a:rPr lang="es-ES" smtClean="0"/>
              <a:t>03/03/2025</a:t>
            </a:fld>
            <a:endParaRPr lang="es-ES"/>
          </a:p>
        </p:txBody>
      </p:sp>
      <p:sp>
        <p:nvSpPr>
          <p:cNvPr id="4" name="3 Marcador de imagen de diapositiva"/>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3557A9-3003-497C-919F-F7DDB560DCCE}" type="slidenum">
              <a:rPr lang="es-ES" smtClean="0"/>
              <a:t>‹Nº›</a:t>
            </a:fld>
            <a:endParaRPr lang="es-ES"/>
          </a:p>
        </p:txBody>
      </p:sp>
    </p:spTree>
    <p:extLst>
      <p:ext uri="{BB962C8B-B14F-4D97-AF65-F5344CB8AC3E}">
        <p14:creationId xmlns:p14="http://schemas.microsoft.com/office/powerpoint/2010/main" val="1742214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ED3557A9-3003-497C-919F-F7DDB560DCCE}" type="slidenum">
              <a:rPr lang="es-ES" smtClean="0"/>
              <a:t>2</a:t>
            </a:fld>
            <a:endParaRPr lang="es-ES"/>
          </a:p>
        </p:txBody>
      </p:sp>
    </p:spTree>
    <p:extLst>
      <p:ext uri="{BB962C8B-B14F-4D97-AF65-F5344CB8AC3E}">
        <p14:creationId xmlns:p14="http://schemas.microsoft.com/office/powerpoint/2010/main" val="9623975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03/03/2025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03/03/2025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03/03/2025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3797998-9048-4197-8B94-06E5B01BB0B8}" type="datetimeFigureOut">
              <a:rPr lang="es-ES" smtClean="0"/>
              <a:pPr/>
              <a:t>03/03/2025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3797998-9048-4197-8B94-06E5B01BB0B8}" type="datetimeFigureOut">
              <a:rPr lang="es-ES" smtClean="0"/>
              <a:pPr/>
              <a:t>03/03/2025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3797998-9048-4197-8B94-06E5B01BB0B8}" type="datetimeFigureOut">
              <a:rPr lang="es-ES" smtClean="0"/>
              <a:pPr/>
              <a:t>03/03/2025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pPr/>
              <a:t>03/03/2025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03/03/2025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03/03/2025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03/03/2025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03/03/2025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pPr/>
              <a:t>03/03/2025</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ncbi.nlm.nih.gov/pubmed/25056980"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07704" y="195486"/>
            <a:ext cx="6912768" cy="1296144"/>
          </a:xfrm>
          <a:solidFill>
            <a:schemeClr val="accent1">
              <a:lumMod val="60000"/>
              <a:lumOff val="40000"/>
            </a:schemeClr>
          </a:solidFill>
        </p:spPr>
        <p:txBody>
          <a:bodyPr>
            <a:noAutofit/>
          </a:bodyPr>
          <a:lstStyle/>
          <a:p>
            <a:r>
              <a:rPr lang="es-ES" sz="2400" b="1" dirty="0">
                <a:latin typeface="Arial" panose="020B0604020202020204" pitchFamily="34" charset="0"/>
                <a:cs typeface="Arial" panose="020B0604020202020204" pitchFamily="34" charset="0"/>
              </a:rPr>
              <a:t>Desarrollo y validación de PRECISE-X</a:t>
            </a:r>
            <a:r>
              <a:rPr lang="es-ES" sz="2400" b="1" baseline="30000" dirty="0">
                <a:latin typeface="Arial" panose="020B0604020202020204" pitchFamily="34" charset="0"/>
                <a:cs typeface="Arial" panose="020B0604020202020204" pitchFamily="34" charset="0"/>
              </a:rPr>
              <a:t>1</a:t>
            </a:r>
            <a:r>
              <a:rPr lang="es-ES" sz="2400" b="1" dirty="0">
                <a:latin typeface="Arial" panose="020B0604020202020204" pitchFamily="34" charset="0"/>
                <a:cs typeface="Arial" panose="020B0604020202020204" pitchFamily="34" charset="0"/>
              </a:rPr>
              <a:t>, un modelo de predicción del riesgo de la primera exacerbación grave de EPOC</a:t>
            </a:r>
            <a:endParaRPr lang="es-ES" sz="2400" dirty="0">
              <a:latin typeface="Arial" panose="020B0604020202020204" pitchFamily="34" charset="0"/>
              <a:cs typeface="Arial" panose="020B0604020202020204" pitchFamily="34" charset="0"/>
            </a:endParaRPr>
          </a:p>
        </p:txBody>
      </p:sp>
      <p:sp>
        <p:nvSpPr>
          <p:cNvPr id="4" name="3 CuadroTexto"/>
          <p:cNvSpPr txBox="1"/>
          <p:nvPr/>
        </p:nvSpPr>
        <p:spPr>
          <a:xfrm>
            <a:off x="373100" y="2787774"/>
            <a:ext cx="3924436" cy="1785104"/>
          </a:xfrm>
          <a:prstGeom prst="rect">
            <a:avLst/>
          </a:prstGeom>
          <a:solidFill>
            <a:schemeClr val="accent4">
              <a:lumMod val="20000"/>
              <a:lumOff val="80000"/>
            </a:schemeClr>
          </a:solidFill>
        </p:spPr>
        <p:txBody>
          <a:bodyPr wrap="square" rtlCol="0">
            <a:spAutoFit/>
          </a:bodyPr>
          <a:lstStyle/>
          <a:p>
            <a:pPr marL="285750" indent="-285750">
              <a:buFont typeface="Arial" panose="020B0604020202020204" pitchFamily="34" charset="0"/>
              <a:buChar char="•"/>
            </a:pPr>
            <a:r>
              <a:rPr lang="es-ES" sz="1100" dirty="0">
                <a:latin typeface="Arial" panose="020B0604020202020204" pitchFamily="34" charset="0"/>
                <a:cs typeface="Arial" panose="020B0604020202020204" pitchFamily="34" charset="0"/>
              </a:rPr>
              <a:t>Las exacerbaciones juegan un papel fundamental en pacientes con EPOC.                  + Exacerbaciones = + Mortalidad, + Deterioro FP, + Recursos sanitarios, - Calidad de vida</a:t>
            </a:r>
          </a:p>
          <a:p>
            <a:pPr marL="285750" indent="-285750">
              <a:buFont typeface="Arial" panose="020B0604020202020204" pitchFamily="34" charset="0"/>
              <a:buChar char="•"/>
            </a:pPr>
            <a:r>
              <a:rPr lang="es-ES" sz="1100" dirty="0">
                <a:latin typeface="Arial" panose="020B0604020202020204" pitchFamily="34" charset="0"/>
                <a:cs typeface="Arial" panose="020B0604020202020204" pitchFamily="34" charset="0"/>
              </a:rPr>
              <a:t>La predicción de futuras exacerbaciones graves de la EPOC se basa en el historial previo de estas.</a:t>
            </a:r>
          </a:p>
          <a:p>
            <a:pPr marL="285750" indent="-285750">
              <a:buFont typeface="Arial" panose="020B0604020202020204" pitchFamily="34" charset="0"/>
              <a:buChar char="•"/>
            </a:pPr>
            <a:r>
              <a:rPr lang="es-ES" sz="1100" dirty="0">
                <a:latin typeface="Arial" panose="020B0604020202020204" pitchFamily="34" charset="0"/>
                <a:cs typeface="Arial" panose="020B0604020202020204" pitchFamily="34" charset="0"/>
              </a:rPr>
              <a:t>La mayoría precisan de </a:t>
            </a:r>
            <a:r>
              <a:rPr lang="es-ES" sz="1100" dirty="0" err="1">
                <a:latin typeface="Arial" panose="020B0604020202020204" pitchFamily="34" charset="0"/>
                <a:cs typeface="Arial" panose="020B0604020202020204" pitchFamily="34" charset="0"/>
              </a:rPr>
              <a:t>biomarcadores</a:t>
            </a:r>
            <a:r>
              <a:rPr lang="es-ES" sz="1100" dirty="0">
                <a:latin typeface="Arial" panose="020B0604020202020204" pitchFamily="34" charset="0"/>
                <a:cs typeface="Arial" panose="020B0604020202020204" pitchFamily="34" charset="0"/>
              </a:rPr>
              <a:t> complejos o de difícil acceso</a:t>
            </a:r>
          </a:p>
          <a:p>
            <a:pPr marL="285750" indent="-285750">
              <a:buFont typeface="Arial" panose="020B0604020202020204" pitchFamily="34" charset="0"/>
              <a:buChar char="•"/>
            </a:pPr>
            <a:r>
              <a:rPr lang="es-ES" sz="1100" dirty="0">
                <a:latin typeface="Arial" panose="020B0604020202020204" pitchFamily="34" charset="0"/>
                <a:cs typeface="Arial" panose="020B0604020202020204" pitchFamily="34" charset="0"/>
              </a:rPr>
              <a:t>No existen herramientas de estratificación de riesgo que permitan predecir la primera exacerbación grave.</a:t>
            </a:r>
          </a:p>
        </p:txBody>
      </p:sp>
      <p:sp>
        <p:nvSpPr>
          <p:cNvPr id="5" name="4 CuadroTexto"/>
          <p:cNvSpPr txBox="1"/>
          <p:nvPr/>
        </p:nvSpPr>
        <p:spPr>
          <a:xfrm>
            <a:off x="373100" y="2355726"/>
            <a:ext cx="3932320" cy="369332"/>
          </a:xfrm>
          <a:prstGeom prst="rect">
            <a:avLst/>
          </a:prstGeom>
          <a:solidFill>
            <a:schemeClr val="accent4">
              <a:lumMod val="60000"/>
              <a:lumOff val="40000"/>
            </a:schemeClr>
          </a:solidFill>
        </p:spPr>
        <p:txBody>
          <a:bodyPr wrap="square" rtlCol="0">
            <a:spAutoFit/>
          </a:bodyPr>
          <a:lstStyle/>
          <a:p>
            <a:pPr algn="ctr"/>
            <a:r>
              <a:rPr lang="es-ES" b="1" dirty="0">
                <a:latin typeface="Arial" panose="020B0604020202020204" pitchFamily="34" charset="0"/>
                <a:cs typeface="Arial" panose="020B0604020202020204" pitchFamily="34" charset="0"/>
              </a:rPr>
              <a:t>Evidencia previa a este estudio</a:t>
            </a:r>
          </a:p>
        </p:txBody>
      </p:sp>
      <p:sp>
        <p:nvSpPr>
          <p:cNvPr id="6" name="5 CuadroTexto"/>
          <p:cNvSpPr txBox="1"/>
          <p:nvPr/>
        </p:nvSpPr>
        <p:spPr>
          <a:xfrm>
            <a:off x="4716016" y="2355726"/>
            <a:ext cx="4104456" cy="369332"/>
          </a:xfrm>
          <a:prstGeom prst="rect">
            <a:avLst/>
          </a:prstGeom>
          <a:solidFill>
            <a:schemeClr val="accent4">
              <a:lumMod val="60000"/>
              <a:lumOff val="40000"/>
            </a:schemeClr>
          </a:solidFill>
          <a:ln>
            <a:solidFill>
              <a:schemeClr val="accent4">
                <a:lumMod val="60000"/>
                <a:lumOff val="40000"/>
              </a:schemeClr>
            </a:solidFill>
          </a:ln>
        </p:spPr>
        <p:txBody>
          <a:bodyPr wrap="square" rtlCol="0">
            <a:spAutoFit/>
          </a:bodyPr>
          <a:lstStyle/>
          <a:p>
            <a:pPr algn="ctr"/>
            <a:r>
              <a:rPr lang="es-ES" b="1" dirty="0">
                <a:latin typeface="Arial" panose="020B0604020202020204" pitchFamily="34" charset="0"/>
                <a:cs typeface="Arial" panose="020B0604020202020204" pitchFamily="34" charset="0"/>
              </a:rPr>
              <a:t>PRECISE-X</a:t>
            </a:r>
          </a:p>
        </p:txBody>
      </p:sp>
      <p:sp>
        <p:nvSpPr>
          <p:cNvPr id="7" name="6 CuadroTexto"/>
          <p:cNvSpPr txBox="1"/>
          <p:nvPr/>
        </p:nvSpPr>
        <p:spPr>
          <a:xfrm>
            <a:off x="4716016" y="2787774"/>
            <a:ext cx="4104456" cy="1661993"/>
          </a:xfrm>
          <a:prstGeom prst="rect">
            <a:avLst/>
          </a:prstGeom>
          <a:solidFill>
            <a:schemeClr val="accent4">
              <a:lumMod val="20000"/>
              <a:lumOff val="80000"/>
            </a:schemeClr>
          </a:solidFill>
        </p:spPr>
        <p:txBody>
          <a:bodyPr wrap="square" rtlCol="0">
            <a:spAutoFit/>
          </a:bodyPr>
          <a:lstStyle/>
          <a:p>
            <a:pPr marL="285750" indent="-285750">
              <a:buFont typeface="Arial" panose="020B0604020202020204" pitchFamily="34" charset="0"/>
              <a:buChar char="•"/>
            </a:pPr>
            <a:r>
              <a:rPr lang="es-ES" sz="1100" dirty="0">
                <a:latin typeface="Arial" panose="020B0604020202020204" pitchFamily="34" charset="0"/>
                <a:cs typeface="Arial" panose="020B0604020202020204" pitchFamily="34" charset="0"/>
              </a:rPr>
              <a:t>Predicción de probabilidad a 1 y 5 años de hospitalización por exacerbación grave de EPOC EN EL MOMENTO DEL DIAGNÓSTICO</a:t>
            </a:r>
          </a:p>
          <a:p>
            <a:pPr marL="285750" indent="-285750">
              <a:buFont typeface="Arial" panose="020B0604020202020204" pitchFamily="34" charset="0"/>
              <a:buChar char="•"/>
            </a:pPr>
            <a:r>
              <a:rPr lang="es-ES" sz="1100" dirty="0">
                <a:latin typeface="Arial" panose="020B0604020202020204" pitchFamily="34" charset="0"/>
                <a:cs typeface="Arial" panose="020B0604020202020204" pitchFamily="34" charset="0"/>
              </a:rPr>
              <a:t>Variables clínicas fácilmente obtenibles, pudiendo realizarse en los centros de salud</a:t>
            </a:r>
          </a:p>
          <a:p>
            <a:pPr marL="285750" indent="-285750">
              <a:buFont typeface="Arial" panose="020B0604020202020204" pitchFamily="34" charset="0"/>
              <a:buChar char="•"/>
            </a:pPr>
            <a:r>
              <a:rPr lang="es-ES" sz="1100" dirty="0">
                <a:latin typeface="Arial" panose="020B0604020202020204" pitchFamily="34" charset="0"/>
                <a:cs typeface="Arial" panose="020B0604020202020204" pitchFamily="34" charset="0"/>
              </a:rPr>
              <a:t>Aplicar de manera temprana las nuevas terapias existentes para esta patología</a:t>
            </a:r>
          </a:p>
          <a:p>
            <a:pPr marL="285750" indent="-285750">
              <a:buFont typeface="Arial" panose="020B0604020202020204" pitchFamily="34" charset="0"/>
              <a:buChar char="•"/>
            </a:pPr>
            <a:r>
              <a:rPr lang="es-ES" sz="1100" dirty="0">
                <a:latin typeface="Arial" panose="020B0604020202020204" pitchFamily="34" charset="0"/>
                <a:cs typeface="Arial" panose="020B0604020202020204" pitchFamily="34" charset="0"/>
              </a:rPr>
              <a:t>Estratificación proactiva del riesgo</a:t>
            </a:r>
          </a:p>
          <a:p>
            <a:pPr marL="285750" indent="-285750">
              <a:buFont typeface="Arial" panose="020B0604020202020204" pitchFamily="34" charset="0"/>
              <a:buChar char="•"/>
            </a:pPr>
            <a:endParaRPr lang="es-ES" sz="1400" dirty="0"/>
          </a:p>
        </p:txBody>
      </p:sp>
      <p:sp>
        <p:nvSpPr>
          <p:cNvPr id="10" name="9 CuadroTexto"/>
          <p:cNvSpPr txBox="1"/>
          <p:nvPr/>
        </p:nvSpPr>
        <p:spPr>
          <a:xfrm>
            <a:off x="373100" y="1563638"/>
            <a:ext cx="8447372" cy="600164"/>
          </a:xfrm>
          <a:prstGeom prst="rect">
            <a:avLst/>
          </a:prstGeom>
          <a:solidFill>
            <a:schemeClr val="accent1">
              <a:lumMod val="40000"/>
              <a:lumOff val="60000"/>
            </a:schemeClr>
          </a:solidFill>
        </p:spPr>
        <p:txBody>
          <a:bodyPr wrap="square" rtlCol="0">
            <a:spAutoFit/>
          </a:bodyPr>
          <a:lstStyle/>
          <a:p>
            <a:r>
              <a:rPr lang="es-ES" sz="1100" dirty="0">
                <a:latin typeface="Arial" panose="020B0604020202020204" pitchFamily="34" charset="0"/>
                <a:cs typeface="Arial" panose="020B0604020202020204" pitchFamily="34" charset="0"/>
              </a:rPr>
              <a:t>Autores: A. </a:t>
            </a:r>
            <a:r>
              <a:rPr lang="es-ES" sz="1100" dirty="0" err="1">
                <a:latin typeface="Arial" panose="020B0604020202020204" pitchFamily="34" charset="0"/>
                <a:cs typeface="Arial" panose="020B0604020202020204" pitchFamily="34" charset="0"/>
              </a:rPr>
              <a:t>Hammadi</a:t>
            </a:r>
            <a:r>
              <a:rPr lang="es-ES" sz="1100" dirty="0">
                <a:latin typeface="Arial" panose="020B0604020202020204" pitchFamily="34" charset="0"/>
                <a:cs typeface="Arial" panose="020B0604020202020204" pitchFamily="34" charset="0"/>
              </a:rPr>
              <a:t> Ahmed, A. Romero Linares, L. Álvarez Muro, M. </a:t>
            </a:r>
            <a:r>
              <a:rPr lang="es-ES" sz="1100" dirty="0" err="1">
                <a:latin typeface="Arial" panose="020B0604020202020204" pitchFamily="34" charset="0"/>
                <a:cs typeface="Arial" panose="020B0604020202020204" pitchFamily="34" charset="0"/>
              </a:rPr>
              <a:t>Miravitlles</a:t>
            </a:r>
            <a:r>
              <a:rPr lang="es-ES" sz="1100" dirty="0">
                <a:latin typeface="Arial" panose="020B0604020202020204" pitchFamily="34" charset="0"/>
                <a:cs typeface="Arial" panose="020B0604020202020204" pitchFamily="34" charset="0"/>
              </a:rPr>
              <a:t> Fernández, B. Alcázar Navarrete</a:t>
            </a:r>
          </a:p>
          <a:p>
            <a:r>
              <a:rPr lang="es-ES" sz="1100" dirty="0">
                <a:latin typeface="Arial" panose="020B0604020202020204" pitchFamily="34" charset="0"/>
                <a:cs typeface="Arial" panose="020B0604020202020204" pitchFamily="34" charset="0"/>
              </a:rPr>
              <a:t>1. Hospital Universitario Virgen de las Nieves, Granada. IBS Granada</a:t>
            </a:r>
          </a:p>
          <a:p>
            <a:r>
              <a:rPr lang="es-ES" sz="1100" dirty="0">
                <a:latin typeface="Arial" panose="020B0604020202020204" pitchFamily="34" charset="0"/>
                <a:cs typeface="Arial" panose="020B0604020202020204" pitchFamily="34" charset="0"/>
              </a:rPr>
              <a:t>2. Hospital Universitario Valle de Hebrón,  Barcelona</a:t>
            </a:r>
          </a:p>
        </p:txBody>
      </p:sp>
      <p:sp>
        <p:nvSpPr>
          <p:cNvPr id="3" name="CuadroTexto 2">
            <a:extLst>
              <a:ext uri="{FF2B5EF4-FFF2-40B4-BE49-F238E27FC236}">
                <a16:creationId xmlns:a16="http://schemas.microsoft.com/office/drawing/2014/main" xmlns="" id="{0B7B3C7E-EB22-10BB-5FF7-8ED04CD36AAE}"/>
              </a:ext>
            </a:extLst>
          </p:cNvPr>
          <p:cNvSpPr txBox="1"/>
          <p:nvPr/>
        </p:nvSpPr>
        <p:spPr>
          <a:xfrm>
            <a:off x="373100" y="4726766"/>
            <a:ext cx="7439260" cy="338554"/>
          </a:xfrm>
          <a:prstGeom prst="rect">
            <a:avLst/>
          </a:prstGeom>
          <a:noFill/>
        </p:spPr>
        <p:txBody>
          <a:bodyPr wrap="square" rtlCol="0">
            <a:spAutoFit/>
          </a:bodyPr>
          <a:lstStyle/>
          <a:p>
            <a:r>
              <a:rPr lang="es-ES" sz="1600" baseline="30000" dirty="0">
                <a:latin typeface="Arial" panose="020B0604020202020204" pitchFamily="34" charset="0"/>
                <a:cs typeface="Arial" panose="020B0604020202020204" pitchFamily="34" charset="0"/>
              </a:rPr>
              <a:t>1</a:t>
            </a:r>
            <a:r>
              <a:rPr lang="es-ES" sz="1600" dirty="0">
                <a:latin typeface="Arial" panose="020B0604020202020204" pitchFamily="34" charset="0"/>
                <a:cs typeface="Arial" panose="020B0604020202020204" pitchFamily="34" charset="0"/>
              </a:rPr>
              <a:t> </a:t>
            </a:r>
            <a:r>
              <a:rPr lang="en-US" sz="1600" b="1" dirty="0">
                <a:effectLst/>
                <a:latin typeface="Arial" panose="020B0604020202020204" pitchFamily="34" charset="0"/>
                <a:ea typeface="Calibri" panose="020F0502020204030204" pitchFamily="34" charset="0"/>
                <a:cs typeface="Arial" panose="020B0604020202020204" pitchFamily="34" charset="0"/>
              </a:rPr>
              <a:t>PRECISE- X: </a:t>
            </a:r>
            <a:r>
              <a:rPr lang="en-US" sz="1600" b="1" dirty="0" err="1">
                <a:effectLst/>
                <a:latin typeface="Arial" panose="020B0604020202020204" pitchFamily="34" charset="0"/>
                <a:ea typeface="Calibri" panose="020F0502020204030204" pitchFamily="34" charset="0"/>
                <a:cs typeface="Arial" panose="020B0604020202020204" pitchFamily="34" charset="0"/>
              </a:rPr>
              <a:t>PRE</a:t>
            </a:r>
            <a:r>
              <a:rPr lang="en-US" sz="1600" dirty="0" err="1">
                <a:effectLst/>
                <a:latin typeface="Arial" panose="020B0604020202020204" pitchFamily="34" charset="0"/>
                <a:ea typeface="Calibri" panose="020F0502020204030204" pitchFamily="34" charset="0"/>
                <a:cs typeface="Arial" panose="020B0604020202020204" pitchFamily="34" charset="0"/>
              </a:rPr>
              <a:t>di</a:t>
            </a:r>
            <a:r>
              <a:rPr lang="en-US" sz="1600" b="1" dirty="0" err="1">
                <a:effectLst/>
                <a:latin typeface="Arial" panose="020B0604020202020204" pitchFamily="34" charset="0"/>
                <a:ea typeface="Calibri" panose="020F0502020204030204" pitchFamily="34" charset="0"/>
                <a:cs typeface="Arial" panose="020B0604020202020204" pitchFamily="34" charset="0"/>
              </a:rPr>
              <a:t>C</a:t>
            </a:r>
            <a:r>
              <a:rPr lang="en-US" sz="1600" dirty="0" err="1">
                <a:effectLst/>
                <a:latin typeface="Arial" panose="020B0604020202020204" pitchFamily="34" charset="0"/>
                <a:ea typeface="Calibri" panose="020F0502020204030204" pitchFamily="34" charset="0"/>
                <a:cs typeface="Arial" panose="020B0604020202020204" pitchFamily="34" charset="0"/>
              </a:rPr>
              <a:t>t</a:t>
            </a:r>
            <a:r>
              <a:rPr lang="en-US" sz="1600" b="1" dirty="0" err="1">
                <a:effectLst/>
                <a:latin typeface="Arial" panose="020B0604020202020204" pitchFamily="34" charset="0"/>
                <a:ea typeface="Calibri" panose="020F0502020204030204" pitchFamily="34" charset="0"/>
                <a:cs typeface="Arial" panose="020B0604020202020204" pitchFamily="34" charset="0"/>
              </a:rPr>
              <a:t>I</a:t>
            </a:r>
            <a:r>
              <a:rPr lang="en-US" sz="1600" dirty="0" err="1">
                <a:effectLst/>
                <a:latin typeface="Arial" panose="020B0604020202020204" pitchFamily="34" charset="0"/>
                <a:ea typeface="Calibri" panose="020F0502020204030204" pitchFamily="34" charset="0"/>
                <a:cs typeface="Arial" panose="020B0604020202020204" pitchFamily="34" charset="0"/>
              </a:rPr>
              <a:t>ng</a:t>
            </a:r>
            <a:r>
              <a:rPr lang="en-US" sz="1600" dirty="0">
                <a:effectLst/>
                <a:latin typeface="Arial" panose="020B0604020202020204" pitchFamily="34" charset="0"/>
                <a:ea typeface="Calibri" panose="020F0502020204030204" pitchFamily="34" charset="0"/>
                <a:cs typeface="Arial" panose="020B0604020202020204" pitchFamily="34" charset="0"/>
              </a:rPr>
              <a:t> the risk for first COPD </a:t>
            </a:r>
            <a:r>
              <a:rPr lang="en-US" sz="1600" b="1" dirty="0">
                <a:effectLst/>
                <a:latin typeface="Arial" panose="020B0604020202020204" pitchFamily="34" charset="0"/>
                <a:ea typeface="Calibri" panose="020F0502020204030204" pitchFamily="34" charset="0"/>
                <a:cs typeface="Arial" panose="020B0604020202020204" pitchFamily="34" charset="0"/>
              </a:rPr>
              <a:t>S</a:t>
            </a:r>
            <a:r>
              <a:rPr lang="en-US" sz="1600" dirty="0">
                <a:effectLst/>
                <a:latin typeface="Arial" panose="020B0604020202020204" pitchFamily="34" charset="0"/>
                <a:ea typeface="Calibri" panose="020F0502020204030204" pitchFamily="34" charset="0"/>
                <a:cs typeface="Arial" panose="020B0604020202020204" pitchFamily="34" charset="0"/>
              </a:rPr>
              <a:t>evere </a:t>
            </a:r>
            <a:r>
              <a:rPr lang="en-US" sz="1600" b="1" dirty="0" err="1">
                <a:effectLst/>
                <a:latin typeface="Arial" panose="020B0604020202020204" pitchFamily="34" charset="0"/>
                <a:ea typeface="Calibri" panose="020F0502020204030204" pitchFamily="34" charset="0"/>
                <a:cs typeface="Arial" panose="020B0604020202020204" pitchFamily="34" charset="0"/>
              </a:rPr>
              <a:t>EX</a:t>
            </a:r>
            <a:r>
              <a:rPr lang="en-US" sz="1600" dirty="0" err="1">
                <a:effectLst/>
                <a:latin typeface="Arial" panose="020B0604020202020204" pitchFamily="34" charset="0"/>
                <a:ea typeface="Calibri" panose="020F0502020204030204" pitchFamily="34" charset="0"/>
                <a:cs typeface="Arial" panose="020B0604020202020204" pitchFamily="34" charset="0"/>
              </a:rPr>
              <a:t>acerbation</a:t>
            </a:r>
            <a:r>
              <a:rPr lang="es-ES" sz="1600" dirty="0">
                <a:effectLst/>
                <a:latin typeface="Arial" panose="020B0604020202020204" pitchFamily="34" charset="0"/>
                <a:cs typeface="Arial" panose="020B0604020202020204" pitchFamily="34" charset="0"/>
              </a:rPr>
              <a:t> </a:t>
            </a:r>
            <a:endParaRPr lang="es-ES" sz="1600" baseline="30000" dirty="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07704" y="195486"/>
            <a:ext cx="6984776" cy="1102519"/>
          </a:xfrm>
          <a:solidFill>
            <a:schemeClr val="accent1">
              <a:lumMod val="60000"/>
              <a:lumOff val="40000"/>
            </a:schemeClr>
          </a:solidFill>
        </p:spPr>
        <p:txBody>
          <a:bodyPr/>
          <a:lstStyle/>
          <a:p>
            <a:r>
              <a:rPr lang="es-ES" b="1" dirty="0">
                <a:latin typeface="Arial" panose="020B0604020202020204" pitchFamily="34" charset="0"/>
                <a:cs typeface="Arial" panose="020B0604020202020204" pitchFamily="34" charset="0"/>
              </a:rPr>
              <a:t>Material y métodos</a:t>
            </a:r>
          </a:p>
        </p:txBody>
      </p:sp>
      <p:sp>
        <p:nvSpPr>
          <p:cNvPr id="4" name="3 CuadroTexto"/>
          <p:cNvSpPr txBox="1"/>
          <p:nvPr/>
        </p:nvSpPr>
        <p:spPr>
          <a:xfrm>
            <a:off x="323528" y="1285955"/>
            <a:ext cx="8568952" cy="1600438"/>
          </a:xfrm>
          <a:prstGeom prst="rect">
            <a:avLst/>
          </a:prstGeom>
          <a:noFill/>
        </p:spPr>
        <p:txBody>
          <a:bodyPr wrap="square" rtlCol="0">
            <a:spAutoFit/>
          </a:bodyPr>
          <a:lstStyle/>
          <a:p>
            <a:r>
              <a:rPr lang="es-ES" sz="1400" b="1" dirty="0">
                <a:latin typeface="Arial" panose="020B0604020202020204" pitchFamily="34" charset="0"/>
                <a:cs typeface="Arial" panose="020B0604020202020204" pitchFamily="34" charset="0"/>
              </a:rPr>
              <a:t>Estudio observacional retrospectivo.</a:t>
            </a:r>
          </a:p>
          <a:p>
            <a:r>
              <a:rPr lang="es-ES" sz="1400" b="1" dirty="0">
                <a:latin typeface="Arial" panose="020B0604020202020204" pitchFamily="34" charset="0"/>
                <a:cs typeface="Arial" panose="020B0604020202020204" pitchFamily="34" charset="0"/>
              </a:rPr>
              <a:t>Base de datos </a:t>
            </a:r>
            <a:r>
              <a:rPr lang="es-ES" sz="1400" dirty="0" err="1">
                <a:latin typeface="Arial" panose="020B0604020202020204" pitchFamily="34" charset="0"/>
                <a:cs typeface="Arial" panose="020B0604020202020204" pitchFamily="34" charset="0"/>
              </a:rPr>
              <a:t>Clinical</a:t>
            </a:r>
            <a:r>
              <a:rPr lang="es-ES" sz="1400" dirty="0">
                <a:latin typeface="Arial" panose="020B0604020202020204" pitchFamily="34" charset="0"/>
                <a:cs typeface="Arial" panose="020B0604020202020204" pitchFamily="34" charset="0"/>
              </a:rPr>
              <a:t> </a:t>
            </a:r>
            <a:r>
              <a:rPr lang="es-ES" sz="1400" dirty="0" err="1">
                <a:latin typeface="Arial" panose="020B0604020202020204" pitchFamily="34" charset="0"/>
                <a:cs typeface="Arial" panose="020B0604020202020204" pitchFamily="34" charset="0"/>
              </a:rPr>
              <a:t>Practice</a:t>
            </a:r>
            <a:r>
              <a:rPr lang="es-ES" sz="1400" dirty="0">
                <a:latin typeface="Arial" panose="020B0604020202020204" pitchFamily="34" charset="0"/>
                <a:cs typeface="Arial" panose="020B0604020202020204" pitchFamily="34" charset="0"/>
              </a:rPr>
              <a:t> </a:t>
            </a:r>
            <a:r>
              <a:rPr lang="es-ES" sz="1400" dirty="0" err="1">
                <a:latin typeface="Arial" panose="020B0604020202020204" pitchFamily="34" charset="0"/>
                <a:cs typeface="Arial" panose="020B0604020202020204" pitchFamily="34" charset="0"/>
              </a:rPr>
              <a:t>Research</a:t>
            </a:r>
            <a:r>
              <a:rPr lang="es-ES" sz="1400" dirty="0">
                <a:latin typeface="Arial" panose="020B0604020202020204" pitchFamily="34" charset="0"/>
                <a:cs typeface="Arial" panose="020B0604020202020204" pitchFamily="34" charset="0"/>
              </a:rPr>
              <a:t> </a:t>
            </a:r>
            <a:r>
              <a:rPr lang="es-ES" sz="1400" dirty="0" err="1">
                <a:latin typeface="Arial" panose="020B0604020202020204" pitchFamily="34" charset="0"/>
                <a:cs typeface="Arial" panose="020B0604020202020204" pitchFamily="34" charset="0"/>
              </a:rPr>
              <a:t>Datalink</a:t>
            </a:r>
            <a:r>
              <a:rPr lang="es-ES" sz="1400" dirty="0">
                <a:latin typeface="Arial" panose="020B0604020202020204" pitchFamily="34" charset="0"/>
                <a:cs typeface="Arial" panose="020B0604020202020204" pitchFamily="34" charset="0"/>
              </a:rPr>
              <a:t> (CPRD) </a:t>
            </a:r>
            <a:r>
              <a:rPr lang="es-ES" sz="1400" dirty="0" err="1">
                <a:latin typeface="Arial" panose="020B0604020202020204" pitchFamily="34" charset="0"/>
                <a:cs typeface="Arial" panose="020B0604020202020204" pitchFamily="34" charset="0"/>
              </a:rPr>
              <a:t>Aurum</a:t>
            </a:r>
            <a:r>
              <a:rPr lang="es-ES" sz="1400" dirty="0">
                <a:latin typeface="Arial" panose="020B0604020202020204" pitchFamily="34" charset="0"/>
                <a:cs typeface="Arial" panose="020B0604020202020204" pitchFamily="34" charset="0"/>
              </a:rPr>
              <a:t> desde 2004 hasta 2022 (9 regiones sanitarias de UK con 1.491 centros de AP)</a:t>
            </a:r>
          </a:p>
          <a:p>
            <a:pPr marL="285750" indent="-285750">
              <a:buFont typeface="Arial" panose="020B0604020202020204" pitchFamily="34" charset="0"/>
              <a:buChar char="•"/>
            </a:pPr>
            <a:r>
              <a:rPr lang="es-ES" sz="1400" b="1" dirty="0">
                <a:latin typeface="Arial" panose="020B0604020202020204" pitchFamily="34" charset="0"/>
                <a:cs typeface="Arial" panose="020B0604020202020204" pitchFamily="34" charset="0"/>
              </a:rPr>
              <a:t>Inclusión</a:t>
            </a:r>
            <a:r>
              <a:rPr lang="es-ES" sz="1400" dirty="0">
                <a:latin typeface="Arial" panose="020B0604020202020204" pitchFamily="34" charset="0"/>
                <a:cs typeface="Arial" panose="020B0604020202020204" pitchFamily="34" charset="0"/>
              </a:rPr>
              <a:t>: Pacientes de nuevo </a:t>
            </a:r>
            <a:r>
              <a:rPr lang="es-ES" sz="1400" dirty="0" err="1">
                <a:latin typeface="Arial" panose="020B0604020202020204" pitchFamily="34" charset="0"/>
                <a:cs typeface="Arial" panose="020B0604020202020204" pitchFamily="34" charset="0"/>
              </a:rPr>
              <a:t>Dx</a:t>
            </a:r>
            <a:r>
              <a:rPr lang="es-ES" sz="1400" dirty="0">
                <a:latin typeface="Arial" panose="020B0604020202020204" pitchFamily="34" charset="0"/>
                <a:cs typeface="Arial" panose="020B0604020202020204" pitchFamily="34" charset="0"/>
              </a:rPr>
              <a:t> de EPOC (basado en algoritmo previamente validado</a:t>
            </a:r>
            <a:r>
              <a:rPr lang="es-ES" sz="1400" baseline="30000" dirty="0">
                <a:latin typeface="Arial" panose="020B0604020202020204" pitchFamily="34" charset="0"/>
                <a:cs typeface="Arial" panose="020B0604020202020204" pitchFamily="34" charset="0"/>
              </a:rPr>
              <a:t>1</a:t>
            </a:r>
            <a:r>
              <a:rPr lang="es-ES" sz="1400" dirty="0">
                <a:latin typeface="Arial" panose="020B0604020202020204" pitchFamily="34" charset="0"/>
                <a:cs typeface="Arial" panose="020B0604020202020204" pitchFamily="34" charset="0"/>
              </a:rPr>
              <a:t>), ≥40 años y que fueran fumadores o exfumadores</a:t>
            </a:r>
          </a:p>
          <a:p>
            <a:pPr marL="285750" indent="-285750">
              <a:buFont typeface="Arial" panose="020B0604020202020204" pitchFamily="34" charset="0"/>
              <a:buChar char="•"/>
            </a:pPr>
            <a:r>
              <a:rPr lang="es-ES" sz="1400" b="1" dirty="0">
                <a:latin typeface="Arial" panose="020B0604020202020204" pitchFamily="34" charset="0"/>
                <a:cs typeface="Arial" panose="020B0604020202020204" pitchFamily="34" charset="0"/>
              </a:rPr>
              <a:t>Exclusión</a:t>
            </a:r>
            <a:r>
              <a:rPr lang="es-ES" sz="1400" dirty="0">
                <a:latin typeface="Arial" panose="020B0604020202020204" pitchFamily="34" charset="0"/>
                <a:cs typeface="Arial" panose="020B0604020202020204" pitchFamily="34" charset="0"/>
              </a:rPr>
              <a:t>: Alguna hospitalización previa por EPOC, Espirometría en año previo con FEV1/FVC &gt;0.7 </a:t>
            </a:r>
          </a:p>
          <a:p>
            <a:r>
              <a:rPr lang="es-ES" sz="1400" b="1" dirty="0">
                <a:latin typeface="Arial" panose="020B0604020202020204" pitchFamily="34" charset="0"/>
                <a:cs typeface="Arial" panose="020B0604020202020204" pitchFamily="34" charset="0"/>
              </a:rPr>
              <a:t>Fecha Índice</a:t>
            </a:r>
            <a:r>
              <a:rPr lang="es-ES" sz="1400" dirty="0">
                <a:latin typeface="Arial" panose="020B0604020202020204" pitchFamily="34" charset="0"/>
                <a:cs typeface="Arial" panose="020B0604020202020204" pitchFamily="34" charset="0"/>
              </a:rPr>
              <a:t>: fecha de diagnóstico de EPOC</a:t>
            </a:r>
          </a:p>
        </p:txBody>
      </p:sp>
      <p:sp>
        <p:nvSpPr>
          <p:cNvPr id="5" name="4 CuadroTexto"/>
          <p:cNvSpPr txBox="1"/>
          <p:nvPr/>
        </p:nvSpPr>
        <p:spPr>
          <a:xfrm>
            <a:off x="539552" y="2886393"/>
            <a:ext cx="3096344" cy="738664"/>
          </a:xfrm>
          <a:prstGeom prst="rect">
            <a:avLst/>
          </a:prstGeom>
          <a:solidFill>
            <a:schemeClr val="accent4">
              <a:lumMod val="60000"/>
              <a:lumOff val="40000"/>
            </a:schemeClr>
          </a:solidFill>
        </p:spPr>
        <p:txBody>
          <a:bodyPr wrap="square" rtlCol="0">
            <a:spAutoFit/>
          </a:bodyPr>
          <a:lstStyle/>
          <a:p>
            <a:r>
              <a:rPr lang="es-ES" sz="1400" b="1" dirty="0" err="1">
                <a:latin typeface="Arial" panose="020B0604020202020204" pitchFamily="34" charset="0"/>
                <a:cs typeface="Arial" panose="020B0604020202020204" pitchFamily="34" charset="0"/>
              </a:rPr>
              <a:t>Outcome</a:t>
            </a:r>
            <a:r>
              <a:rPr lang="es-ES" sz="1400" b="1" dirty="0">
                <a:latin typeface="Arial" panose="020B0604020202020204" pitchFamily="34" charset="0"/>
                <a:cs typeface="Arial" panose="020B0604020202020204" pitchFamily="34" charset="0"/>
              </a:rPr>
              <a:t> primario</a:t>
            </a:r>
            <a:r>
              <a:rPr lang="es-ES" sz="1400" dirty="0">
                <a:latin typeface="Arial" panose="020B0604020202020204" pitchFamily="34" charset="0"/>
                <a:cs typeface="Arial" panose="020B0604020202020204" pitchFamily="34" charset="0"/>
              </a:rPr>
              <a:t>: ocurrencia de un SAE grave dentro de los 5 años posteriores al diagnóstico de EPOC</a:t>
            </a:r>
          </a:p>
        </p:txBody>
      </p:sp>
      <p:sp>
        <p:nvSpPr>
          <p:cNvPr id="6" name="5 CuadroTexto"/>
          <p:cNvSpPr txBox="1"/>
          <p:nvPr/>
        </p:nvSpPr>
        <p:spPr>
          <a:xfrm>
            <a:off x="539552" y="3694950"/>
            <a:ext cx="3096344" cy="954107"/>
          </a:xfrm>
          <a:prstGeom prst="rect">
            <a:avLst/>
          </a:prstGeom>
          <a:solidFill>
            <a:schemeClr val="accent4">
              <a:lumMod val="20000"/>
              <a:lumOff val="80000"/>
            </a:schemeClr>
          </a:solidFill>
        </p:spPr>
        <p:txBody>
          <a:bodyPr wrap="square" rtlCol="0">
            <a:spAutoFit/>
          </a:bodyPr>
          <a:lstStyle/>
          <a:p>
            <a:r>
              <a:rPr lang="es-ES" sz="1400" b="1" dirty="0" err="1">
                <a:latin typeface="Arial" panose="020B0604020202020204" pitchFamily="34" charset="0"/>
                <a:cs typeface="Arial" panose="020B0604020202020204" pitchFamily="34" charset="0"/>
              </a:rPr>
              <a:t>Outcome</a:t>
            </a:r>
            <a:r>
              <a:rPr lang="es-ES" sz="1400" b="1" dirty="0">
                <a:latin typeface="Arial" panose="020B0604020202020204" pitchFamily="34" charset="0"/>
                <a:cs typeface="Arial" panose="020B0604020202020204" pitchFamily="34" charset="0"/>
              </a:rPr>
              <a:t> secundario</a:t>
            </a:r>
            <a:r>
              <a:rPr lang="es-ES" sz="1400" dirty="0">
                <a:latin typeface="Arial" panose="020B0604020202020204" pitchFamily="34" charset="0"/>
                <a:cs typeface="Arial" panose="020B0604020202020204" pitchFamily="34" charset="0"/>
              </a:rPr>
              <a:t>: ocurrencia de un SAE grave dentro de los 12 meses posteriores al diagnóstico de EPOC</a:t>
            </a:r>
          </a:p>
        </p:txBody>
      </p:sp>
      <p:sp>
        <p:nvSpPr>
          <p:cNvPr id="7" name="6 CuadroTexto"/>
          <p:cNvSpPr txBox="1"/>
          <p:nvPr/>
        </p:nvSpPr>
        <p:spPr>
          <a:xfrm>
            <a:off x="3870072" y="3021085"/>
            <a:ext cx="4824536" cy="1323439"/>
          </a:xfrm>
          <a:prstGeom prst="rect">
            <a:avLst/>
          </a:prstGeom>
          <a:solidFill>
            <a:schemeClr val="accent4">
              <a:lumMod val="75000"/>
            </a:schemeClr>
          </a:solidFill>
        </p:spPr>
        <p:txBody>
          <a:bodyPr wrap="square" rtlCol="0">
            <a:spAutoFit/>
          </a:bodyPr>
          <a:lstStyle/>
          <a:p>
            <a:pPr algn="ctr"/>
            <a:r>
              <a:rPr lang="es-ES" sz="2000" dirty="0">
                <a:solidFill>
                  <a:schemeClr val="bg1"/>
                </a:solidFill>
                <a:latin typeface="Arial" panose="020B0604020202020204" pitchFamily="34" charset="0"/>
                <a:cs typeface="Arial" panose="020B0604020202020204" pitchFamily="34" charset="0"/>
              </a:rPr>
              <a:t>SAE GRAVE: un episodio de ingreso hospitalario con código CIE-10 registrado en los registros hospitalarios (CIE10 J44.1, J44.0 o J44.9)</a:t>
            </a:r>
            <a:r>
              <a:rPr lang="es-ES" sz="2000" baseline="30000" dirty="0">
                <a:solidFill>
                  <a:schemeClr val="bg1"/>
                </a:solidFill>
                <a:latin typeface="Arial" panose="020B0604020202020204" pitchFamily="34" charset="0"/>
                <a:cs typeface="Arial" panose="020B0604020202020204" pitchFamily="34" charset="0"/>
              </a:rPr>
              <a:t>2</a:t>
            </a:r>
            <a:endParaRPr lang="es-ES" sz="2000" dirty="0">
              <a:solidFill>
                <a:schemeClr val="bg1"/>
              </a:solidFill>
              <a:latin typeface="Arial" panose="020B0604020202020204" pitchFamily="34" charset="0"/>
              <a:cs typeface="Arial" panose="020B0604020202020204" pitchFamily="34" charset="0"/>
            </a:endParaRPr>
          </a:p>
        </p:txBody>
      </p:sp>
      <p:sp>
        <p:nvSpPr>
          <p:cNvPr id="8" name="CuadroTexto 7">
            <a:extLst>
              <a:ext uri="{FF2B5EF4-FFF2-40B4-BE49-F238E27FC236}">
                <a16:creationId xmlns:a16="http://schemas.microsoft.com/office/drawing/2014/main" xmlns="" id="{828A364C-9187-3586-A76A-7578EE193A73}"/>
              </a:ext>
            </a:extLst>
          </p:cNvPr>
          <p:cNvSpPr txBox="1"/>
          <p:nvPr/>
        </p:nvSpPr>
        <p:spPr>
          <a:xfrm>
            <a:off x="323528" y="4590393"/>
            <a:ext cx="8208912" cy="584775"/>
          </a:xfrm>
          <a:prstGeom prst="rect">
            <a:avLst/>
          </a:prstGeom>
          <a:noFill/>
        </p:spPr>
        <p:txBody>
          <a:bodyPr wrap="square" rtlCol="0">
            <a:spAutoFit/>
          </a:bodyPr>
          <a:lstStyle/>
          <a:p>
            <a:r>
              <a:rPr lang="es-ES" sz="800" baseline="30000" dirty="0"/>
              <a:t>1</a:t>
            </a:r>
            <a:r>
              <a:rPr lang="es-ES" sz="800" dirty="0"/>
              <a:t> </a:t>
            </a:r>
            <a:r>
              <a:rPr lang="es-ES" sz="800" dirty="0" err="1"/>
              <a:t>Quint</a:t>
            </a:r>
            <a:r>
              <a:rPr lang="es-ES" sz="800" dirty="0"/>
              <a:t> JK, </a:t>
            </a:r>
            <a:r>
              <a:rPr lang="es-ES" sz="800" dirty="0" err="1"/>
              <a:t>Müllerova</a:t>
            </a:r>
            <a:r>
              <a:rPr lang="es-ES" sz="800" dirty="0"/>
              <a:t> H, </a:t>
            </a:r>
            <a:r>
              <a:rPr lang="es-ES" sz="800" dirty="0" err="1"/>
              <a:t>DiSantostefano</a:t>
            </a:r>
            <a:r>
              <a:rPr lang="es-ES" sz="800" dirty="0"/>
              <a:t> RL, et al. </a:t>
            </a:r>
            <a:r>
              <a:rPr lang="es-ES" sz="800" dirty="0" err="1"/>
              <a:t>Validation</a:t>
            </a:r>
            <a:r>
              <a:rPr lang="es-ES" sz="800" dirty="0"/>
              <a:t> </a:t>
            </a:r>
            <a:r>
              <a:rPr lang="es-ES" sz="800" dirty="0" err="1"/>
              <a:t>of</a:t>
            </a:r>
            <a:r>
              <a:rPr lang="es-ES" sz="800" dirty="0"/>
              <a:t> </a:t>
            </a:r>
            <a:r>
              <a:rPr lang="es-ES" sz="800" dirty="0" err="1"/>
              <a:t>chronic</a:t>
            </a:r>
            <a:r>
              <a:rPr lang="es-ES" sz="800" dirty="0"/>
              <a:t> obstructive </a:t>
            </a:r>
            <a:r>
              <a:rPr lang="es-ES" sz="800" dirty="0" err="1"/>
              <a:t>pulmonary</a:t>
            </a:r>
            <a:r>
              <a:rPr lang="es-ES" sz="800" dirty="0"/>
              <a:t> </a:t>
            </a:r>
            <a:r>
              <a:rPr lang="es-ES" sz="800" dirty="0" err="1"/>
              <a:t>disease</a:t>
            </a:r>
            <a:r>
              <a:rPr lang="es-ES" sz="800" dirty="0"/>
              <a:t> </a:t>
            </a:r>
            <a:r>
              <a:rPr lang="es-ES" sz="800" dirty="0" err="1"/>
              <a:t>recording</a:t>
            </a:r>
            <a:r>
              <a:rPr lang="es-ES" sz="800" dirty="0"/>
              <a:t> in </a:t>
            </a:r>
            <a:r>
              <a:rPr lang="es-ES" sz="800" dirty="0" err="1"/>
              <a:t>the</a:t>
            </a:r>
            <a:r>
              <a:rPr lang="es-ES" sz="800" dirty="0"/>
              <a:t> </a:t>
            </a:r>
            <a:r>
              <a:rPr lang="es-ES" sz="800" dirty="0" err="1"/>
              <a:t>Clinical</a:t>
            </a:r>
            <a:r>
              <a:rPr lang="es-ES" sz="800" dirty="0"/>
              <a:t> </a:t>
            </a:r>
            <a:r>
              <a:rPr lang="es-ES" sz="800" dirty="0" err="1"/>
              <a:t>Practice</a:t>
            </a:r>
            <a:r>
              <a:rPr lang="es-ES" sz="800" dirty="0"/>
              <a:t> </a:t>
            </a:r>
            <a:r>
              <a:rPr lang="es-ES" sz="800" dirty="0" err="1"/>
              <a:t>Research</a:t>
            </a:r>
            <a:r>
              <a:rPr lang="es-ES" sz="800" dirty="0"/>
              <a:t> </a:t>
            </a:r>
            <a:r>
              <a:rPr lang="es-ES" sz="800" dirty="0" err="1"/>
              <a:t>Datalink</a:t>
            </a:r>
            <a:r>
              <a:rPr lang="es-ES" sz="800" dirty="0"/>
              <a:t> (CPRD-GOLD). BMJ Open [Internet] BMJ Open; 2014 [</a:t>
            </a:r>
            <a:r>
              <a:rPr lang="es-ES" sz="800" dirty="0" err="1"/>
              <a:t>cited</a:t>
            </a:r>
            <a:r>
              <a:rPr lang="es-ES" sz="800" dirty="0"/>
              <a:t> 2024 </a:t>
            </a:r>
            <a:r>
              <a:rPr lang="es-ES" sz="800" dirty="0" err="1"/>
              <a:t>Dec</a:t>
            </a:r>
            <a:r>
              <a:rPr lang="es-ES" sz="800" dirty="0"/>
              <a:t> 16]; 4: e005540. </a:t>
            </a:r>
            <a:r>
              <a:rPr lang="es-ES" sz="800" dirty="0" err="1"/>
              <a:t>Available</a:t>
            </a:r>
            <a:r>
              <a:rPr lang="es-ES" sz="800" dirty="0"/>
              <a:t> </a:t>
            </a:r>
            <a:r>
              <a:rPr lang="es-ES" sz="800" dirty="0" err="1"/>
              <a:t>from</a:t>
            </a:r>
            <a:r>
              <a:rPr lang="es-ES" sz="800" dirty="0"/>
              <a:t>: </a:t>
            </a:r>
            <a:r>
              <a:rPr lang="es-ES" sz="800" dirty="0">
                <a:hlinkClick r:id="rId3"/>
              </a:rPr>
              <a:t>http://www.ncbi.nlm.nih.gov/pubmed/25056980</a:t>
            </a:r>
            <a:r>
              <a:rPr lang="es-ES" sz="800" dirty="0"/>
              <a:t>. </a:t>
            </a:r>
            <a:r>
              <a:rPr lang="es-ES" sz="800" baseline="30000" dirty="0"/>
              <a:t>2</a:t>
            </a:r>
            <a:r>
              <a:rPr lang="es-ES" sz="800" dirty="0"/>
              <a:t> </a:t>
            </a:r>
            <a:r>
              <a:rPr lang="es-ES" sz="800" dirty="0" err="1"/>
              <a:t>Rothnie</a:t>
            </a:r>
            <a:r>
              <a:rPr lang="es-ES" sz="800" dirty="0"/>
              <a:t> KJ, </a:t>
            </a:r>
            <a:r>
              <a:rPr lang="es-ES" sz="800" dirty="0" err="1"/>
              <a:t>Müllerová</a:t>
            </a:r>
            <a:r>
              <a:rPr lang="es-ES" sz="800" dirty="0"/>
              <a:t> H, Thomas SL, et al. </a:t>
            </a:r>
            <a:r>
              <a:rPr lang="es-ES" sz="800" dirty="0" err="1"/>
              <a:t>Recording</a:t>
            </a:r>
            <a:r>
              <a:rPr lang="es-ES" sz="800" dirty="0"/>
              <a:t> </a:t>
            </a:r>
            <a:r>
              <a:rPr lang="es-ES" sz="800" dirty="0" err="1"/>
              <a:t>of</a:t>
            </a:r>
            <a:r>
              <a:rPr lang="es-ES" sz="800" dirty="0"/>
              <a:t> </a:t>
            </a:r>
            <a:r>
              <a:rPr lang="es-ES" sz="800" dirty="0" err="1"/>
              <a:t>hospitalizations</a:t>
            </a:r>
            <a:r>
              <a:rPr lang="es-ES" sz="800" dirty="0"/>
              <a:t> </a:t>
            </a:r>
            <a:r>
              <a:rPr lang="es-ES" sz="800" dirty="0" err="1"/>
              <a:t>for</a:t>
            </a:r>
            <a:r>
              <a:rPr lang="es-ES" sz="800" dirty="0"/>
              <a:t> acute </a:t>
            </a:r>
            <a:r>
              <a:rPr lang="es-ES" sz="800" dirty="0" err="1"/>
              <a:t>exacerbations</a:t>
            </a:r>
            <a:r>
              <a:rPr lang="es-ES" sz="800" dirty="0"/>
              <a:t> </a:t>
            </a:r>
            <a:r>
              <a:rPr lang="es-ES" sz="800" dirty="0" err="1"/>
              <a:t>of</a:t>
            </a:r>
            <a:r>
              <a:rPr lang="es-ES" sz="800" dirty="0"/>
              <a:t> COPD in UK </a:t>
            </a:r>
            <a:r>
              <a:rPr lang="es-ES" sz="800" dirty="0" err="1"/>
              <a:t>electronic</a:t>
            </a:r>
            <a:r>
              <a:rPr lang="es-ES" sz="800" dirty="0"/>
              <a:t> </a:t>
            </a:r>
            <a:r>
              <a:rPr lang="es-ES" sz="800" dirty="0" err="1"/>
              <a:t>health</a:t>
            </a:r>
            <a:r>
              <a:rPr lang="es-ES" sz="800" dirty="0"/>
              <a:t> care </a:t>
            </a:r>
            <a:r>
              <a:rPr lang="es-ES" sz="800" dirty="0" err="1"/>
              <a:t>records</a:t>
            </a:r>
            <a:r>
              <a:rPr lang="es-ES" sz="800" dirty="0"/>
              <a:t>. Clin </a:t>
            </a:r>
            <a:r>
              <a:rPr lang="es-ES" sz="800" dirty="0" err="1"/>
              <a:t>Epidemiol</a:t>
            </a:r>
            <a:r>
              <a:rPr lang="es-ES" sz="800" dirty="0"/>
              <a:t> [Internet] Clin </a:t>
            </a:r>
            <a:r>
              <a:rPr lang="es-ES" sz="800" dirty="0" err="1"/>
              <a:t>Epidemiol</a:t>
            </a:r>
            <a:r>
              <a:rPr lang="es-ES" sz="800" dirty="0"/>
              <a:t>; 2016 [</a:t>
            </a:r>
            <a:r>
              <a:rPr lang="es-ES" sz="800" dirty="0" err="1"/>
              <a:t>cited</a:t>
            </a:r>
            <a:r>
              <a:rPr lang="es-ES" sz="800" dirty="0"/>
              <a:t> 2024 </a:t>
            </a:r>
            <a:r>
              <a:rPr lang="es-ES" sz="800" dirty="0" err="1"/>
              <a:t>Dec</a:t>
            </a:r>
            <a:r>
              <a:rPr lang="es-ES" sz="800" dirty="0"/>
              <a:t> 16]; 8: 771–782. </a:t>
            </a:r>
            <a:r>
              <a:rPr lang="es-ES" sz="800" dirty="0" err="1"/>
              <a:t>Available</a:t>
            </a:r>
            <a:r>
              <a:rPr lang="es-ES" sz="800" dirty="0"/>
              <a:t> </a:t>
            </a:r>
            <a:r>
              <a:rPr lang="es-ES" sz="800" dirty="0" err="1"/>
              <a:t>from</a:t>
            </a:r>
            <a:r>
              <a:rPr lang="es-ES" sz="800" dirty="0"/>
              <a:t>: http://</a:t>
            </a:r>
            <a:r>
              <a:rPr lang="es-ES" sz="800" dirty="0" err="1"/>
              <a:t>www.ncbi.nlm.nih.gov</a:t>
            </a:r>
            <a:r>
              <a:rPr lang="es-ES" sz="800" dirty="0"/>
              <a:t>/</a:t>
            </a:r>
            <a:r>
              <a:rPr lang="es-ES" sz="800" dirty="0" err="1"/>
              <a:t>pubmed</a:t>
            </a:r>
            <a:r>
              <a:rPr lang="es-ES" sz="800" dirty="0"/>
              <a:t>/27920578.</a:t>
            </a:r>
            <a:endParaRPr lang="es-ES" sz="800" baseline="30000" dirty="0"/>
          </a:p>
        </p:txBody>
      </p:sp>
    </p:spTree>
    <p:extLst>
      <p:ext uri="{BB962C8B-B14F-4D97-AF65-F5344CB8AC3E}">
        <p14:creationId xmlns:p14="http://schemas.microsoft.com/office/powerpoint/2010/main" val="238300385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1049B99-B835-7D0D-7F07-B8A23B6F890E}"/>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xmlns="" id="{0E9DFB25-98E8-4CB9-B30F-5D607C8DD97E}"/>
              </a:ext>
            </a:extLst>
          </p:cNvPr>
          <p:cNvSpPr>
            <a:spLocks noGrp="1"/>
          </p:cNvSpPr>
          <p:nvPr>
            <p:ph type="ctrTitle"/>
          </p:nvPr>
        </p:nvSpPr>
        <p:spPr>
          <a:xfrm>
            <a:off x="1907704" y="195486"/>
            <a:ext cx="6984776" cy="1102519"/>
          </a:xfrm>
          <a:solidFill>
            <a:schemeClr val="accent1">
              <a:lumMod val="60000"/>
              <a:lumOff val="40000"/>
            </a:schemeClr>
          </a:solidFill>
        </p:spPr>
        <p:txBody>
          <a:bodyPr/>
          <a:lstStyle/>
          <a:p>
            <a:r>
              <a:rPr lang="es-ES" b="1" dirty="0"/>
              <a:t>Material y métodos</a:t>
            </a:r>
          </a:p>
        </p:txBody>
      </p:sp>
      <p:sp>
        <p:nvSpPr>
          <p:cNvPr id="4" name="3 CuadroTexto">
            <a:extLst>
              <a:ext uri="{FF2B5EF4-FFF2-40B4-BE49-F238E27FC236}">
                <a16:creationId xmlns:a16="http://schemas.microsoft.com/office/drawing/2014/main" xmlns="" id="{65053A24-021B-484C-E320-EEDADD0B0F59}"/>
              </a:ext>
            </a:extLst>
          </p:cNvPr>
          <p:cNvSpPr txBox="1"/>
          <p:nvPr/>
        </p:nvSpPr>
        <p:spPr>
          <a:xfrm>
            <a:off x="323528" y="1491630"/>
            <a:ext cx="8568952" cy="3046988"/>
          </a:xfrm>
          <a:prstGeom prst="rect">
            <a:avLst/>
          </a:prstGeom>
          <a:noFill/>
        </p:spPr>
        <p:txBody>
          <a:bodyPr wrap="square" rtlCol="0">
            <a:spAutoFit/>
          </a:bodyPr>
          <a:lstStyle/>
          <a:p>
            <a:r>
              <a:rPr lang="es-ES" sz="1600" b="1" dirty="0">
                <a:latin typeface="Arial" panose="020B0604020202020204" pitchFamily="34" charset="0"/>
                <a:cs typeface="Arial" panose="020B0604020202020204" pitchFamily="34" charset="0"/>
              </a:rPr>
              <a:t>ANÁLISIS ESTADÍSTICO: </a:t>
            </a:r>
          </a:p>
          <a:p>
            <a:pPr marL="285750" indent="-285750">
              <a:buFont typeface="Arial" panose="020B0604020202020204" pitchFamily="34" charset="0"/>
              <a:buChar char="•"/>
            </a:pPr>
            <a:r>
              <a:rPr lang="es-ES" sz="1600" dirty="0">
                <a:latin typeface="Arial" panose="020B0604020202020204" pitchFamily="34" charset="0"/>
                <a:cs typeface="Arial" panose="020B0604020202020204" pitchFamily="34" charset="0"/>
              </a:rPr>
              <a:t>Modelo </a:t>
            </a:r>
            <a:r>
              <a:rPr lang="es-ES" sz="1600" dirty="0" err="1">
                <a:latin typeface="Arial" panose="020B0604020202020204" pitchFamily="34" charset="0"/>
                <a:cs typeface="Arial" panose="020B0604020202020204" pitchFamily="34" charset="0"/>
              </a:rPr>
              <a:t>semiparamétrico</a:t>
            </a:r>
            <a:r>
              <a:rPr lang="es-ES" sz="1600" dirty="0">
                <a:latin typeface="Arial" panose="020B0604020202020204" pitchFamily="34" charset="0"/>
                <a:cs typeface="Arial" panose="020B0604020202020204" pitchFamily="34" charset="0"/>
              </a:rPr>
              <a:t> de supervivencia (riesgos proporcionales de Cox) con el Operador de Selección y Reducción Absoluta Mínima (LASSO)</a:t>
            </a:r>
          </a:p>
          <a:p>
            <a:pPr marL="285750" indent="-285750">
              <a:buFont typeface="Arial" panose="020B0604020202020204" pitchFamily="34" charset="0"/>
              <a:buChar char="•"/>
            </a:pPr>
            <a:r>
              <a:rPr lang="es-ES" sz="1600" dirty="0">
                <a:latin typeface="Arial" panose="020B0604020202020204" pitchFamily="34" charset="0"/>
                <a:cs typeface="Arial" panose="020B0604020202020204" pitchFamily="34" charset="0"/>
              </a:rPr>
              <a:t>Después de que un análisis preliminar verificara el gran tamaño efectivo de la muestra (basado en el número observado de eventos), se incluyó un conjunto inicial de 26 predictores, compuesto por 4 predictores esenciales y 22 opcionales</a:t>
            </a:r>
          </a:p>
          <a:p>
            <a:pPr marL="285750" indent="-285750">
              <a:buFont typeface="Arial" panose="020B0604020202020204" pitchFamily="34" charset="0"/>
              <a:buChar char="•"/>
            </a:pPr>
            <a:r>
              <a:rPr lang="es-ES" sz="1600" dirty="0">
                <a:latin typeface="Arial" panose="020B0604020202020204" pitchFamily="34" charset="0"/>
                <a:cs typeface="Arial" panose="020B0604020202020204" pitchFamily="34" charset="0"/>
              </a:rPr>
              <a:t>Se utilizó la modelización estructural marginal para tener en cuenta los cambios en el tratamiento farmacológico</a:t>
            </a:r>
          </a:p>
          <a:p>
            <a:pPr marL="285750" indent="-285750">
              <a:buFont typeface="Arial" panose="020B0604020202020204" pitchFamily="34" charset="0"/>
              <a:buChar char="•"/>
            </a:pPr>
            <a:r>
              <a:rPr lang="es-ES" sz="1600" dirty="0">
                <a:latin typeface="Arial" panose="020B0604020202020204" pitchFamily="34" charset="0"/>
                <a:cs typeface="Arial" panose="020B0604020202020204" pitchFamily="34" charset="0"/>
              </a:rPr>
              <a:t>Las métricas del rendimiento del modelo fueron el estadístico c, la calibración media y la pendiente de calibración. </a:t>
            </a:r>
          </a:p>
          <a:p>
            <a:pPr marL="285750" indent="-285750">
              <a:buFont typeface="Arial" panose="020B0604020202020204" pitchFamily="34" charset="0"/>
              <a:buChar char="•"/>
            </a:pPr>
            <a:r>
              <a:rPr lang="es-ES" sz="1600" dirty="0">
                <a:latin typeface="Arial" panose="020B0604020202020204" pitchFamily="34" charset="0"/>
                <a:cs typeface="Arial" panose="020B0604020202020204" pitchFamily="34" charset="0"/>
              </a:rPr>
              <a:t>Para la validación interna y externa utilizamos la agrupación de los datos en las nueve regiones sanitarias del Reino Unido.</a:t>
            </a:r>
          </a:p>
        </p:txBody>
      </p:sp>
    </p:spTree>
    <p:extLst>
      <p:ext uri="{BB962C8B-B14F-4D97-AF65-F5344CB8AC3E}">
        <p14:creationId xmlns:p14="http://schemas.microsoft.com/office/powerpoint/2010/main" val="12476033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898073" y="205979"/>
            <a:ext cx="6788727" cy="857250"/>
          </a:xfrm>
          <a:solidFill>
            <a:schemeClr val="accent1">
              <a:lumMod val="60000"/>
              <a:lumOff val="40000"/>
            </a:schemeClr>
          </a:solidFill>
        </p:spPr>
        <p:txBody>
          <a:bodyPr/>
          <a:lstStyle/>
          <a:p>
            <a:r>
              <a:rPr lang="es-ES" b="1" dirty="0">
                <a:latin typeface="Arial" panose="020B0604020202020204" pitchFamily="34" charset="0"/>
                <a:cs typeface="Arial" panose="020B0604020202020204" pitchFamily="34" charset="0"/>
              </a:rPr>
              <a:t>RESULTADOS</a:t>
            </a:r>
          </a:p>
        </p:txBody>
      </p:sp>
      <p:sp>
        <p:nvSpPr>
          <p:cNvPr id="5" name="Rectangle 1"/>
          <p:cNvSpPr>
            <a:spLocks noChangeArrowheads="1"/>
          </p:cNvSpPr>
          <p:nvPr/>
        </p:nvSpPr>
        <p:spPr bwMode="auto">
          <a:xfrm>
            <a:off x="2501900" y="10572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96838"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96838" algn="l" defTabSz="914400" rtl="0" eaLnBrk="1" fontAlgn="base" latinLnBrk="0" hangingPunct="1">
              <a:lnSpc>
                <a:spcPct val="100000"/>
              </a:lnSpc>
              <a:spcBef>
                <a:spcPct val="0"/>
              </a:spcBef>
              <a:spcAft>
                <a:spcPct val="0"/>
              </a:spcAft>
              <a:buClrTx/>
              <a:buSzTx/>
              <a:buFontTx/>
              <a:buNone/>
              <a:tabLst/>
            </a:pPr>
            <a:endParaRPr kumimoji="0" lang="es-ES" altLang="es-ES"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86224837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898073" y="205979"/>
            <a:ext cx="6788727" cy="857250"/>
          </a:xfrm>
          <a:solidFill>
            <a:schemeClr val="accent1">
              <a:lumMod val="60000"/>
              <a:lumOff val="40000"/>
            </a:schemeClr>
          </a:solidFill>
        </p:spPr>
        <p:txBody>
          <a:bodyPr/>
          <a:lstStyle/>
          <a:p>
            <a:r>
              <a:rPr lang="es-ES" b="1" dirty="0"/>
              <a:t>RESULTADOS</a:t>
            </a:r>
          </a:p>
        </p:txBody>
      </p:sp>
      <p:graphicFrame>
        <p:nvGraphicFramePr>
          <p:cNvPr id="4" name="3 Tabla"/>
          <p:cNvGraphicFramePr>
            <a:graphicFrameLocks noGrp="1"/>
          </p:cNvGraphicFramePr>
          <p:nvPr>
            <p:extLst>
              <p:ext uri="{D42A27DB-BD31-4B8C-83A1-F6EECF244321}">
                <p14:modId xmlns:p14="http://schemas.microsoft.com/office/powerpoint/2010/main" val="1444226555"/>
              </p:ext>
            </p:extLst>
          </p:nvPr>
        </p:nvGraphicFramePr>
        <p:xfrm>
          <a:off x="107504" y="26496"/>
          <a:ext cx="4320480" cy="5022668"/>
        </p:xfrm>
        <a:graphic>
          <a:graphicData uri="http://schemas.openxmlformats.org/drawingml/2006/table">
            <a:tbl>
              <a:tblPr firstRow="1" firstCol="1" bandRow="1">
                <a:tableStyleId>{5C22544A-7EE6-4342-B048-85BDC9FD1C3A}</a:tableStyleId>
              </a:tblPr>
              <a:tblGrid>
                <a:gridCol w="1080120">
                  <a:extLst>
                    <a:ext uri="{9D8B030D-6E8A-4147-A177-3AD203B41FA5}">
                      <a16:colId xmlns:a16="http://schemas.microsoft.com/office/drawing/2014/main" xmlns="" val="20000"/>
                    </a:ext>
                  </a:extLst>
                </a:gridCol>
                <a:gridCol w="1080120">
                  <a:extLst>
                    <a:ext uri="{9D8B030D-6E8A-4147-A177-3AD203B41FA5}">
                      <a16:colId xmlns:a16="http://schemas.microsoft.com/office/drawing/2014/main" xmlns="" val="20001"/>
                    </a:ext>
                  </a:extLst>
                </a:gridCol>
                <a:gridCol w="1080120">
                  <a:extLst>
                    <a:ext uri="{9D8B030D-6E8A-4147-A177-3AD203B41FA5}">
                      <a16:colId xmlns:a16="http://schemas.microsoft.com/office/drawing/2014/main" xmlns="" val="20002"/>
                    </a:ext>
                  </a:extLst>
                </a:gridCol>
                <a:gridCol w="1080120">
                  <a:extLst>
                    <a:ext uri="{9D8B030D-6E8A-4147-A177-3AD203B41FA5}">
                      <a16:colId xmlns:a16="http://schemas.microsoft.com/office/drawing/2014/main" xmlns="" val="20003"/>
                    </a:ext>
                  </a:extLst>
                </a:gridCol>
              </a:tblGrid>
              <a:tr h="137560">
                <a:tc gridSpan="4">
                  <a:txBody>
                    <a:bodyPr/>
                    <a:lstStyle/>
                    <a:p>
                      <a:pPr>
                        <a:lnSpc>
                          <a:spcPct val="115000"/>
                        </a:lnSpc>
                        <a:spcAft>
                          <a:spcPts val="1000"/>
                        </a:spcAft>
                      </a:pPr>
                      <a:r>
                        <a:rPr lang="es-ES" sz="700" dirty="0" err="1">
                          <a:effectLst/>
                        </a:rPr>
                        <a:t>Table</a:t>
                      </a:r>
                      <a:r>
                        <a:rPr lang="es-ES" sz="700" dirty="0">
                          <a:effectLst/>
                        </a:rPr>
                        <a:t> 1: </a:t>
                      </a:r>
                      <a:r>
                        <a:rPr lang="es-ES" sz="700" dirty="0" err="1">
                          <a:effectLst/>
                        </a:rPr>
                        <a:t>Baseline</a:t>
                      </a:r>
                      <a:r>
                        <a:rPr lang="es-ES" sz="700" dirty="0">
                          <a:effectLst/>
                        </a:rPr>
                        <a:t> </a:t>
                      </a:r>
                      <a:r>
                        <a:rPr lang="es-ES" sz="700" dirty="0" err="1">
                          <a:effectLst/>
                        </a:rPr>
                        <a:t>characteristics</a:t>
                      </a:r>
                      <a:r>
                        <a:rPr lang="es-ES" sz="700" dirty="0">
                          <a:effectLst/>
                        </a:rPr>
                        <a:t>: </a:t>
                      </a:r>
                      <a:r>
                        <a:rPr lang="es-ES" sz="700" dirty="0" err="1">
                          <a:effectLst/>
                        </a:rPr>
                        <a:t>Predicting</a:t>
                      </a:r>
                      <a:r>
                        <a:rPr lang="es-ES" sz="700" dirty="0">
                          <a:effectLst/>
                        </a:rPr>
                        <a:t> ECOPD </a:t>
                      </a:r>
                      <a:r>
                        <a:rPr lang="es-ES" sz="700" dirty="0" err="1">
                          <a:effectLst/>
                        </a:rPr>
                        <a:t>among</a:t>
                      </a:r>
                      <a:r>
                        <a:rPr lang="es-ES" sz="700" dirty="0">
                          <a:effectLst/>
                        </a:rPr>
                        <a:t> </a:t>
                      </a:r>
                      <a:r>
                        <a:rPr lang="es-ES" sz="700" dirty="0" err="1">
                          <a:effectLst/>
                        </a:rPr>
                        <a:t>patients</a:t>
                      </a:r>
                      <a:r>
                        <a:rPr lang="es-ES" sz="700" dirty="0">
                          <a:effectLst/>
                        </a:rPr>
                        <a:t> </a:t>
                      </a:r>
                      <a:r>
                        <a:rPr lang="es-ES" sz="700" dirty="0" err="1">
                          <a:effectLst/>
                        </a:rPr>
                        <a:t>newly</a:t>
                      </a:r>
                      <a:r>
                        <a:rPr lang="es-ES" sz="700" dirty="0">
                          <a:effectLst/>
                        </a:rPr>
                        <a:t> </a:t>
                      </a:r>
                      <a:r>
                        <a:rPr lang="es-ES" sz="700" dirty="0" err="1">
                          <a:effectLst/>
                        </a:rPr>
                        <a:t>diagnosed</a:t>
                      </a:r>
                      <a:r>
                        <a:rPr lang="es-ES" sz="700" dirty="0">
                          <a:effectLst/>
                        </a:rPr>
                        <a:t> </a:t>
                      </a:r>
                      <a:r>
                        <a:rPr lang="es-ES" sz="700" dirty="0" err="1">
                          <a:effectLst/>
                        </a:rPr>
                        <a:t>with</a:t>
                      </a:r>
                      <a:r>
                        <a:rPr lang="es-ES" sz="700" dirty="0">
                          <a:effectLst/>
                        </a:rPr>
                        <a:t> COPD  </a:t>
                      </a:r>
                      <a:endParaRPr lang="es-ES" sz="700" dirty="0">
                        <a:effectLst/>
                        <a:latin typeface="Calibri"/>
                        <a:ea typeface="Calibri"/>
                        <a:cs typeface="Times New Roman"/>
                      </a:endParaRPr>
                    </a:p>
                  </a:txBody>
                  <a:tcPr marL="34497" marR="34497" marT="0" marB="0"/>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xmlns="" val="10000"/>
                  </a:ext>
                </a:extLst>
              </a:tr>
              <a:tr h="137560">
                <a:tc>
                  <a:txBody>
                    <a:bodyPr/>
                    <a:lstStyle/>
                    <a:p>
                      <a:pPr>
                        <a:lnSpc>
                          <a:spcPct val="115000"/>
                        </a:lnSpc>
                        <a:spcAft>
                          <a:spcPts val="1000"/>
                        </a:spcAft>
                      </a:pPr>
                      <a:r>
                        <a:rPr lang="es-ES" sz="700">
                          <a:effectLst/>
                        </a:rPr>
                        <a:t>Variable*</a:t>
                      </a:r>
                      <a:endParaRPr lang="es-ES" sz="700">
                        <a:effectLst/>
                        <a:latin typeface="Calibri"/>
                        <a:ea typeface="Calibri"/>
                        <a:cs typeface="Times New Roman"/>
                      </a:endParaRPr>
                    </a:p>
                  </a:txBody>
                  <a:tcPr marL="34497" marR="34497" marT="0" marB="0"/>
                </a:tc>
                <a:tc>
                  <a:txBody>
                    <a:bodyPr/>
                    <a:lstStyle/>
                    <a:p>
                      <a:pPr algn="ctr">
                        <a:lnSpc>
                          <a:spcPct val="115000"/>
                        </a:lnSpc>
                        <a:spcAft>
                          <a:spcPts val="1000"/>
                        </a:spcAft>
                      </a:pPr>
                      <a:r>
                        <a:rPr lang="es-ES" sz="800" dirty="0" err="1">
                          <a:effectLst/>
                        </a:rPr>
                        <a:t>Male</a:t>
                      </a:r>
                      <a:r>
                        <a:rPr lang="es-ES" sz="800" dirty="0">
                          <a:effectLst/>
                        </a:rPr>
                        <a:t> (N=126,064)</a:t>
                      </a:r>
                      <a:endParaRPr lang="es-ES" sz="800" dirty="0">
                        <a:effectLst/>
                        <a:latin typeface="Calibri"/>
                        <a:ea typeface="Calibri"/>
                        <a:cs typeface="Times New Roman"/>
                      </a:endParaRPr>
                    </a:p>
                  </a:txBody>
                  <a:tcPr marL="34497" marR="34497" marT="0" marB="0"/>
                </a:tc>
                <a:tc>
                  <a:txBody>
                    <a:bodyPr/>
                    <a:lstStyle/>
                    <a:p>
                      <a:pPr algn="ctr">
                        <a:lnSpc>
                          <a:spcPct val="115000"/>
                        </a:lnSpc>
                        <a:spcAft>
                          <a:spcPts val="1000"/>
                        </a:spcAft>
                      </a:pPr>
                      <a:r>
                        <a:rPr lang="es-ES" sz="800">
                          <a:effectLst/>
                        </a:rPr>
                        <a:t>Female (N=92,951)</a:t>
                      </a:r>
                      <a:endParaRPr lang="es-ES" sz="800">
                        <a:effectLst/>
                        <a:latin typeface="Calibri"/>
                        <a:ea typeface="Calibri"/>
                        <a:cs typeface="Times New Roman"/>
                      </a:endParaRPr>
                    </a:p>
                  </a:txBody>
                  <a:tcPr marL="34497" marR="34497" marT="0" marB="0"/>
                </a:tc>
                <a:tc>
                  <a:txBody>
                    <a:bodyPr/>
                    <a:lstStyle/>
                    <a:p>
                      <a:pPr algn="ctr">
                        <a:lnSpc>
                          <a:spcPct val="115000"/>
                        </a:lnSpc>
                        <a:spcAft>
                          <a:spcPts val="1000"/>
                        </a:spcAft>
                      </a:pPr>
                      <a:r>
                        <a:rPr lang="es-ES" sz="800">
                          <a:effectLst/>
                        </a:rPr>
                        <a:t>Total (N=219,015)</a:t>
                      </a:r>
                      <a:endParaRPr lang="es-ES" sz="800">
                        <a:effectLst/>
                        <a:latin typeface="Calibri"/>
                        <a:ea typeface="Calibri"/>
                        <a:cs typeface="Times New Roman"/>
                      </a:endParaRPr>
                    </a:p>
                  </a:txBody>
                  <a:tcPr marL="34497" marR="34497" marT="0" marB="0"/>
                </a:tc>
                <a:extLst>
                  <a:ext uri="{0D108BD9-81ED-4DB2-BD59-A6C34878D82A}">
                    <a16:rowId xmlns:a16="http://schemas.microsoft.com/office/drawing/2014/main" xmlns="" val="10001"/>
                  </a:ext>
                </a:extLst>
              </a:tr>
              <a:tr h="283679">
                <a:tc>
                  <a:txBody>
                    <a:bodyPr/>
                    <a:lstStyle/>
                    <a:p>
                      <a:pPr>
                        <a:lnSpc>
                          <a:spcPct val="115000"/>
                        </a:lnSpc>
                        <a:spcAft>
                          <a:spcPts val="1000"/>
                        </a:spcAft>
                      </a:pPr>
                      <a:r>
                        <a:rPr lang="es-ES" sz="700">
                          <a:effectLst/>
                        </a:rPr>
                        <a:t>Age at diagnosis of COPD, Mean (SD)</a:t>
                      </a:r>
                      <a:endParaRPr lang="es-ES" sz="700">
                        <a:effectLst/>
                        <a:latin typeface="Calibri"/>
                        <a:ea typeface="Calibri"/>
                        <a:cs typeface="Times New Roman"/>
                      </a:endParaRPr>
                    </a:p>
                  </a:txBody>
                  <a:tcPr marL="34497" marR="34497" marT="0" marB="0"/>
                </a:tc>
                <a:tc>
                  <a:txBody>
                    <a:bodyPr/>
                    <a:lstStyle/>
                    <a:p>
                      <a:pPr algn="ctr">
                        <a:lnSpc>
                          <a:spcPct val="115000"/>
                        </a:lnSpc>
                        <a:spcAft>
                          <a:spcPts val="1000"/>
                        </a:spcAft>
                      </a:pPr>
                      <a:r>
                        <a:rPr lang="es-ES" sz="800" dirty="0">
                          <a:effectLst/>
                        </a:rPr>
                        <a:t>66.3 (11.2)</a:t>
                      </a:r>
                      <a:endParaRPr lang="es-ES" sz="800" dirty="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a:effectLst/>
                        </a:rPr>
                        <a:t>65.6 (11. 6)</a:t>
                      </a:r>
                      <a:endParaRPr lang="es-ES" sz="80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a:effectLst/>
                        </a:rPr>
                        <a:t>66.0 (11.4)</a:t>
                      </a:r>
                      <a:endParaRPr lang="es-ES" sz="800">
                        <a:effectLst/>
                        <a:latin typeface="Calibri"/>
                        <a:ea typeface="Calibri"/>
                        <a:cs typeface="Times New Roman"/>
                      </a:endParaRPr>
                    </a:p>
                  </a:txBody>
                  <a:tcPr marL="34497" marR="34497" marT="0" marB="0" anchor="b"/>
                </a:tc>
                <a:extLst>
                  <a:ext uri="{0D108BD9-81ED-4DB2-BD59-A6C34878D82A}">
                    <a16:rowId xmlns:a16="http://schemas.microsoft.com/office/drawing/2014/main" xmlns="" val="10002"/>
                  </a:ext>
                </a:extLst>
              </a:tr>
              <a:tr h="283679">
                <a:tc>
                  <a:txBody>
                    <a:bodyPr/>
                    <a:lstStyle/>
                    <a:p>
                      <a:pPr>
                        <a:lnSpc>
                          <a:spcPct val="115000"/>
                        </a:lnSpc>
                        <a:spcAft>
                          <a:spcPts val="0"/>
                        </a:spcAft>
                      </a:pPr>
                      <a:r>
                        <a:rPr lang="es-ES" sz="700">
                          <a:effectLst/>
                        </a:rPr>
                        <a:t>BMI (kg/m2), Mean (SD)</a:t>
                      </a:r>
                    </a:p>
                    <a:p>
                      <a:pPr>
                        <a:lnSpc>
                          <a:spcPct val="115000"/>
                        </a:lnSpc>
                        <a:spcAft>
                          <a:spcPts val="1000"/>
                        </a:spcAft>
                      </a:pPr>
                      <a:r>
                        <a:rPr lang="es-ES" sz="700">
                          <a:effectLst/>
                        </a:rPr>
                        <a:t>% missing</a:t>
                      </a:r>
                      <a:endParaRPr lang="es-ES" sz="700">
                        <a:effectLst/>
                        <a:latin typeface="Calibri"/>
                        <a:ea typeface="Calibri"/>
                        <a:cs typeface="Times New Roman"/>
                      </a:endParaRPr>
                    </a:p>
                  </a:txBody>
                  <a:tcPr marL="34497" marR="34497" marT="0" marB="0"/>
                </a:tc>
                <a:tc>
                  <a:txBody>
                    <a:bodyPr/>
                    <a:lstStyle/>
                    <a:p>
                      <a:pPr algn="ctr">
                        <a:lnSpc>
                          <a:spcPct val="115000"/>
                        </a:lnSpc>
                        <a:spcAft>
                          <a:spcPts val="0"/>
                        </a:spcAft>
                      </a:pPr>
                      <a:r>
                        <a:rPr lang="es-ES" sz="800" dirty="0">
                          <a:effectLst/>
                        </a:rPr>
                        <a:t>26.9 (7.9)</a:t>
                      </a:r>
                    </a:p>
                    <a:p>
                      <a:pPr algn="ctr">
                        <a:lnSpc>
                          <a:spcPct val="115000"/>
                        </a:lnSpc>
                        <a:spcAft>
                          <a:spcPts val="1000"/>
                        </a:spcAft>
                      </a:pPr>
                      <a:r>
                        <a:rPr lang="es-ES" sz="800" dirty="0">
                          <a:effectLst/>
                        </a:rPr>
                        <a:t>57.8</a:t>
                      </a:r>
                      <a:endParaRPr lang="es-ES" sz="800" dirty="0">
                        <a:effectLst/>
                        <a:latin typeface="Calibri"/>
                        <a:ea typeface="Calibri"/>
                        <a:cs typeface="Times New Roman"/>
                      </a:endParaRPr>
                    </a:p>
                  </a:txBody>
                  <a:tcPr marL="34497" marR="34497" marT="0" marB="0" anchor="b"/>
                </a:tc>
                <a:tc>
                  <a:txBody>
                    <a:bodyPr/>
                    <a:lstStyle/>
                    <a:p>
                      <a:pPr algn="ctr">
                        <a:lnSpc>
                          <a:spcPct val="115000"/>
                        </a:lnSpc>
                        <a:spcAft>
                          <a:spcPts val="0"/>
                        </a:spcAft>
                      </a:pPr>
                      <a:r>
                        <a:rPr lang="es-ES" sz="800">
                          <a:effectLst/>
                        </a:rPr>
                        <a:t>26.8 (8.2)</a:t>
                      </a:r>
                    </a:p>
                    <a:p>
                      <a:pPr algn="ctr">
                        <a:lnSpc>
                          <a:spcPct val="115000"/>
                        </a:lnSpc>
                        <a:spcAft>
                          <a:spcPts val="1000"/>
                        </a:spcAft>
                      </a:pPr>
                      <a:r>
                        <a:rPr lang="es-ES" sz="800">
                          <a:effectLst/>
                        </a:rPr>
                        <a:t>56.8</a:t>
                      </a:r>
                      <a:endParaRPr lang="es-ES" sz="800">
                        <a:effectLst/>
                        <a:latin typeface="Calibri"/>
                        <a:ea typeface="Calibri"/>
                        <a:cs typeface="Times New Roman"/>
                      </a:endParaRPr>
                    </a:p>
                  </a:txBody>
                  <a:tcPr marL="34497" marR="34497" marT="0" marB="0" anchor="b"/>
                </a:tc>
                <a:tc>
                  <a:txBody>
                    <a:bodyPr/>
                    <a:lstStyle/>
                    <a:p>
                      <a:pPr algn="ctr">
                        <a:lnSpc>
                          <a:spcPct val="115000"/>
                        </a:lnSpc>
                        <a:spcAft>
                          <a:spcPts val="0"/>
                        </a:spcAft>
                      </a:pPr>
                      <a:r>
                        <a:rPr lang="es-ES" sz="800">
                          <a:effectLst/>
                        </a:rPr>
                        <a:t>26.9 (8.0)</a:t>
                      </a:r>
                    </a:p>
                    <a:p>
                      <a:pPr algn="ctr">
                        <a:lnSpc>
                          <a:spcPct val="115000"/>
                        </a:lnSpc>
                        <a:spcAft>
                          <a:spcPts val="1000"/>
                        </a:spcAft>
                      </a:pPr>
                      <a:r>
                        <a:rPr lang="es-ES" sz="800">
                          <a:effectLst/>
                        </a:rPr>
                        <a:t>57.4</a:t>
                      </a:r>
                      <a:endParaRPr lang="es-ES" sz="800">
                        <a:effectLst/>
                        <a:latin typeface="Calibri"/>
                        <a:ea typeface="Calibri"/>
                        <a:cs typeface="Times New Roman"/>
                      </a:endParaRPr>
                    </a:p>
                  </a:txBody>
                  <a:tcPr marL="34497" marR="34497" marT="0" marB="0" anchor="b"/>
                </a:tc>
                <a:extLst>
                  <a:ext uri="{0D108BD9-81ED-4DB2-BD59-A6C34878D82A}">
                    <a16:rowId xmlns:a16="http://schemas.microsoft.com/office/drawing/2014/main" xmlns="" val="10003"/>
                  </a:ext>
                </a:extLst>
              </a:tr>
              <a:tr h="146119">
                <a:tc rowSpan="2">
                  <a:txBody>
                    <a:bodyPr/>
                    <a:lstStyle/>
                    <a:p>
                      <a:pPr>
                        <a:lnSpc>
                          <a:spcPct val="115000"/>
                        </a:lnSpc>
                        <a:spcAft>
                          <a:spcPts val="0"/>
                        </a:spcAft>
                      </a:pPr>
                      <a:r>
                        <a:rPr lang="es-ES" sz="700">
                          <a:effectLst/>
                        </a:rPr>
                        <a:t>Blood Eosinophil Count (X10^9/L), Mean (SD)</a:t>
                      </a:r>
                    </a:p>
                    <a:p>
                      <a:pPr>
                        <a:lnSpc>
                          <a:spcPct val="115000"/>
                        </a:lnSpc>
                        <a:spcAft>
                          <a:spcPts val="1000"/>
                        </a:spcAft>
                      </a:pPr>
                      <a:r>
                        <a:rPr lang="es-ES" sz="700">
                          <a:effectLst/>
                        </a:rPr>
                        <a:t> % missing</a:t>
                      </a:r>
                      <a:endParaRPr lang="es-ES" sz="700">
                        <a:effectLst/>
                        <a:latin typeface="Calibri"/>
                        <a:ea typeface="Calibri"/>
                        <a:cs typeface="Times New Roman"/>
                      </a:endParaRPr>
                    </a:p>
                  </a:txBody>
                  <a:tcPr marL="34497" marR="34497" marT="0" marB="0"/>
                </a:tc>
                <a:tc>
                  <a:txBody>
                    <a:bodyPr/>
                    <a:lstStyle/>
                    <a:p>
                      <a:pPr>
                        <a:lnSpc>
                          <a:spcPct val="115000"/>
                        </a:lnSpc>
                      </a:pPr>
                      <a:endParaRPr lang="es-ES" sz="800" dirty="0">
                        <a:effectLst/>
                        <a:latin typeface="Calibri"/>
                        <a:cs typeface="Times New Roman"/>
                      </a:endParaRPr>
                    </a:p>
                  </a:txBody>
                  <a:tcPr marL="34497" marR="34497" marT="0" marB="0" anchor="b"/>
                </a:tc>
                <a:tc>
                  <a:txBody>
                    <a:bodyPr/>
                    <a:lstStyle/>
                    <a:p>
                      <a:pPr>
                        <a:lnSpc>
                          <a:spcPct val="115000"/>
                        </a:lnSpc>
                      </a:pPr>
                      <a:endParaRPr lang="es-ES" sz="800">
                        <a:effectLst/>
                        <a:latin typeface="Calibri"/>
                        <a:cs typeface="Times New Roman"/>
                      </a:endParaRPr>
                    </a:p>
                  </a:txBody>
                  <a:tcPr marL="34497" marR="34497" marT="0" marB="0" anchor="b"/>
                </a:tc>
                <a:tc>
                  <a:txBody>
                    <a:bodyPr/>
                    <a:lstStyle/>
                    <a:p>
                      <a:pPr>
                        <a:lnSpc>
                          <a:spcPct val="115000"/>
                        </a:lnSpc>
                      </a:pPr>
                      <a:endParaRPr lang="es-ES" sz="800">
                        <a:effectLst/>
                        <a:latin typeface="Calibri"/>
                        <a:cs typeface="Times New Roman"/>
                      </a:endParaRPr>
                    </a:p>
                  </a:txBody>
                  <a:tcPr marL="34497" marR="34497" marT="0" marB="0" anchor="b"/>
                </a:tc>
                <a:extLst>
                  <a:ext uri="{0D108BD9-81ED-4DB2-BD59-A6C34878D82A}">
                    <a16:rowId xmlns:a16="http://schemas.microsoft.com/office/drawing/2014/main" xmlns="" val="10004"/>
                  </a:ext>
                </a:extLst>
              </a:tr>
              <a:tr h="283679">
                <a:tc vMerge="1">
                  <a:txBody>
                    <a:bodyPr/>
                    <a:lstStyle/>
                    <a:p>
                      <a:endParaRPr lang="es-ES"/>
                    </a:p>
                  </a:txBody>
                  <a:tcPr/>
                </a:tc>
                <a:tc>
                  <a:txBody>
                    <a:bodyPr/>
                    <a:lstStyle/>
                    <a:p>
                      <a:pPr algn="ctr">
                        <a:lnSpc>
                          <a:spcPct val="115000"/>
                        </a:lnSpc>
                        <a:spcAft>
                          <a:spcPts val="0"/>
                        </a:spcAft>
                      </a:pPr>
                      <a:r>
                        <a:rPr lang="es-ES" sz="800" dirty="0">
                          <a:effectLst/>
                        </a:rPr>
                        <a:t>0.123 (0.291)</a:t>
                      </a:r>
                    </a:p>
                    <a:p>
                      <a:pPr algn="ctr">
                        <a:lnSpc>
                          <a:spcPct val="115000"/>
                        </a:lnSpc>
                        <a:spcAft>
                          <a:spcPts val="1000"/>
                        </a:spcAft>
                      </a:pPr>
                      <a:r>
                        <a:rPr lang="es-ES" sz="800" dirty="0">
                          <a:effectLst/>
                        </a:rPr>
                        <a:t>18.8</a:t>
                      </a:r>
                      <a:endParaRPr lang="es-ES" sz="800" dirty="0">
                        <a:effectLst/>
                        <a:latin typeface="Calibri"/>
                        <a:ea typeface="Calibri"/>
                        <a:cs typeface="Times New Roman"/>
                      </a:endParaRPr>
                    </a:p>
                  </a:txBody>
                  <a:tcPr marL="34497" marR="34497" marT="0" marB="0" anchor="b"/>
                </a:tc>
                <a:tc>
                  <a:txBody>
                    <a:bodyPr/>
                    <a:lstStyle/>
                    <a:p>
                      <a:pPr algn="ctr">
                        <a:lnSpc>
                          <a:spcPct val="115000"/>
                        </a:lnSpc>
                        <a:spcAft>
                          <a:spcPts val="0"/>
                        </a:spcAft>
                      </a:pPr>
                      <a:r>
                        <a:rPr lang="es-ES" sz="800">
                          <a:effectLst/>
                        </a:rPr>
                        <a:t>0.099 (0.213)</a:t>
                      </a:r>
                    </a:p>
                    <a:p>
                      <a:pPr algn="ctr">
                        <a:lnSpc>
                          <a:spcPct val="115000"/>
                        </a:lnSpc>
                        <a:spcAft>
                          <a:spcPts val="1000"/>
                        </a:spcAft>
                      </a:pPr>
                      <a:r>
                        <a:rPr lang="es-ES" sz="800">
                          <a:effectLst/>
                        </a:rPr>
                        <a:t>16.0</a:t>
                      </a:r>
                      <a:endParaRPr lang="es-ES" sz="800">
                        <a:effectLst/>
                        <a:latin typeface="Calibri"/>
                        <a:ea typeface="Calibri"/>
                        <a:cs typeface="Times New Roman"/>
                      </a:endParaRPr>
                    </a:p>
                  </a:txBody>
                  <a:tcPr marL="34497" marR="34497" marT="0" marB="0" anchor="b"/>
                </a:tc>
                <a:tc>
                  <a:txBody>
                    <a:bodyPr/>
                    <a:lstStyle/>
                    <a:p>
                      <a:pPr algn="ctr">
                        <a:lnSpc>
                          <a:spcPct val="115000"/>
                        </a:lnSpc>
                        <a:spcAft>
                          <a:spcPts val="0"/>
                        </a:spcAft>
                      </a:pPr>
                      <a:r>
                        <a:rPr lang="es-ES" sz="800">
                          <a:effectLst/>
                        </a:rPr>
                        <a:t>0.113 (0.261)</a:t>
                      </a:r>
                    </a:p>
                    <a:p>
                      <a:pPr algn="ctr">
                        <a:lnSpc>
                          <a:spcPct val="115000"/>
                        </a:lnSpc>
                        <a:spcAft>
                          <a:spcPts val="1000"/>
                        </a:spcAft>
                      </a:pPr>
                      <a:r>
                        <a:rPr lang="es-ES" sz="800">
                          <a:effectLst/>
                        </a:rPr>
                        <a:t>17.6</a:t>
                      </a:r>
                      <a:endParaRPr lang="es-ES" sz="800">
                        <a:effectLst/>
                        <a:latin typeface="Calibri"/>
                        <a:ea typeface="Calibri"/>
                        <a:cs typeface="Times New Roman"/>
                      </a:endParaRPr>
                    </a:p>
                  </a:txBody>
                  <a:tcPr marL="34497" marR="34497" marT="0" marB="0" anchor="b"/>
                </a:tc>
                <a:extLst>
                  <a:ext uri="{0D108BD9-81ED-4DB2-BD59-A6C34878D82A}">
                    <a16:rowId xmlns:a16="http://schemas.microsoft.com/office/drawing/2014/main" xmlns="" val="10005"/>
                  </a:ext>
                </a:extLst>
              </a:tr>
              <a:tr h="146119">
                <a:tc rowSpan="2">
                  <a:txBody>
                    <a:bodyPr/>
                    <a:lstStyle/>
                    <a:p>
                      <a:pPr>
                        <a:lnSpc>
                          <a:spcPct val="115000"/>
                        </a:lnSpc>
                        <a:spcAft>
                          <a:spcPts val="0"/>
                        </a:spcAft>
                      </a:pPr>
                      <a:r>
                        <a:rPr lang="es-ES" sz="700">
                          <a:effectLst/>
                        </a:rPr>
                        <a:t>FEV1, Mean (SD)</a:t>
                      </a:r>
                    </a:p>
                    <a:p>
                      <a:pPr>
                        <a:lnSpc>
                          <a:spcPct val="115000"/>
                        </a:lnSpc>
                        <a:spcAft>
                          <a:spcPts val="1000"/>
                        </a:spcAft>
                      </a:pPr>
                      <a:r>
                        <a:rPr lang="es-ES" sz="700">
                          <a:effectLst/>
                        </a:rPr>
                        <a:t>% missing</a:t>
                      </a:r>
                      <a:endParaRPr lang="es-ES" sz="700">
                        <a:effectLst/>
                        <a:latin typeface="Calibri"/>
                        <a:ea typeface="Calibri"/>
                        <a:cs typeface="Times New Roman"/>
                      </a:endParaRPr>
                    </a:p>
                  </a:txBody>
                  <a:tcPr marL="34497" marR="34497" marT="0" marB="0"/>
                </a:tc>
                <a:tc>
                  <a:txBody>
                    <a:bodyPr/>
                    <a:lstStyle/>
                    <a:p>
                      <a:pPr>
                        <a:lnSpc>
                          <a:spcPct val="115000"/>
                        </a:lnSpc>
                      </a:pPr>
                      <a:endParaRPr lang="es-ES" sz="800" dirty="0">
                        <a:effectLst/>
                        <a:latin typeface="Calibri"/>
                        <a:cs typeface="Times New Roman"/>
                      </a:endParaRPr>
                    </a:p>
                  </a:txBody>
                  <a:tcPr marL="34497" marR="34497" marT="0" marB="0" anchor="b"/>
                </a:tc>
                <a:tc>
                  <a:txBody>
                    <a:bodyPr/>
                    <a:lstStyle/>
                    <a:p>
                      <a:pPr>
                        <a:lnSpc>
                          <a:spcPct val="115000"/>
                        </a:lnSpc>
                      </a:pPr>
                      <a:endParaRPr lang="es-ES" sz="800">
                        <a:effectLst/>
                        <a:latin typeface="Calibri"/>
                        <a:cs typeface="Times New Roman"/>
                      </a:endParaRPr>
                    </a:p>
                  </a:txBody>
                  <a:tcPr marL="34497" marR="34497" marT="0" marB="0" anchor="b"/>
                </a:tc>
                <a:tc>
                  <a:txBody>
                    <a:bodyPr/>
                    <a:lstStyle/>
                    <a:p>
                      <a:pPr>
                        <a:lnSpc>
                          <a:spcPct val="115000"/>
                        </a:lnSpc>
                      </a:pPr>
                      <a:endParaRPr lang="es-ES" sz="800">
                        <a:effectLst/>
                        <a:latin typeface="Calibri"/>
                        <a:cs typeface="Times New Roman"/>
                      </a:endParaRPr>
                    </a:p>
                  </a:txBody>
                  <a:tcPr marL="34497" marR="34497" marT="0" marB="0" anchor="b"/>
                </a:tc>
                <a:extLst>
                  <a:ext uri="{0D108BD9-81ED-4DB2-BD59-A6C34878D82A}">
                    <a16:rowId xmlns:a16="http://schemas.microsoft.com/office/drawing/2014/main" xmlns="" val="10006"/>
                  </a:ext>
                </a:extLst>
              </a:tr>
              <a:tr h="283679">
                <a:tc vMerge="1">
                  <a:txBody>
                    <a:bodyPr/>
                    <a:lstStyle/>
                    <a:p>
                      <a:endParaRPr lang="es-ES"/>
                    </a:p>
                  </a:txBody>
                  <a:tcPr/>
                </a:tc>
                <a:tc>
                  <a:txBody>
                    <a:bodyPr/>
                    <a:lstStyle/>
                    <a:p>
                      <a:pPr algn="ctr">
                        <a:lnSpc>
                          <a:spcPct val="115000"/>
                        </a:lnSpc>
                        <a:spcAft>
                          <a:spcPts val="0"/>
                        </a:spcAft>
                      </a:pPr>
                      <a:r>
                        <a:rPr lang="es-ES" sz="800" dirty="0">
                          <a:effectLst/>
                        </a:rPr>
                        <a:t>1.94 (0.75)</a:t>
                      </a:r>
                    </a:p>
                    <a:p>
                      <a:pPr algn="ctr">
                        <a:lnSpc>
                          <a:spcPct val="115000"/>
                        </a:lnSpc>
                        <a:spcAft>
                          <a:spcPts val="1000"/>
                        </a:spcAft>
                      </a:pPr>
                      <a:r>
                        <a:rPr lang="es-ES" sz="800" dirty="0">
                          <a:effectLst/>
                        </a:rPr>
                        <a:t>70.5</a:t>
                      </a:r>
                      <a:endParaRPr lang="es-ES" sz="800" dirty="0">
                        <a:effectLst/>
                        <a:latin typeface="Calibri"/>
                        <a:ea typeface="Calibri"/>
                        <a:cs typeface="Times New Roman"/>
                      </a:endParaRPr>
                    </a:p>
                  </a:txBody>
                  <a:tcPr marL="34497" marR="34497" marT="0" marB="0" anchor="b"/>
                </a:tc>
                <a:tc>
                  <a:txBody>
                    <a:bodyPr/>
                    <a:lstStyle/>
                    <a:p>
                      <a:pPr algn="ctr">
                        <a:lnSpc>
                          <a:spcPct val="115000"/>
                        </a:lnSpc>
                        <a:spcAft>
                          <a:spcPts val="0"/>
                        </a:spcAft>
                      </a:pPr>
                      <a:r>
                        <a:rPr lang="es-ES" sz="800">
                          <a:effectLst/>
                        </a:rPr>
                        <a:t>1.43 (0.63)</a:t>
                      </a:r>
                    </a:p>
                    <a:p>
                      <a:pPr algn="ctr">
                        <a:lnSpc>
                          <a:spcPct val="115000"/>
                        </a:lnSpc>
                        <a:spcAft>
                          <a:spcPts val="1000"/>
                        </a:spcAft>
                      </a:pPr>
                      <a:r>
                        <a:rPr lang="es-ES" sz="800">
                          <a:effectLst/>
                        </a:rPr>
                        <a:t>71.3</a:t>
                      </a:r>
                      <a:endParaRPr lang="es-ES" sz="800">
                        <a:effectLst/>
                        <a:latin typeface="Calibri"/>
                        <a:ea typeface="Calibri"/>
                        <a:cs typeface="Times New Roman"/>
                      </a:endParaRPr>
                    </a:p>
                  </a:txBody>
                  <a:tcPr marL="34497" marR="34497" marT="0" marB="0" anchor="b"/>
                </a:tc>
                <a:tc>
                  <a:txBody>
                    <a:bodyPr/>
                    <a:lstStyle/>
                    <a:p>
                      <a:pPr algn="ctr">
                        <a:lnSpc>
                          <a:spcPct val="115000"/>
                        </a:lnSpc>
                        <a:spcAft>
                          <a:spcPts val="0"/>
                        </a:spcAft>
                      </a:pPr>
                      <a:r>
                        <a:rPr lang="es-ES" sz="800">
                          <a:effectLst/>
                        </a:rPr>
                        <a:t>1.73 (0.75)</a:t>
                      </a:r>
                    </a:p>
                    <a:p>
                      <a:pPr algn="ctr">
                        <a:lnSpc>
                          <a:spcPct val="115000"/>
                        </a:lnSpc>
                        <a:spcAft>
                          <a:spcPts val="1000"/>
                        </a:spcAft>
                      </a:pPr>
                      <a:r>
                        <a:rPr lang="es-ES" sz="800">
                          <a:effectLst/>
                        </a:rPr>
                        <a:t>70.8</a:t>
                      </a:r>
                      <a:endParaRPr lang="es-ES" sz="800">
                        <a:effectLst/>
                        <a:latin typeface="Calibri"/>
                        <a:ea typeface="Calibri"/>
                        <a:cs typeface="Times New Roman"/>
                      </a:endParaRPr>
                    </a:p>
                  </a:txBody>
                  <a:tcPr marL="34497" marR="34497" marT="0" marB="0" anchor="b"/>
                </a:tc>
                <a:extLst>
                  <a:ext uri="{0D108BD9-81ED-4DB2-BD59-A6C34878D82A}">
                    <a16:rowId xmlns:a16="http://schemas.microsoft.com/office/drawing/2014/main" xmlns="" val="10007"/>
                  </a:ext>
                </a:extLst>
              </a:tr>
              <a:tr h="146119">
                <a:tc rowSpan="2">
                  <a:txBody>
                    <a:bodyPr/>
                    <a:lstStyle/>
                    <a:p>
                      <a:pPr>
                        <a:lnSpc>
                          <a:spcPct val="115000"/>
                        </a:lnSpc>
                        <a:spcAft>
                          <a:spcPts val="0"/>
                        </a:spcAft>
                      </a:pPr>
                      <a:r>
                        <a:rPr lang="es-ES" sz="700">
                          <a:effectLst/>
                        </a:rPr>
                        <a:t>FEV1 Percent Predicted, Mean (SD)</a:t>
                      </a:r>
                    </a:p>
                    <a:p>
                      <a:pPr>
                        <a:lnSpc>
                          <a:spcPct val="115000"/>
                        </a:lnSpc>
                        <a:spcAft>
                          <a:spcPts val="1000"/>
                        </a:spcAft>
                      </a:pPr>
                      <a:r>
                        <a:rPr lang="es-ES" sz="700">
                          <a:effectLst/>
                        </a:rPr>
                        <a:t>% missing</a:t>
                      </a:r>
                      <a:endParaRPr lang="es-ES" sz="700">
                        <a:effectLst/>
                        <a:latin typeface="Calibri"/>
                        <a:ea typeface="Calibri"/>
                        <a:cs typeface="Times New Roman"/>
                      </a:endParaRPr>
                    </a:p>
                  </a:txBody>
                  <a:tcPr marL="34497" marR="34497" marT="0" marB="0"/>
                </a:tc>
                <a:tc>
                  <a:txBody>
                    <a:bodyPr/>
                    <a:lstStyle/>
                    <a:p>
                      <a:pPr>
                        <a:lnSpc>
                          <a:spcPct val="115000"/>
                        </a:lnSpc>
                      </a:pPr>
                      <a:endParaRPr lang="es-ES" sz="800" dirty="0">
                        <a:effectLst/>
                        <a:latin typeface="Calibri"/>
                        <a:cs typeface="Times New Roman"/>
                      </a:endParaRPr>
                    </a:p>
                  </a:txBody>
                  <a:tcPr marL="34497" marR="34497" marT="0" marB="0" anchor="b"/>
                </a:tc>
                <a:tc>
                  <a:txBody>
                    <a:bodyPr/>
                    <a:lstStyle/>
                    <a:p>
                      <a:pPr>
                        <a:lnSpc>
                          <a:spcPct val="115000"/>
                        </a:lnSpc>
                      </a:pPr>
                      <a:endParaRPr lang="es-ES" sz="800">
                        <a:effectLst/>
                        <a:latin typeface="Calibri"/>
                        <a:cs typeface="Times New Roman"/>
                      </a:endParaRPr>
                    </a:p>
                  </a:txBody>
                  <a:tcPr marL="34497" marR="34497" marT="0" marB="0" anchor="b"/>
                </a:tc>
                <a:tc>
                  <a:txBody>
                    <a:bodyPr/>
                    <a:lstStyle/>
                    <a:p>
                      <a:pPr>
                        <a:lnSpc>
                          <a:spcPct val="115000"/>
                        </a:lnSpc>
                      </a:pPr>
                      <a:endParaRPr lang="es-ES" sz="800">
                        <a:effectLst/>
                        <a:latin typeface="Calibri"/>
                        <a:cs typeface="Times New Roman"/>
                      </a:endParaRPr>
                    </a:p>
                  </a:txBody>
                  <a:tcPr marL="34497" marR="34497" marT="0" marB="0" anchor="b"/>
                </a:tc>
                <a:extLst>
                  <a:ext uri="{0D108BD9-81ED-4DB2-BD59-A6C34878D82A}">
                    <a16:rowId xmlns:a16="http://schemas.microsoft.com/office/drawing/2014/main" xmlns="" val="10008"/>
                  </a:ext>
                </a:extLst>
              </a:tr>
              <a:tr h="283679">
                <a:tc vMerge="1">
                  <a:txBody>
                    <a:bodyPr/>
                    <a:lstStyle/>
                    <a:p>
                      <a:endParaRPr lang="es-ES"/>
                    </a:p>
                  </a:txBody>
                  <a:tcPr/>
                </a:tc>
                <a:tc>
                  <a:txBody>
                    <a:bodyPr/>
                    <a:lstStyle/>
                    <a:p>
                      <a:pPr algn="ctr">
                        <a:lnSpc>
                          <a:spcPct val="115000"/>
                        </a:lnSpc>
                        <a:spcAft>
                          <a:spcPts val="0"/>
                        </a:spcAft>
                      </a:pPr>
                      <a:r>
                        <a:rPr lang="es-ES" sz="800" dirty="0">
                          <a:effectLst/>
                        </a:rPr>
                        <a:t>63.0 (18.5)</a:t>
                      </a:r>
                    </a:p>
                    <a:p>
                      <a:pPr algn="ctr">
                        <a:lnSpc>
                          <a:spcPct val="115000"/>
                        </a:lnSpc>
                        <a:spcAft>
                          <a:spcPts val="1000"/>
                        </a:spcAft>
                      </a:pPr>
                      <a:r>
                        <a:rPr lang="es-ES" sz="800" dirty="0">
                          <a:effectLst/>
                        </a:rPr>
                        <a:t>84.0</a:t>
                      </a:r>
                      <a:endParaRPr lang="es-ES" sz="800" dirty="0">
                        <a:effectLst/>
                        <a:latin typeface="Calibri"/>
                        <a:ea typeface="Calibri"/>
                        <a:cs typeface="Times New Roman"/>
                      </a:endParaRPr>
                    </a:p>
                  </a:txBody>
                  <a:tcPr marL="34497" marR="34497" marT="0" marB="0" anchor="b"/>
                </a:tc>
                <a:tc>
                  <a:txBody>
                    <a:bodyPr/>
                    <a:lstStyle/>
                    <a:p>
                      <a:pPr algn="ctr">
                        <a:lnSpc>
                          <a:spcPct val="115000"/>
                        </a:lnSpc>
                        <a:spcAft>
                          <a:spcPts val="0"/>
                        </a:spcAft>
                      </a:pPr>
                      <a:r>
                        <a:rPr lang="es-ES" sz="800">
                          <a:effectLst/>
                        </a:rPr>
                        <a:t>66.2 (18.3)</a:t>
                      </a:r>
                    </a:p>
                    <a:p>
                      <a:pPr algn="ctr">
                        <a:lnSpc>
                          <a:spcPct val="115000"/>
                        </a:lnSpc>
                        <a:spcAft>
                          <a:spcPts val="1000"/>
                        </a:spcAft>
                      </a:pPr>
                      <a:r>
                        <a:rPr lang="es-ES" sz="800">
                          <a:effectLst/>
                        </a:rPr>
                        <a:t>84.5</a:t>
                      </a:r>
                      <a:endParaRPr lang="es-ES" sz="800">
                        <a:effectLst/>
                        <a:latin typeface="Calibri"/>
                        <a:ea typeface="Calibri"/>
                        <a:cs typeface="Times New Roman"/>
                      </a:endParaRPr>
                    </a:p>
                  </a:txBody>
                  <a:tcPr marL="34497" marR="34497" marT="0" marB="0" anchor="b"/>
                </a:tc>
                <a:tc>
                  <a:txBody>
                    <a:bodyPr/>
                    <a:lstStyle/>
                    <a:p>
                      <a:pPr algn="ctr">
                        <a:lnSpc>
                          <a:spcPct val="115000"/>
                        </a:lnSpc>
                        <a:spcAft>
                          <a:spcPts val="0"/>
                        </a:spcAft>
                      </a:pPr>
                      <a:r>
                        <a:rPr lang="es-ES" sz="800">
                          <a:effectLst/>
                        </a:rPr>
                        <a:t>64.3 (18.5)</a:t>
                      </a:r>
                    </a:p>
                    <a:p>
                      <a:pPr algn="ctr">
                        <a:lnSpc>
                          <a:spcPct val="115000"/>
                        </a:lnSpc>
                        <a:spcAft>
                          <a:spcPts val="1000"/>
                        </a:spcAft>
                      </a:pPr>
                      <a:r>
                        <a:rPr lang="es-ES" sz="800">
                          <a:effectLst/>
                        </a:rPr>
                        <a:t>84.3</a:t>
                      </a:r>
                      <a:endParaRPr lang="es-ES" sz="800">
                        <a:effectLst/>
                        <a:latin typeface="Calibri"/>
                        <a:ea typeface="Calibri"/>
                        <a:cs typeface="Times New Roman"/>
                      </a:endParaRPr>
                    </a:p>
                  </a:txBody>
                  <a:tcPr marL="34497" marR="34497" marT="0" marB="0" anchor="b"/>
                </a:tc>
                <a:extLst>
                  <a:ext uri="{0D108BD9-81ED-4DB2-BD59-A6C34878D82A}">
                    <a16:rowId xmlns:a16="http://schemas.microsoft.com/office/drawing/2014/main" xmlns="" val="10009"/>
                  </a:ext>
                </a:extLst>
              </a:tr>
              <a:tr h="146119">
                <a:tc rowSpan="2">
                  <a:txBody>
                    <a:bodyPr/>
                    <a:lstStyle/>
                    <a:p>
                      <a:pPr>
                        <a:lnSpc>
                          <a:spcPct val="115000"/>
                        </a:lnSpc>
                        <a:spcAft>
                          <a:spcPts val="0"/>
                        </a:spcAft>
                      </a:pPr>
                      <a:r>
                        <a:rPr lang="es-ES" sz="700">
                          <a:effectLst/>
                        </a:rPr>
                        <a:t>FEV1/FVC ratio, Mean (SD)</a:t>
                      </a:r>
                    </a:p>
                    <a:p>
                      <a:pPr>
                        <a:lnSpc>
                          <a:spcPct val="115000"/>
                        </a:lnSpc>
                        <a:spcAft>
                          <a:spcPts val="1000"/>
                        </a:spcAft>
                      </a:pPr>
                      <a:r>
                        <a:rPr lang="es-ES" sz="700">
                          <a:effectLst/>
                        </a:rPr>
                        <a:t>% missing</a:t>
                      </a:r>
                      <a:endParaRPr lang="es-ES" sz="700">
                        <a:effectLst/>
                        <a:latin typeface="Calibri"/>
                        <a:ea typeface="Calibri"/>
                        <a:cs typeface="Times New Roman"/>
                      </a:endParaRPr>
                    </a:p>
                  </a:txBody>
                  <a:tcPr marL="34497" marR="34497" marT="0" marB="0"/>
                </a:tc>
                <a:tc>
                  <a:txBody>
                    <a:bodyPr/>
                    <a:lstStyle/>
                    <a:p>
                      <a:pPr>
                        <a:lnSpc>
                          <a:spcPct val="115000"/>
                        </a:lnSpc>
                      </a:pPr>
                      <a:endParaRPr lang="es-ES" sz="800" dirty="0">
                        <a:effectLst/>
                        <a:latin typeface="Calibri"/>
                        <a:cs typeface="Times New Roman"/>
                      </a:endParaRPr>
                    </a:p>
                  </a:txBody>
                  <a:tcPr marL="34497" marR="34497" marT="0" marB="0" anchor="b"/>
                </a:tc>
                <a:tc>
                  <a:txBody>
                    <a:bodyPr/>
                    <a:lstStyle/>
                    <a:p>
                      <a:pPr>
                        <a:lnSpc>
                          <a:spcPct val="115000"/>
                        </a:lnSpc>
                      </a:pPr>
                      <a:endParaRPr lang="es-ES" sz="800">
                        <a:effectLst/>
                        <a:latin typeface="Calibri"/>
                        <a:cs typeface="Times New Roman"/>
                      </a:endParaRPr>
                    </a:p>
                  </a:txBody>
                  <a:tcPr marL="34497" marR="34497" marT="0" marB="0" anchor="b"/>
                </a:tc>
                <a:tc>
                  <a:txBody>
                    <a:bodyPr/>
                    <a:lstStyle/>
                    <a:p>
                      <a:pPr>
                        <a:lnSpc>
                          <a:spcPct val="115000"/>
                        </a:lnSpc>
                      </a:pPr>
                      <a:endParaRPr lang="es-ES" sz="800">
                        <a:effectLst/>
                        <a:latin typeface="Calibri"/>
                        <a:cs typeface="Times New Roman"/>
                      </a:endParaRPr>
                    </a:p>
                  </a:txBody>
                  <a:tcPr marL="34497" marR="34497" marT="0" marB="0" anchor="b"/>
                </a:tc>
                <a:extLst>
                  <a:ext uri="{0D108BD9-81ED-4DB2-BD59-A6C34878D82A}">
                    <a16:rowId xmlns:a16="http://schemas.microsoft.com/office/drawing/2014/main" xmlns="" val="10010"/>
                  </a:ext>
                </a:extLst>
              </a:tr>
              <a:tr h="283679">
                <a:tc vMerge="1">
                  <a:txBody>
                    <a:bodyPr/>
                    <a:lstStyle/>
                    <a:p>
                      <a:endParaRPr lang="es-ES"/>
                    </a:p>
                  </a:txBody>
                  <a:tcPr/>
                </a:tc>
                <a:tc>
                  <a:txBody>
                    <a:bodyPr/>
                    <a:lstStyle/>
                    <a:p>
                      <a:pPr algn="ctr">
                        <a:lnSpc>
                          <a:spcPct val="115000"/>
                        </a:lnSpc>
                        <a:spcAft>
                          <a:spcPts val="0"/>
                        </a:spcAft>
                      </a:pPr>
                      <a:r>
                        <a:rPr lang="es-ES" sz="800" dirty="0">
                          <a:effectLst/>
                        </a:rPr>
                        <a:t>0.53 (0.12)</a:t>
                      </a:r>
                    </a:p>
                    <a:p>
                      <a:pPr algn="ctr">
                        <a:lnSpc>
                          <a:spcPct val="115000"/>
                        </a:lnSpc>
                        <a:spcAft>
                          <a:spcPts val="1000"/>
                        </a:spcAft>
                      </a:pPr>
                      <a:r>
                        <a:rPr lang="es-ES" sz="800" dirty="0">
                          <a:effectLst/>
                        </a:rPr>
                        <a:t>45.8</a:t>
                      </a:r>
                      <a:endParaRPr lang="es-ES" sz="800" dirty="0">
                        <a:effectLst/>
                        <a:latin typeface="Calibri"/>
                        <a:ea typeface="Calibri"/>
                        <a:cs typeface="Times New Roman"/>
                      </a:endParaRPr>
                    </a:p>
                  </a:txBody>
                  <a:tcPr marL="34497" marR="34497" marT="0" marB="0" anchor="b"/>
                </a:tc>
                <a:tc>
                  <a:txBody>
                    <a:bodyPr/>
                    <a:lstStyle/>
                    <a:p>
                      <a:pPr algn="ctr">
                        <a:lnSpc>
                          <a:spcPct val="115000"/>
                        </a:lnSpc>
                        <a:spcAft>
                          <a:spcPts val="0"/>
                        </a:spcAft>
                      </a:pPr>
                      <a:r>
                        <a:rPr lang="es-ES" sz="800" dirty="0">
                          <a:effectLst/>
                        </a:rPr>
                        <a:t>0.54 (0.09)</a:t>
                      </a:r>
                    </a:p>
                    <a:p>
                      <a:pPr algn="ctr">
                        <a:lnSpc>
                          <a:spcPct val="115000"/>
                        </a:lnSpc>
                        <a:spcAft>
                          <a:spcPts val="1000"/>
                        </a:spcAft>
                      </a:pPr>
                      <a:r>
                        <a:rPr lang="es-ES" sz="800" dirty="0">
                          <a:effectLst/>
                        </a:rPr>
                        <a:t>54.1</a:t>
                      </a:r>
                      <a:endParaRPr lang="es-ES" sz="800" dirty="0">
                        <a:effectLst/>
                        <a:latin typeface="Calibri"/>
                        <a:ea typeface="Calibri"/>
                        <a:cs typeface="Times New Roman"/>
                      </a:endParaRPr>
                    </a:p>
                  </a:txBody>
                  <a:tcPr marL="34497" marR="34497" marT="0" marB="0" anchor="b"/>
                </a:tc>
                <a:tc>
                  <a:txBody>
                    <a:bodyPr/>
                    <a:lstStyle/>
                    <a:p>
                      <a:pPr algn="ctr">
                        <a:lnSpc>
                          <a:spcPct val="115000"/>
                        </a:lnSpc>
                        <a:spcAft>
                          <a:spcPts val="0"/>
                        </a:spcAft>
                      </a:pPr>
                      <a:r>
                        <a:rPr lang="es-ES" sz="800">
                          <a:effectLst/>
                        </a:rPr>
                        <a:t>0.53 (0.11)</a:t>
                      </a:r>
                    </a:p>
                    <a:p>
                      <a:pPr algn="ctr">
                        <a:lnSpc>
                          <a:spcPct val="115000"/>
                        </a:lnSpc>
                        <a:spcAft>
                          <a:spcPts val="1000"/>
                        </a:spcAft>
                      </a:pPr>
                      <a:r>
                        <a:rPr lang="es-ES" sz="800">
                          <a:effectLst/>
                        </a:rPr>
                        <a:t>49.3</a:t>
                      </a:r>
                      <a:endParaRPr lang="es-ES" sz="800">
                        <a:effectLst/>
                        <a:latin typeface="Calibri"/>
                        <a:ea typeface="Calibri"/>
                        <a:cs typeface="Times New Roman"/>
                      </a:endParaRPr>
                    </a:p>
                  </a:txBody>
                  <a:tcPr marL="34497" marR="34497" marT="0" marB="0" anchor="b"/>
                </a:tc>
                <a:extLst>
                  <a:ext uri="{0D108BD9-81ED-4DB2-BD59-A6C34878D82A}">
                    <a16:rowId xmlns:a16="http://schemas.microsoft.com/office/drawing/2014/main" xmlns="" val="10011"/>
                  </a:ext>
                </a:extLst>
              </a:tr>
              <a:tr h="146119">
                <a:tc rowSpan="2">
                  <a:txBody>
                    <a:bodyPr/>
                    <a:lstStyle/>
                    <a:p>
                      <a:pPr>
                        <a:lnSpc>
                          <a:spcPct val="115000"/>
                        </a:lnSpc>
                        <a:spcAft>
                          <a:spcPts val="0"/>
                        </a:spcAft>
                      </a:pPr>
                      <a:r>
                        <a:rPr lang="es-ES" sz="700">
                          <a:effectLst/>
                        </a:rPr>
                        <a:t>FVC, Mean (SD)</a:t>
                      </a:r>
                    </a:p>
                    <a:p>
                      <a:pPr>
                        <a:lnSpc>
                          <a:spcPct val="115000"/>
                        </a:lnSpc>
                        <a:spcAft>
                          <a:spcPts val="1000"/>
                        </a:spcAft>
                      </a:pPr>
                      <a:r>
                        <a:rPr lang="es-ES" sz="700">
                          <a:effectLst/>
                        </a:rPr>
                        <a:t> % missing</a:t>
                      </a:r>
                      <a:endParaRPr lang="es-ES" sz="700">
                        <a:effectLst/>
                        <a:latin typeface="Calibri"/>
                        <a:ea typeface="Calibri"/>
                        <a:cs typeface="Times New Roman"/>
                      </a:endParaRPr>
                    </a:p>
                  </a:txBody>
                  <a:tcPr marL="34497" marR="34497" marT="0" marB="0"/>
                </a:tc>
                <a:tc>
                  <a:txBody>
                    <a:bodyPr/>
                    <a:lstStyle/>
                    <a:p>
                      <a:pPr>
                        <a:lnSpc>
                          <a:spcPct val="115000"/>
                        </a:lnSpc>
                      </a:pPr>
                      <a:endParaRPr lang="es-ES" sz="800">
                        <a:effectLst/>
                        <a:latin typeface="Calibri"/>
                        <a:cs typeface="Times New Roman"/>
                      </a:endParaRPr>
                    </a:p>
                  </a:txBody>
                  <a:tcPr marL="34497" marR="34497" marT="0" marB="0" anchor="b"/>
                </a:tc>
                <a:tc>
                  <a:txBody>
                    <a:bodyPr/>
                    <a:lstStyle/>
                    <a:p>
                      <a:pPr>
                        <a:lnSpc>
                          <a:spcPct val="115000"/>
                        </a:lnSpc>
                      </a:pPr>
                      <a:endParaRPr lang="es-ES" sz="800" dirty="0">
                        <a:effectLst/>
                        <a:latin typeface="Calibri"/>
                        <a:cs typeface="Times New Roman"/>
                      </a:endParaRPr>
                    </a:p>
                  </a:txBody>
                  <a:tcPr marL="34497" marR="34497" marT="0" marB="0" anchor="b"/>
                </a:tc>
                <a:tc>
                  <a:txBody>
                    <a:bodyPr/>
                    <a:lstStyle/>
                    <a:p>
                      <a:pPr>
                        <a:lnSpc>
                          <a:spcPct val="115000"/>
                        </a:lnSpc>
                      </a:pPr>
                      <a:endParaRPr lang="es-ES" sz="800">
                        <a:effectLst/>
                        <a:latin typeface="Calibri"/>
                        <a:cs typeface="Times New Roman"/>
                      </a:endParaRPr>
                    </a:p>
                  </a:txBody>
                  <a:tcPr marL="34497" marR="34497" marT="0" marB="0" anchor="b"/>
                </a:tc>
                <a:extLst>
                  <a:ext uri="{0D108BD9-81ED-4DB2-BD59-A6C34878D82A}">
                    <a16:rowId xmlns:a16="http://schemas.microsoft.com/office/drawing/2014/main" xmlns="" val="10012"/>
                  </a:ext>
                </a:extLst>
              </a:tr>
              <a:tr h="283679">
                <a:tc vMerge="1">
                  <a:txBody>
                    <a:bodyPr/>
                    <a:lstStyle/>
                    <a:p>
                      <a:endParaRPr lang="es-ES"/>
                    </a:p>
                  </a:txBody>
                  <a:tcPr/>
                </a:tc>
                <a:tc>
                  <a:txBody>
                    <a:bodyPr/>
                    <a:lstStyle/>
                    <a:p>
                      <a:pPr algn="ctr">
                        <a:lnSpc>
                          <a:spcPct val="115000"/>
                        </a:lnSpc>
                        <a:spcAft>
                          <a:spcPts val="0"/>
                        </a:spcAft>
                      </a:pPr>
                      <a:r>
                        <a:rPr lang="es-ES" sz="800">
                          <a:effectLst/>
                        </a:rPr>
                        <a:t>3.09 (0.98)</a:t>
                      </a:r>
                    </a:p>
                    <a:p>
                      <a:pPr algn="ctr">
                        <a:lnSpc>
                          <a:spcPct val="115000"/>
                        </a:lnSpc>
                        <a:spcAft>
                          <a:spcPts val="1000"/>
                        </a:spcAft>
                      </a:pPr>
                      <a:r>
                        <a:rPr lang="es-ES" sz="800">
                          <a:effectLst/>
                        </a:rPr>
                        <a:t>42.9</a:t>
                      </a:r>
                      <a:endParaRPr lang="es-ES" sz="800">
                        <a:effectLst/>
                        <a:latin typeface="Calibri"/>
                        <a:ea typeface="Calibri"/>
                        <a:cs typeface="Times New Roman"/>
                      </a:endParaRPr>
                    </a:p>
                  </a:txBody>
                  <a:tcPr marL="34497" marR="34497" marT="0" marB="0" anchor="b"/>
                </a:tc>
                <a:tc>
                  <a:txBody>
                    <a:bodyPr/>
                    <a:lstStyle/>
                    <a:p>
                      <a:pPr algn="ctr">
                        <a:lnSpc>
                          <a:spcPct val="115000"/>
                        </a:lnSpc>
                        <a:spcAft>
                          <a:spcPts val="0"/>
                        </a:spcAft>
                      </a:pPr>
                      <a:r>
                        <a:rPr lang="es-ES" sz="800" dirty="0">
                          <a:effectLst/>
                        </a:rPr>
                        <a:t>2.19 (0.72)</a:t>
                      </a:r>
                    </a:p>
                    <a:p>
                      <a:pPr algn="ctr">
                        <a:lnSpc>
                          <a:spcPct val="115000"/>
                        </a:lnSpc>
                        <a:spcAft>
                          <a:spcPts val="1000"/>
                        </a:spcAft>
                      </a:pPr>
                      <a:r>
                        <a:rPr lang="es-ES" sz="800" dirty="0">
                          <a:effectLst/>
                        </a:rPr>
                        <a:t>47.0</a:t>
                      </a:r>
                      <a:endParaRPr lang="es-ES" sz="800" dirty="0">
                        <a:effectLst/>
                        <a:latin typeface="Calibri"/>
                        <a:ea typeface="Calibri"/>
                        <a:cs typeface="Times New Roman"/>
                      </a:endParaRPr>
                    </a:p>
                  </a:txBody>
                  <a:tcPr marL="34497" marR="34497" marT="0" marB="0" anchor="b"/>
                </a:tc>
                <a:tc>
                  <a:txBody>
                    <a:bodyPr/>
                    <a:lstStyle/>
                    <a:p>
                      <a:pPr algn="ctr">
                        <a:lnSpc>
                          <a:spcPct val="115000"/>
                        </a:lnSpc>
                        <a:spcAft>
                          <a:spcPts val="0"/>
                        </a:spcAft>
                      </a:pPr>
                      <a:r>
                        <a:rPr lang="es-ES" sz="800">
                          <a:effectLst/>
                        </a:rPr>
                        <a:t>2.72 (0.98)</a:t>
                      </a:r>
                    </a:p>
                    <a:p>
                      <a:pPr algn="ctr">
                        <a:lnSpc>
                          <a:spcPct val="115000"/>
                        </a:lnSpc>
                        <a:spcAft>
                          <a:spcPts val="1000"/>
                        </a:spcAft>
                      </a:pPr>
                      <a:r>
                        <a:rPr lang="es-ES" sz="800">
                          <a:effectLst/>
                        </a:rPr>
                        <a:t>44.6</a:t>
                      </a:r>
                      <a:endParaRPr lang="es-ES" sz="800">
                        <a:effectLst/>
                        <a:latin typeface="Calibri"/>
                        <a:ea typeface="Calibri"/>
                        <a:cs typeface="Times New Roman"/>
                      </a:endParaRPr>
                    </a:p>
                  </a:txBody>
                  <a:tcPr marL="34497" marR="34497" marT="0" marB="0" anchor="b"/>
                </a:tc>
                <a:extLst>
                  <a:ext uri="{0D108BD9-81ED-4DB2-BD59-A6C34878D82A}">
                    <a16:rowId xmlns:a16="http://schemas.microsoft.com/office/drawing/2014/main" xmlns="" val="10013"/>
                  </a:ext>
                </a:extLst>
              </a:tr>
              <a:tr h="146119">
                <a:tc rowSpan="2">
                  <a:txBody>
                    <a:bodyPr/>
                    <a:lstStyle/>
                    <a:p>
                      <a:pPr>
                        <a:lnSpc>
                          <a:spcPct val="115000"/>
                        </a:lnSpc>
                        <a:spcAft>
                          <a:spcPts val="0"/>
                        </a:spcAft>
                      </a:pPr>
                      <a:r>
                        <a:rPr lang="es-ES" sz="700">
                          <a:effectLst/>
                        </a:rPr>
                        <a:t>MRC scale, N (%)</a:t>
                      </a:r>
                    </a:p>
                    <a:p>
                      <a:pPr indent="97155">
                        <a:lnSpc>
                          <a:spcPct val="115000"/>
                        </a:lnSpc>
                        <a:spcAft>
                          <a:spcPts val="0"/>
                        </a:spcAft>
                      </a:pPr>
                      <a:r>
                        <a:rPr lang="es-ES" sz="700">
                          <a:effectLst/>
                        </a:rPr>
                        <a:t>1</a:t>
                      </a:r>
                    </a:p>
                    <a:p>
                      <a:pPr indent="97155">
                        <a:lnSpc>
                          <a:spcPct val="115000"/>
                        </a:lnSpc>
                        <a:spcAft>
                          <a:spcPts val="0"/>
                        </a:spcAft>
                      </a:pPr>
                      <a:r>
                        <a:rPr lang="es-ES" sz="700">
                          <a:effectLst/>
                        </a:rPr>
                        <a:t>2</a:t>
                      </a:r>
                    </a:p>
                    <a:p>
                      <a:pPr indent="97155">
                        <a:lnSpc>
                          <a:spcPct val="115000"/>
                        </a:lnSpc>
                        <a:spcAft>
                          <a:spcPts val="0"/>
                        </a:spcAft>
                      </a:pPr>
                      <a:r>
                        <a:rPr lang="es-ES" sz="700">
                          <a:effectLst/>
                        </a:rPr>
                        <a:t>3</a:t>
                      </a:r>
                    </a:p>
                    <a:p>
                      <a:pPr indent="97155">
                        <a:lnSpc>
                          <a:spcPct val="115000"/>
                        </a:lnSpc>
                        <a:spcAft>
                          <a:spcPts val="0"/>
                        </a:spcAft>
                      </a:pPr>
                      <a:r>
                        <a:rPr lang="es-ES" sz="700">
                          <a:effectLst/>
                        </a:rPr>
                        <a:t>4</a:t>
                      </a:r>
                    </a:p>
                    <a:p>
                      <a:pPr indent="97155">
                        <a:lnSpc>
                          <a:spcPct val="115000"/>
                        </a:lnSpc>
                        <a:spcAft>
                          <a:spcPts val="0"/>
                        </a:spcAft>
                      </a:pPr>
                      <a:r>
                        <a:rPr lang="es-ES" sz="700">
                          <a:effectLst/>
                        </a:rPr>
                        <a:t>5</a:t>
                      </a:r>
                    </a:p>
                    <a:p>
                      <a:pPr>
                        <a:lnSpc>
                          <a:spcPct val="115000"/>
                        </a:lnSpc>
                        <a:spcAft>
                          <a:spcPts val="1000"/>
                        </a:spcAft>
                      </a:pPr>
                      <a:r>
                        <a:rPr lang="es-ES" sz="700">
                          <a:effectLst/>
                        </a:rPr>
                        <a:t> % missing</a:t>
                      </a:r>
                      <a:endParaRPr lang="es-ES" sz="700">
                        <a:effectLst/>
                        <a:latin typeface="Calibri"/>
                        <a:ea typeface="Calibri"/>
                        <a:cs typeface="Times New Roman"/>
                      </a:endParaRPr>
                    </a:p>
                  </a:txBody>
                  <a:tcPr marL="34497" marR="34497" marT="0" marB="0"/>
                </a:tc>
                <a:tc>
                  <a:txBody>
                    <a:bodyPr/>
                    <a:lstStyle/>
                    <a:p>
                      <a:pPr>
                        <a:lnSpc>
                          <a:spcPct val="115000"/>
                        </a:lnSpc>
                      </a:pPr>
                      <a:endParaRPr lang="es-ES" sz="800">
                        <a:effectLst/>
                        <a:latin typeface="Calibri"/>
                        <a:cs typeface="Times New Roman"/>
                      </a:endParaRPr>
                    </a:p>
                  </a:txBody>
                  <a:tcPr marL="34497" marR="34497" marT="0" marB="0" anchor="b"/>
                </a:tc>
                <a:tc>
                  <a:txBody>
                    <a:bodyPr/>
                    <a:lstStyle/>
                    <a:p>
                      <a:pPr>
                        <a:lnSpc>
                          <a:spcPct val="115000"/>
                        </a:lnSpc>
                      </a:pPr>
                      <a:endParaRPr lang="es-ES" sz="800" dirty="0">
                        <a:effectLst/>
                        <a:latin typeface="Calibri"/>
                        <a:cs typeface="Times New Roman"/>
                      </a:endParaRPr>
                    </a:p>
                  </a:txBody>
                  <a:tcPr marL="34497" marR="34497" marT="0" marB="0" anchor="b"/>
                </a:tc>
                <a:tc>
                  <a:txBody>
                    <a:bodyPr/>
                    <a:lstStyle/>
                    <a:p>
                      <a:pPr>
                        <a:lnSpc>
                          <a:spcPct val="115000"/>
                        </a:lnSpc>
                      </a:pPr>
                      <a:endParaRPr lang="es-ES" sz="800">
                        <a:effectLst/>
                        <a:latin typeface="Calibri"/>
                        <a:cs typeface="Times New Roman"/>
                      </a:endParaRPr>
                    </a:p>
                  </a:txBody>
                  <a:tcPr marL="34497" marR="34497" marT="0" marB="0" anchor="b"/>
                </a:tc>
                <a:extLst>
                  <a:ext uri="{0D108BD9-81ED-4DB2-BD59-A6C34878D82A}">
                    <a16:rowId xmlns:a16="http://schemas.microsoft.com/office/drawing/2014/main" xmlns="" val="10014"/>
                  </a:ext>
                </a:extLst>
              </a:tr>
              <a:tr h="868157">
                <a:tc vMerge="1">
                  <a:txBody>
                    <a:bodyPr/>
                    <a:lstStyle/>
                    <a:p>
                      <a:endParaRPr lang="es-ES"/>
                    </a:p>
                  </a:txBody>
                  <a:tcPr/>
                </a:tc>
                <a:tc>
                  <a:txBody>
                    <a:bodyPr/>
                    <a:lstStyle/>
                    <a:p>
                      <a:pPr algn="ctr">
                        <a:lnSpc>
                          <a:spcPct val="115000"/>
                        </a:lnSpc>
                        <a:spcAft>
                          <a:spcPts val="0"/>
                        </a:spcAft>
                      </a:pPr>
                      <a:r>
                        <a:rPr lang="es-ES" sz="800">
                          <a:effectLst/>
                        </a:rPr>
                        <a:t>19,356 (26.6)</a:t>
                      </a:r>
                    </a:p>
                    <a:p>
                      <a:pPr algn="ctr">
                        <a:lnSpc>
                          <a:spcPct val="115000"/>
                        </a:lnSpc>
                        <a:spcAft>
                          <a:spcPts val="0"/>
                        </a:spcAft>
                      </a:pPr>
                      <a:r>
                        <a:rPr lang="es-ES" sz="800">
                          <a:effectLst/>
                        </a:rPr>
                        <a:t>30,673 (42.1)</a:t>
                      </a:r>
                    </a:p>
                    <a:p>
                      <a:pPr algn="ctr">
                        <a:lnSpc>
                          <a:spcPct val="115000"/>
                        </a:lnSpc>
                        <a:spcAft>
                          <a:spcPts val="0"/>
                        </a:spcAft>
                      </a:pPr>
                      <a:r>
                        <a:rPr lang="es-ES" sz="800">
                          <a:effectLst/>
                        </a:rPr>
                        <a:t>15,625 (21.5)</a:t>
                      </a:r>
                    </a:p>
                    <a:p>
                      <a:pPr algn="ctr">
                        <a:lnSpc>
                          <a:spcPct val="115000"/>
                        </a:lnSpc>
                        <a:spcAft>
                          <a:spcPts val="0"/>
                        </a:spcAft>
                      </a:pPr>
                      <a:r>
                        <a:rPr lang="es-ES" sz="800">
                          <a:effectLst/>
                        </a:rPr>
                        <a:t>6,145 (8.4)</a:t>
                      </a:r>
                    </a:p>
                    <a:p>
                      <a:pPr algn="ctr">
                        <a:lnSpc>
                          <a:spcPct val="115000"/>
                        </a:lnSpc>
                        <a:spcAft>
                          <a:spcPts val="0"/>
                        </a:spcAft>
                      </a:pPr>
                      <a:r>
                        <a:rPr lang="es-ES" sz="800">
                          <a:effectLst/>
                        </a:rPr>
                        <a:t>1,025 (1.4)</a:t>
                      </a:r>
                    </a:p>
                    <a:p>
                      <a:pPr algn="ctr">
                        <a:lnSpc>
                          <a:spcPct val="115000"/>
                        </a:lnSpc>
                        <a:spcAft>
                          <a:spcPts val="1000"/>
                        </a:spcAft>
                      </a:pPr>
                      <a:r>
                        <a:rPr lang="es-ES" sz="800">
                          <a:effectLst/>
                        </a:rPr>
                        <a:t>42.2</a:t>
                      </a:r>
                      <a:endParaRPr lang="es-ES" sz="800">
                        <a:effectLst/>
                        <a:latin typeface="Calibri"/>
                        <a:ea typeface="Calibri"/>
                        <a:cs typeface="Times New Roman"/>
                      </a:endParaRPr>
                    </a:p>
                  </a:txBody>
                  <a:tcPr marL="34497" marR="34497" marT="0" marB="0" anchor="b"/>
                </a:tc>
                <a:tc>
                  <a:txBody>
                    <a:bodyPr/>
                    <a:lstStyle/>
                    <a:p>
                      <a:pPr algn="ctr">
                        <a:lnSpc>
                          <a:spcPct val="115000"/>
                        </a:lnSpc>
                        <a:spcAft>
                          <a:spcPts val="0"/>
                        </a:spcAft>
                      </a:pPr>
                      <a:r>
                        <a:rPr lang="es-ES" sz="800" dirty="0">
                          <a:effectLst/>
                        </a:rPr>
                        <a:t>12,024 (23.2)</a:t>
                      </a:r>
                    </a:p>
                    <a:p>
                      <a:pPr algn="ctr">
                        <a:lnSpc>
                          <a:spcPct val="115000"/>
                        </a:lnSpc>
                        <a:spcAft>
                          <a:spcPts val="0"/>
                        </a:spcAft>
                      </a:pPr>
                      <a:r>
                        <a:rPr lang="es-ES" sz="800" dirty="0">
                          <a:effectLst/>
                        </a:rPr>
                        <a:t>22,574 (43.6)</a:t>
                      </a:r>
                    </a:p>
                    <a:p>
                      <a:pPr algn="ctr">
                        <a:lnSpc>
                          <a:spcPct val="115000"/>
                        </a:lnSpc>
                        <a:spcAft>
                          <a:spcPts val="0"/>
                        </a:spcAft>
                      </a:pPr>
                      <a:r>
                        <a:rPr lang="es-ES" sz="800" dirty="0">
                          <a:effectLst/>
                        </a:rPr>
                        <a:t>11,809 (22.8)</a:t>
                      </a:r>
                    </a:p>
                    <a:p>
                      <a:pPr algn="ctr">
                        <a:lnSpc>
                          <a:spcPct val="115000"/>
                        </a:lnSpc>
                        <a:spcAft>
                          <a:spcPts val="0"/>
                        </a:spcAft>
                      </a:pPr>
                      <a:r>
                        <a:rPr lang="es-ES" sz="800" dirty="0">
                          <a:effectLst/>
                        </a:rPr>
                        <a:t>4,513 (8.7)</a:t>
                      </a:r>
                    </a:p>
                    <a:p>
                      <a:pPr algn="ctr">
                        <a:lnSpc>
                          <a:spcPct val="115000"/>
                        </a:lnSpc>
                        <a:spcAft>
                          <a:spcPts val="0"/>
                        </a:spcAft>
                      </a:pPr>
                      <a:r>
                        <a:rPr lang="es-ES" sz="800" dirty="0">
                          <a:effectLst/>
                        </a:rPr>
                        <a:t>888 (1.7)</a:t>
                      </a:r>
                    </a:p>
                    <a:p>
                      <a:pPr algn="ctr">
                        <a:lnSpc>
                          <a:spcPct val="115000"/>
                        </a:lnSpc>
                        <a:spcAft>
                          <a:spcPts val="1000"/>
                        </a:spcAft>
                      </a:pPr>
                      <a:r>
                        <a:rPr lang="es-ES" sz="800" dirty="0">
                          <a:effectLst/>
                        </a:rPr>
                        <a:t>44.3</a:t>
                      </a:r>
                      <a:endParaRPr lang="es-ES" sz="800" dirty="0">
                        <a:effectLst/>
                        <a:latin typeface="Calibri"/>
                        <a:ea typeface="Calibri"/>
                        <a:cs typeface="Times New Roman"/>
                      </a:endParaRPr>
                    </a:p>
                  </a:txBody>
                  <a:tcPr marL="34497" marR="34497" marT="0" marB="0" anchor="b"/>
                </a:tc>
                <a:tc>
                  <a:txBody>
                    <a:bodyPr/>
                    <a:lstStyle/>
                    <a:p>
                      <a:pPr algn="ctr">
                        <a:lnSpc>
                          <a:spcPct val="115000"/>
                        </a:lnSpc>
                        <a:spcAft>
                          <a:spcPts val="0"/>
                        </a:spcAft>
                      </a:pPr>
                      <a:r>
                        <a:rPr lang="es-ES" sz="800" dirty="0">
                          <a:effectLst/>
                        </a:rPr>
                        <a:t>31,380 (25.2)</a:t>
                      </a:r>
                    </a:p>
                    <a:p>
                      <a:pPr algn="ctr">
                        <a:lnSpc>
                          <a:spcPct val="115000"/>
                        </a:lnSpc>
                        <a:spcAft>
                          <a:spcPts val="0"/>
                        </a:spcAft>
                      </a:pPr>
                      <a:r>
                        <a:rPr lang="es-ES" sz="800" dirty="0">
                          <a:effectLst/>
                        </a:rPr>
                        <a:t>53,247 (42.7)</a:t>
                      </a:r>
                    </a:p>
                    <a:p>
                      <a:pPr algn="ctr">
                        <a:lnSpc>
                          <a:spcPct val="115000"/>
                        </a:lnSpc>
                        <a:spcAft>
                          <a:spcPts val="0"/>
                        </a:spcAft>
                      </a:pPr>
                      <a:r>
                        <a:rPr lang="es-ES" sz="800" dirty="0">
                          <a:effectLst/>
                        </a:rPr>
                        <a:t>27,434 (22.0)</a:t>
                      </a:r>
                    </a:p>
                    <a:p>
                      <a:pPr algn="ctr">
                        <a:lnSpc>
                          <a:spcPct val="115000"/>
                        </a:lnSpc>
                        <a:spcAft>
                          <a:spcPts val="0"/>
                        </a:spcAft>
                      </a:pPr>
                      <a:r>
                        <a:rPr lang="es-ES" sz="800" dirty="0">
                          <a:effectLst/>
                        </a:rPr>
                        <a:t>10,658 (8.6)</a:t>
                      </a:r>
                    </a:p>
                    <a:p>
                      <a:pPr algn="ctr">
                        <a:lnSpc>
                          <a:spcPct val="115000"/>
                        </a:lnSpc>
                        <a:spcAft>
                          <a:spcPts val="0"/>
                        </a:spcAft>
                      </a:pPr>
                      <a:r>
                        <a:rPr lang="es-ES" sz="800" dirty="0">
                          <a:effectLst/>
                        </a:rPr>
                        <a:t>1,913 (1.5)</a:t>
                      </a:r>
                    </a:p>
                    <a:p>
                      <a:pPr algn="ctr">
                        <a:lnSpc>
                          <a:spcPct val="115000"/>
                        </a:lnSpc>
                        <a:spcAft>
                          <a:spcPts val="1000"/>
                        </a:spcAft>
                      </a:pPr>
                      <a:r>
                        <a:rPr lang="es-ES" sz="800" dirty="0">
                          <a:effectLst/>
                        </a:rPr>
                        <a:t>43.1</a:t>
                      </a:r>
                      <a:endParaRPr lang="es-ES" sz="800" dirty="0">
                        <a:effectLst/>
                        <a:latin typeface="Calibri"/>
                        <a:ea typeface="Calibri"/>
                        <a:cs typeface="Times New Roman"/>
                      </a:endParaRPr>
                    </a:p>
                  </a:txBody>
                  <a:tcPr marL="34497" marR="34497" marT="0" marB="0" anchor="b"/>
                </a:tc>
                <a:extLst>
                  <a:ext uri="{0D108BD9-81ED-4DB2-BD59-A6C34878D82A}">
                    <a16:rowId xmlns:a16="http://schemas.microsoft.com/office/drawing/2014/main" xmlns="" val="10015"/>
                  </a:ext>
                </a:extLst>
              </a:tr>
              <a:tr h="146119">
                <a:tc rowSpan="2">
                  <a:txBody>
                    <a:bodyPr/>
                    <a:lstStyle/>
                    <a:p>
                      <a:pPr>
                        <a:lnSpc>
                          <a:spcPct val="115000"/>
                        </a:lnSpc>
                        <a:spcAft>
                          <a:spcPts val="0"/>
                        </a:spcAft>
                      </a:pPr>
                      <a:r>
                        <a:rPr lang="es-ES" sz="700">
                          <a:effectLst/>
                        </a:rPr>
                        <a:t>Socio Economic Status, N (%)</a:t>
                      </a:r>
                    </a:p>
                    <a:p>
                      <a:pPr indent="97155">
                        <a:lnSpc>
                          <a:spcPct val="115000"/>
                        </a:lnSpc>
                        <a:spcAft>
                          <a:spcPts val="0"/>
                        </a:spcAft>
                      </a:pPr>
                      <a:r>
                        <a:rPr lang="es-ES" sz="700">
                          <a:effectLst/>
                        </a:rPr>
                        <a:t>1</a:t>
                      </a:r>
                    </a:p>
                    <a:p>
                      <a:pPr indent="97155">
                        <a:lnSpc>
                          <a:spcPct val="115000"/>
                        </a:lnSpc>
                        <a:spcAft>
                          <a:spcPts val="0"/>
                        </a:spcAft>
                      </a:pPr>
                      <a:r>
                        <a:rPr lang="es-ES" sz="700">
                          <a:effectLst/>
                        </a:rPr>
                        <a:t>2</a:t>
                      </a:r>
                    </a:p>
                    <a:p>
                      <a:pPr indent="97155">
                        <a:lnSpc>
                          <a:spcPct val="115000"/>
                        </a:lnSpc>
                        <a:spcAft>
                          <a:spcPts val="0"/>
                        </a:spcAft>
                      </a:pPr>
                      <a:r>
                        <a:rPr lang="es-ES" sz="700">
                          <a:effectLst/>
                        </a:rPr>
                        <a:t>3</a:t>
                      </a:r>
                    </a:p>
                    <a:p>
                      <a:pPr indent="97155">
                        <a:lnSpc>
                          <a:spcPct val="115000"/>
                        </a:lnSpc>
                        <a:spcAft>
                          <a:spcPts val="0"/>
                        </a:spcAft>
                      </a:pPr>
                      <a:r>
                        <a:rPr lang="es-ES" sz="700">
                          <a:effectLst/>
                        </a:rPr>
                        <a:t>4</a:t>
                      </a:r>
                    </a:p>
                    <a:p>
                      <a:pPr indent="97155">
                        <a:lnSpc>
                          <a:spcPct val="115000"/>
                        </a:lnSpc>
                        <a:spcAft>
                          <a:spcPts val="0"/>
                        </a:spcAft>
                      </a:pPr>
                      <a:r>
                        <a:rPr lang="es-ES" sz="700">
                          <a:effectLst/>
                        </a:rPr>
                        <a:t>5</a:t>
                      </a:r>
                    </a:p>
                    <a:p>
                      <a:pPr>
                        <a:lnSpc>
                          <a:spcPct val="115000"/>
                        </a:lnSpc>
                        <a:spcAft>
                          <a:spcPts val="1000"/>
                        </a:spcAft>
                      </a:pPr>
                      <a:r>
                        <a:rPr lang="es-ES" sz="700">
                          <a:effectLst/>
                        </a:rPr>
                        <a:t>  % missing</a:t>
                      </a:r>
                      <a:endParaRPr lang="es-ES" sz="700">
                        <a:effectLst/>
                        <a:latin typeface="Calibri"/>
                        <a:ea typeface="Calibri"/>
                        <a:cs typeface="Times New Roman"/>
                      </a:endParaRPr>
                    </a:p>
                  </a:txBody>
                  <a:tcPr marL="34497" marR="34497" marT="0" marB="0"/>
                </a:tc>
                <a:tc>
                  <a:txBody>
                    <a:bodyPr/>
                    <a:lstStyle/>
                    <a:p>
                      <a:pPr>
                        <a:lnSpc>
                          <a:spcPct val="115000"/>
                        </a:lnSpc>
                      </a:pPr>
                      <a:endParaRPr lang="es-ES" sz="800">
                        <a:effectLst/>
                        <a:latin typeface="Calibri"/>
                        <a:cs typeface="Times New Roman"/>
                      </a:endParaRPr>
                    </a:p>
                  </a:txBody>
                  <a:tcPr marL="34497" marR="34497" marT="0" marB="0" anchor="b"/>
                </a:tc>
                <a:tc>
                  <a:txBody>
                    <a:bodyPr/>
                    <a:lstStyle/>
                    <a:p>
                      <a:pPr>
                        <a:lnSpc>
                          <a:spcPct val="115000"/>
                        </a:lnSpc>
                      </a:pPr>
                      <a:endParaRPr lang="es-ES" sz="800" dirty="0">
                        <a:effectLst/>
                        <a:latin typeface="Calibri"/>
                        <a:cs typeface="Times New Roman"/>
                      </a:endParaRPr>
                    </a:p>
                  </a:txBody>
                  <a:tcPr marL="34497" marR="34497" marT="0" marB="0" anchor="b"/>
                </a:tc>
                <a:tc>
                  <a:txBody>
                    <a:bodyPr/>
                    <a:lstStyle/>
                    <a:p>
                      <a:pPr>
                        <a:lnSpc>
                          <a:spcPct val="115000"/>
                        </a:lnSpc>
                      </a:pPr>
                      <a:endParaRPr lang="es-ES" sz="800" dirty="0">
                        <a:effectLst/>
                        <a:latin typeface="Calibri"/>
                        <a:cs typeface="Times New Roman"/>
                      </a:endParaRPr>
                    </a:p>
                  </a:txBody>
                  <a:tcPr marL="34497" marR="34497" marT="0" marB="0" anchor="b"/>
                </a:tc>
                <a:extLst>
                  <a:ext uri="{0D108BD9-81ED-4DB2-BD59-A6C34878D82A}">
                    <a16:rowId xmlns:a16="http://schemas.microsoft.com/office/drawing/2014/main" xmlns="" val="10016"/>
                  </a:ext>
                </a:extLst>
              </a:tr>
              <a:tr h="868157">
                <a:tc vMerge="1">
                  <a:txBody>
                    <a:bodyPr/>
                    <a:lstStyle/>
                    <a:p>
                      <a:endParaRPr lang="es-ES"/>
                    </a:p>
                  </a:txBody>
                  <a:tcPr/>
                </a:tc>
                <a:tc>
                  <a:txBody>
                    <a:bodyPr/>
                    <a:lstStyle/>
                    <a:p>
                      <a:pPr algn="ctr">
                        <a:lnSpc>
                          <a:spcPct val="115000"/>
                        </a:lnSpc>
                        <a:spcAft>
                          <a:spcPts val="0"/>
                        </a:spcAft>
                      </a:pPr>
                      <a:r>
                        <a:rPr lang="es-ES" sz="800">
                          <a:effectLst/>
                        </a:rPr>
                        <a:t>18,420 (14.6)</a:t>
                      </a:r>
                    </a:p>
                    <a:p>
                      <a:pPr algn="ctr">
                        <a:lnSpc>
                          <a:spcPct val="115000"/>
                        </a:lnSpc>
                        <a:spcAft>
                          <a:spcPts val="0"/>
                        </a:spcAft>
                      </a:pPr>
                      <a:r>
                        <a:rPr lang="es-ES" sz="800">
                          <a:effectLst/>
                        </a:rPr>
                        <a:t>22,378 (17.8)</a:t>
                      </a:r>
                    </a:p>
                    <a:p>
                      <a:pPr algn="ctr">
                        <a:lnSpc>
                          <a:spcPct val="115000"/>
                        </a:lnSpc>
                        <a:spcAft>
                          <a:spcPts val="0"/>
                        </a:spcAft>
                      </a:pPr>
                      <a:r>
                        <a:rPr lang="es-ES" sz="800">
                          <a:effectLst/>
                        </a:rPr>
                        <a:t>23,831 (18.9)</a:t>
                      </a:r>
                    </a:p>
                    <a:p>
                      <a:pPr algn="ctr">
                        <a:lnSpc>
                          <a:spcPct val="115000"/>
                        </a:lnSpc>
                        <a:spcAft>
                          <a:spcPts val="0"/>
                        </a:spcAft>
                      </a:pPr>
                      <a:r>
                        <a:rPr lang="es-ES" sz="800">
                          <a:effectLst/>
                        </a:rPr>
                        <a:t>27,544 (21.9)</a:t>
                      </a:r>
                    </a:p>
                    <a:p>
                      <a:pPr algn="ctr">
                        <a:lnSpc>
                          <a:spcPct val="115000"/>
                        </a:lnSpc>
                        <a:spcAft>
                          <a:spcPts val="0"/>
                        </a:spcAft>
                      </a:pPr>
                      <a:r>
                        <a:rPr lang="es-ES" sz="800">
                          <a:effectLst/>
                        </a:rPr>
                        <a:t>33,595 (26.7)</a:t>
                      </a:r>
                    </a:p>
                    <a:p>
                      <a:pPr algn="ctr">
                        <a:lnSpc>
                          <a:spcPct val="115000"/>
                        </a:lnSpc>
                        <a:spcAft>
                          <a:spcPts val="1000"/>
                        </a:spcAft>
                      </a:pPr>
                      <a:r>
                        <a:rPr lang="es-ES" sz="800">
                          <a:effectLst/>
                        </a:rPr>
                        <a:t>0.2</a:t>
                      </a:r>
                      <a:endParaRPr lang="es-ES" sz="800">
                        <a:effectLst/>
                        <a:latin typeface="Calibri"/>
                        <a:ea typeface="Calibri"/>
                        <a:cs typeface="Times New Roman"/>
                      </a:endParaRPr>
                    </a:p>
                  </a:txBody>
                  <a:tcPr marL="34497" marR="34497" marT="0" marB="0" anchor="b"/>
                </a:tc>
                <a:tc>
                  <a:txBody>
                    <a:bodyPr/>
                    <a:lstStyle/>
                    <a:p>
                      <a:pPr algn="ctr">
                        <a:lnSpc>
                          <a:spcPct val="115000"/>
                        </a:lnSpc>
                        <a:spcAft>
                          <a:spcPts val="0"/>
                        </a:spcAft>
                      </a:pPr>
                      <a:r>
                        <a:rPr lang="es-ES" sz="800">
                          <a:effectLst/>
                        </a:rPr>
                        <a:t>12,071 (13.0)</a:t>
                      </a:r>
                    </a:p>
                    <a:p>
                      <a:pPr algn="ctr">
                        <a:lnSpc>
                          <a:spcPct val="115000"/>
                        </a:lnSpc>
                        <a:spcAft>
                          <a:spcPts val="0"/>
                        </a:spcAft>
                      </a:pPr>
                      <a:r>
                        <a:rPr lang="es-ES" sz="800">
                          <a:effectLst/>
                        </a:rPr>
                        <a:t>15,881 (17.1)</a:t>
                      </a:r>
                    </a:p>
                    <a:p>
                      <a:pPr algn="ctr">
                        <a:lnSpc>
                          <a:spcPct val="115000"/>
                        </a:lnSpc>
                        <a:spcAft>
                          <a:spcPts val="0"/>
                        </a:spcAft>
                      </a:pPr>
                      <a:r>
                        <a:rPr lang="es-ES" sz="800">
                          <a:effectLst/>
                        </a:rPr>
                        <a:t>16,912 (18.2)</a:t>
                      </a:r>
                    </a:p>
                    <a:p>
                      <a:pPr algn="ctr">
                        <a:lnSpc>
                          <a:spcPct val="115000"/>
                        </a:lnSpc>
                        <a:spcAft>
                          <a:spcPts val="0"/>
                        </a:spcAft>
                      </a:pPr>
                      <a:r>
                        <a:rPr lang="es-ES" sz="800">
                          <a:effectLst/>
                        </a:rPr>
                        <a:t>20,809 (22.4)</a:t>
                      </a:r>
                    </a:p>
                    <a:p>
                      <a:pPr algn="ctr">
                        <a:lnSpc>
                          <a:spcPct val="115000"/>
                        </a:lnSpc>
                        <a:spcAft>
                          <a:spcPts val="0"/>
                        </a:spcAft>
                      </a:pPr>
                      <a:r>
                        <a:rPr lang="es-ES" sz="800">
                          <a:effectLst/>
                        </a:rPr>
                        <a:t>27,049 (29.2)</a:t>
                      </a:r>
                    </a:p>
                    <a:p>
                      <a:pPr algn="ctr">
                        <a:lnSpc>
                          <a:spcPct val="115000"/>
                        </a:lnSpc>
                        <a:spcAft>
                          <a:spcPts val="1000"/>
                        </a:spcAft>
                      </a:pPr>
                      <a:r>
                        <a:rPr lang="es-ES" sz="800">
                          <a:effectLst/>
                        </a:rPr>
                        <a:t>0.2</a:t>
                      </a:r>
                      <a:endParaRPr lang="es-ES" sz="800">
                        <a:effectLst/>
                        <a:latin typeface="Calibri"/>
                        <a:ea typeface="Calibri"/>
                        <a:cs typeface="Times New Roman"/>
                      </a:endParaRPr>
                    </a:p>
                  </a:txBody>
                  <a:tcPr marL="34497" marR="34497" marT="0" marB="0" anchor="b"/>
                </a:tc>
                <a:tc>
                  <a:txBody>
                    <a:bodyPr/>
                    <a:lstStyle/>
                    <a:p>
                      <a:pPr algn="ctr">
                        <a:lnSpc>
                          <a:spcPct val="115000"/>
                        </a:lnSpc>
                        <a:spcAft>
                          <a:spcPts val="0"/>
                        </a:spcAft>
                      </a:pPr>
                      <a:r>
                        <a:rPr lang="es-ES" sz="800" dirty="0">
                          <a:effectLst/>
                        </a:rPr>
                        <a:t>30,491 (14.0)</a:t>
                      </a:r>
                    </a:p>
                    <a:p>
                      <a:pPr algn="ctr">
                        <a:lnSpc>
                          <a:spcPct val="115000"/>
                        </a:lnSpc>
                        <a:spcAft>
                          <a:spcPts val="0"/>
                        </a:spcAft>
                      </a:pPr>
                      <a:r>
                        <a:rPr lang="es-ES" sz="800" dirty="0">
                          <a:effectLst/>
                        </a:rPr>
                        <a:t>38,259 (17.5)</a:t>
                      </a:r>
                    </a:p>
                    <a:p>
                      <a:pPr algn="ctr">
                        <a:lnSpc>
                          <a:spcPct val="115000"/>
                        </a:lnSpc>
                        <a:spcAft>
                          <a:spcPts val="0"/>
                        </a:spcAft>
                      </a:pPr>
                      <a:r>
                        <a:rPr lang="es-ES" sz="800" dirty="0">
                          <a:effectLst/>
                        </a:rPr>
                        <a:t>40,743 (18.6)</a:t>
                      </a:r>
                    </a:p>
                    <a:p>
                      <a:pPr algn="ctr">
                        <a:lnSpc>
                          <a:spcPct val="115000"/>
                        </a:lnSpc>
                        <a:spcAft>
                          <a:spcPts val="0"/>
                        </a:spcAft>
                      </a:pPr>
                      <a:r>
                        <a:rPr lang="es-ES" sz="800" dirty="0">
                          <a:effectLst/>
                        </a:rPr>
                        <a:t>48,353 (22.1)</a:t>
                      </a:r>
                    </a:p>
                    <a:p>
                      <a:pPr algn="ctr">
                        <a:lnSpc>
                          <a:spcPct val="115000"/>
                        </a:lnSpc>
                        <a:spcAft>
                          <a:spcPts val="0"/>
                        </a:spcAft>
                      </a:pPr>
                      <a:r>
                        <a:rPr lang="es-ES" sz="800" dirty="0">
                          <a:effectLst/>
                        </a:rPr>
                        <a:t>60,644 (27.8)</a:t>
                      </a:r>
                    </a:p>
                    <a:p>
                      <a:pPr algn="ctr">
                        <a:lnSpc>
                          <a:spcPct val="115000"/>
                        </a:lnSpc>
                        <a:spcAft>
                          <a:spcPts val="1000"/>
                        </a:spcAft>
                      </a:pPr>
                      <a:r>
                        <a:rPr lang="es-ES" sz="800" dirty="0">
                          <a:effectLst/>
                        </a:rPr>
                        <a:t>0.2</a:t>
                      </a:r>
                      <a:endParaRPr lang="es-ES" sz="800" dirty="0">
                        <a:effectLst/>
                        <a:latin typeface="Calibri"/>
                        <a:ea typeface="Calibri"/>
                        <a:cs typeface="Times New Roman"/>
                      </a:endParaRPr>
                    </a:p>
                  </a:txBody>
                  <a:tcPr marL="34497" marR="34497" marT="0" marB="0" anchor="b"/>
                </a:tc>
                <a:extLst>
                  <a:ext uri="{0D108BD9-81ED-4DB2-BD59-A6C34878D82A}">
                    <a16:rowId xmlns:a16="http://schemas.microsoft.com/office/drawing/2014/main" xmlns="" val="10017"/>
                  </a:ext>
                </a:extLst>
              </a:tr>
            </a:tbl>
          </a:graphicData>
        </a:graphic>
      </p:graphicFrame>
      <p:sp>
        <p:nvSpPr>
          <p:cNvPr id="5" name="Rectangle 1"/>
          <p:cNvSpPr>
            <a:spLocks noChangeArrowheads="1"/>
          </p:cNvSpPr>
          <p:nvPr/>
        </p:nvSpPr>
        <p:spPr bwMode="auto">
          <a:xfrm>
            <a:off x="2501900" y="10572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96838"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96838" algn="l" defTabSz="914400" rtl="0" eaLnBrk="1" fontAlgn="base" latinLnBrk="0" hangingPunct="1">
              <a:lnSpc>
                <a:spcPct val="100000"/>
              </a:lnSpc>
              <a:spcBef>
                <a:spcPct val="0"/>
              </a:spcBef>
              <a:spcAft>
                <a:spcPct val="0"/>
              </a:spcAft>
              <a:buClrTx/>
              <a:buSzTx/>
              <a:buFontTx/>
              <a:buNone/>
              <a:tabLst/>
            </a:pPr>
            <a:endParaRPr kumimoji="0" lang="es-ES" altLang="es-ES" sz="1800" b="0" i="0" u="none" strike="noStrike" cap="none" normalizeH="0" baseline="0">
              <a:ln>
                <a:noFill/>
              </a:ln>
              <a:solidFill>
                <a:schemeClr val="tx1"/>
              </a:solidFill>
              <a:effectLst/>
              <a:latin typeface="Arial" pitchFamily="34" charset="0"/>
              <a:cs typeface="Arial" pitchFamily="34" charset="0"/>
            </a:endParaRPr>
          </a:p>
        </p:txBody>
      </p:sp>
      <p:sp>
        <p:nvSpPr>
          <p:cNvPr id="7" name="6 Rectángulo"/>
          <p:cNvSpPr/>
          <p:nvPr/>
        </p:nvSpPr>
        <p:spPr>
          <a:xfrm>
            <a:off x="1187624" y="134663"/>
            <a:ext cx="3240360" cy="288032"/>
          </a:xfrm>
          <a:prstGeom prst="rect">
            <a:avLst/>
          </a:prstGeom>
          <a:no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7 Rectángulo"/>
          <p:cNvSpPr/>
          <p:nvPr/>
        </p:nvSpPr>
        <p:spPr>
          <a:xfrm>
            <a:off x="1187624" y="1851670"/>
            <a:ext cx="3240360" cy="360040"/>
          </a:xfrm>
          <a:prstGeom prst="rect">
            <a:avLst/>
          </a:prstGeom>
          <a:no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8 Rectángulo"/>
          <p:cNvSpPr/>
          <p:nvPr/>
        </p:nvSpPr>
        <p:spPr>
          <a:xfrm>
            <a:off x="1154591" y="4155926"/>
            <a:ext cx="3240360" cy="956642"/>
          </a:xfrm>
          <a:prstGeom prst="rect">
            <a:avLst/>
          </a:prstGeom>
          <a:no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10" name="9 Tabla"/>
          <p:cNvGraphicFramePr>
            <a:graphicFrameLocks noGrp="1"/>
          </p:cNvGraphicFramePr>
          <p:nvPr>
            <p:extLst>
              <p:ext uri="{D42A27DB-BD31-4B8C-83A1-F6EECF244321}">
                <p14:modId xmlns:p14="http://schemas.microsoft.com/office/powerpoint/2010/main" val="1950684139"/>
              </p:ext>
            </p:extLst>
          </p:nvPr>
        </p:nvGraphicFramePr>
        <p:xfrm>
          <a:off x="4499992" y="51470"/>
          <a:ext cx="4536504" cy="4996476"/>
        </p:xfrm>
        <a:graphic>
          <a:graphicData uri="http://schemas.openxmlformats.org/drawingml/2006/table">
            <a:tbl>
              <a:tblPr firstRow="1" firstCol="1" bandRow="1">
                <a:tableStyleId>{5C22544A-7EE6-4342-B048-85BDC9FD1C3A}</a:tableStyleId>
              </a:tblPr>
              <a:tblGrid>
                <a:gridCol w="1134126">
                  <a:extLst>
                    <a:ext uri="{9D8B030D-6E8A-4147-A177-3AD203B41FA5}">
                      <a16:colId xmlns:a16="http://schemas.microsoft.com/office/drawing/2014/main" xmlns="" val="20000"/>
                    </a:ext>
                  </a:extLst>
                </a:gridCol>
                <a:gridCol w="1134126">
                  <a:extLst>
                    <a:ext uri="{9D8B030D-6E8A-4147-A177-3AD203B41FA5}">
                      <a16:colId xmlns:a16="http://schemas.microsoft.com/office/drawing/2014/main" xmlns="" val="20001"/>
                    </a:ext>
                  </a:extLst>
                </a:gridCol>
                <a:gridCol w="1134126">
                  <a:extLst>
                    <a:ext uri="{9D8B030D-6E8A-4147-A177-3AD203B41FA5}">
                      <a16:colId xmlns:a16="http://schemas.microsoft.com/office/drawing/2014/main" xmlns="" val="20002"/>
                    </a:ext>
                  </a:extLst>
                </a:gridCol>
                <a:gridCol w="1134126">
                  <a:extLst>
                    <a:ext uri="{9D8B030D-6E8A-4147-A177-3AD203B41FA5}">
                      <a16:colId xmlns:a16="http://schemas.microsoft.com/office/drawing/2014/main" xmlns="" val="20003"/>
                    </a:ext>
                  </a:extLst>
                </a:gridCol>
              </a:tblGrid>
              <a:tr h="147641">
                <a:tc rowSpan="2">
                  <a:txBody>
                    <a:bodyPr/>
                    <a:lstStyle/>
                    <a:p>
                      <a:pPr>
                        <a:lnSpc>
                          <a:spcPct val="115000"/>
                        </a:lnSpc>
                        <a:spcAft>
                          <a:spcPts val="1000"/>
                        </a:spcAft>
                      </a:pPr>
                      <a:r>
                        <a:rPr lang="es-ES" sz="700" dirty="0" err="1">
                          <a:effectLst/>
                        </a:rPr>
                        <a:t>History</a:t>
                      </a:r>
                      <a:r>
                        <a:rPr lang="es-ES" sz="700" dirty="0">
                          <a:effectLst/>
                        </a:rPr>
                        <a:t> of </a:t>
                      </a:r>
                      <a:r>
                        <a:rPr lang="es-ES" sz="700" dirty="0" err="1">
                          <a:effectLst/>
                        </a:rPr>
                        <a:t>all</a:t>
                      </a:r>
                      <a:r>
                        <a:rPr lang="es-ES" sz="700" dirty="0">
                          <a:effectLst/>
                        </a:rPr>
                        <a:t>-cause </a:t>
                      </a:r>
                      <a:r>
                        <a:rPr lang="es-ES" sz="700" dirty="0" err="1">
                          <a:effectLst/>
                        </a:rPr>
                        <a:t>admissions</a:t>
                      </a:r>
                      <a:r>
                        <a:rPr lang="es-ES" sz="700" dirty="0">
                          <a:effectLst/>
                        </a:rPr>
                        <a:t>, N (%)</a:t>
                      </a:r>
                      <a:endParaRPr lang="es-ES" sz="700" dirty="0">
                        <a:effectLst/>
                        <a:latin typeface="Calibri"/>
                        <a:ea typeface="Calibri"/>
                        <a:cs typeface="Times New Roman"/>
                      </a:endParaRPr>
                    </a:p>
                  </a:txBody>
                  <a:tcPr marL="34497" marR="34497" marT="0" marB="0"/>
                </a:tc>
                <a:tc>
                  <a:txBody>
                    <a:bodyPr/>
                    <a:lstStyle/>
                    <a:p>
                      <a:pPr>
                        <a:lnSpc>
                          <a:spcPct val="115000"/>
                        </a:lnSpc>
                      </a:pPr>
                      <a:endParaRPr lang="es-ES" sz="700">
                        <a:effectLst/>
                        <a:latin typeface="Calibri"/>
                        <a:cs typeface="Times New Roman"/>
                      </a:endParaRPr>
                    </a:p>
                  </a:txBody>
                  <a:tcPr marL="34497" marR="34497" marT="0" marB="0" anchor="b"/>
                </a:tc>
                <a:tc>
                  <a:txBody>
                    <a:bodyPr/>
                    <a:lstStyle/>
                    <a:p>
                      <a:pPr>
                        <a:lnSpc>
                          <a:spcPct val="115000"/>
                        </a:lnSpc>
                      </a:pPr>
                      <a:endParaRPr lang="es-ES" sz="700">
                        <a:effectLst/>
                        <a:latin typeface="Calibri"/>
                        <a:cs typeface="Times New Roman"/>
                      </a:endParaRPr>
                    </a:p>
                  </a:txBody>
                  <a:tcPr marL="34497" marR="34497" marT="0" marB="0" anchor="b"/>
                </a:tc>
                <a:tc>
                  <a:txBody>
                    <a:bodyPr/>
                    <a:lstStyle/>
                    <a:p>
                      <a:pPr>
                        <a:lnSpc>
                          <a:spcPct val="115000"/>
                        </a:lnSpc>
                      </a:pPr>
                      <a:endParaRPr lang="es-ES" sz="700">
                        <a:effectLst/>
                        <a:latin typeface="Calibri"/>
                        <a:cs typeface="Times New Roman"/>
                      </a:endParaRPr>
                    </a:p>
                  </a:txBody>
                  <a:tcPr marL="34497" marR="34497" marT="0" marB="0" anchor="b"/>
                </a:tc>
                <a:extLst>
                  <a:ext uri="{0D108BD9-81ED-4DB2-BD59-A6C34878D82A}">
                    <a16:rowId xmlns:a16="http://schemas.microsoft.com/office/drawing/2014/main" xmlns="" val="10000"/>
                  </a:ext>
                </a:extLst>
              </a:tr>
              <a:tr h="138994">
                <a:tc vMerge="1">
                  <a:txBody>
                    <a:bodyPr/>
                    <a:lstStyle/>
                    <a:p>
                      <a:endParaRPr lang="es-ES"/>
                    </a:p>
                  </a:txBody>
                  <a:tcPr/>
                </a:tc>
                <a:tc>
                  <a:txBody>
                    <a:bodyPr/>
                    <a:lstStyle/>
                    <a:p>
                      <a:pPr algn="ctr">
                        <a:lnSpc>
                          <a:spcPct val="115000"/>
                        </a:lnSpc>
                        <a:spcAft>
                          <a:spcPts val="1000"/>
                        </a:spcAft>
                      </a:pPr>
                      <a:r>
                        <a:rPr lang="es-ES" sz="800" dirty="0">
                          <a:effectLst/>
                        </a:rPr>
                        <a:t>21,451 (17.0)</a:t>
                      </a:r>
                      <a:endParaRPr lang="es-ES" sz="800" dirty="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a:effectLst/>
                        </a:rPr>
                        <a:t>14,984 (16.1)</a:t>
                      </a:r>
                      <a:endParaRPr lang="es-ES" sz="80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a:effectLst/>
                        </a:rPr>
                        <a:t>36,435 (16.6)</a:t>
                      </a:r>
                      <a:endParaRPr lang="es-ES" sz="800">
                        <a:effectLst/>
                        <a:latin typeface="Calibri"/>
                        <a:ea typeface="Calibri"/>
                        <a:cs typeface="Times New Roman"/>
                      </a:endParaRPr>
                    </a:p>
                  </a:txBody>
                  <a:tcPr marL="34497" marR="34497" marT="0" marB="0" anchor="b"/>
                </a:tc>
                <a:extLst>
                  <a:ext uri="{0D108BD9-81ED-4DB2-BD59-A6C34878D82A}">
                    <a16:rowId xmlns:a16="http://schemas.microsoft.com/office/drawing/2014/main" xmlns="" val="10001"/>
                  </a:ext>
                </a:extLst>
              </a:tr>
              <a:tr h="147641">
                <a:tc rowSpan="2">
                  <a:txBody>
                    <a:bodyPr/>
                    <a:lstStyle/>
                    <a:p>
                      <a:pPr>
                        <a:lnSpc>
                          <a:spcPct val="115000"/>
                        </a:lnSpc>
                        <a:spcAft>
                          <a:spcPts val="1000"/>
                        </a:spcAft>
                      </a:pPr>
                      <a:r>
                        <a:rPr lang="es-ES" sz="700">
                          <a:effectLst/>
                        </a:rPr>
                        <a:t>History of all-cause ED visits, N (%)</a:t>
                      </a:r>
                      <a:endParaRPr lang="es-ES" sz="700">
                        <a:effectLst/>
                        <a:latin typeface="Calibri"/>
                        <a:ea typeface="Calibri"/>
                        <a:cs typeface="Times New Roman"/>
                      </a:endParaRPr>
                    </a:p>
                  </a:txBody>
                  <a:tcPr marL="34497" marR="34497" marT="0" marB="0"/>
                </a:tc>
                <a:tc>
                  <a:txBody>
                    <a:bodyPr/>
                    <a:lstStyle/>
                    <a:p>
                      <a:pPr algn="ctr">
                        <a:lnSpc>
                          <a:spcPct val="115000"/>
                        </a:lnSpc>
                      </a:pPr>
                      <a:endParaRPr lang="es-ES" sz="800" dirty="0">
                        <a:effectLst/>
                        <a:latin typeface="Calibri"/>
                        <a:cs typeface="Times New Roman"/>
                      </a:endParaRPr>
                    </a:p>
                  </a:txBody>
                  <a:tcPr marL="34497" marR="34497" marT="0" marB="0" anchor="b"/>
                </a:tc>
                <a:tc>
                  <a:txBody>
                    <a:bodyPr/>
                    <a:lstStyle/>
                    <a:p>
                      <a:pPr algn="ctr">
                        <a:lnSpc>
                          <a:spcPct val="115000"/>
                        </a:lnSpc>
                      </a:pPr>
                      <a:endParaRPr lang="es-ES" sz="800">
                        <a:effectLst/>
                        <a:latin typeface="Calibri"/>
                        <a:cs typeface="Times New Roman"/>
                      </a:endParaRPr>
                    </a:p>
                  </a:txBody>
                  <a:tcPr marL="34497" marR="34497" marT="0" marB="0" anchor="b"/>
                </a:tc>
                <a:tc>
                  <a:txBody>
                    <a:bodyPr/>
                    <a:lstStyle/>
                    <a:p>
                      <a:pPr algn="ctr">
                        <a:lnSpc>
                          <a:spcPct val="115000"/>
                        </a:lnSpc>
                      </a:pPr>
                      <a:endParaRPr lang="es-ES" sz="800">
                        <a:effectLst/>
                        <a:latin typeface="Calibri"/>
                        <a:cs typeface="Times New Roman"/>
                      </a:endParaRPr>
                    </a:p>
                  </a:txBody>
                  <a:tcPr marL="34497" marR="34497" marT="0" marB="0" anchor="b"/>
                </a:tc>
                <a:extLst>
                  <a:ext uri="{0D108BD9-81ED-4DB2-BD59-A6C34878D82A}">
                    <a16:rowId xmlns:a16="http://schemas.microsoft.com/office/drawing/2014/main" xmlns="" val="10002"/>
                  </a:ext>
                </a:extLst>
              </a:tr>
              <a:tr h="138994">
                <a:tc vMerge="1">
                  <a:txBody>
                    <a:bodyPr/>
                    <a:lstStyle/>
                    <a:p>
                      <a:endParaRPr lang="es-ES"/>
                    </a:p>
                  </a:txBody>
                  <a:tcPr/>
                </a:tc>
                <a:tc>
                  <a:txBody>
                    <a:bodyPr/>
                    <a:lstStyle/>
                    <a:p>
                      <a:pPr algn="ctr">
                        <a:lnSpc>
                          <a:spcPct val="115000"/>
                        </a:lnSpc>
                        <a:spcAft>
                          <a:spcPts val="1000"/>
                        </a:spcAft>
                      </a:pPr>
                      <a:r>
                        <a:rPr lang="es-ES" sz="800" dirty="0">
                          <a:effectLst/>
                        </a:rPr>
                        <a:t>17,305 (13.7)</a:t>
                      </a:r>
                      <a:endParaRPr lang="es-ES" sz="800" dirty="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a:effectLst/>
                        </a:rPr>
                        <a:t>12,003 (12.9)</a:t>
                      </a:r>
                      <a:endParaRPr lang="es-ES" sz="80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a:effectLst/>
                        </a:rPr>
                        <a:t>29,308 (13.4)</a:t>
                      </a:r>
                      <a:endParaRPr lang="es-ES" sz="800">
                        <a:effectLst/>
                        <a:latin typeface="Calibri"/>
                        <a:ea typeface="Calibri"/>
                        <a:cs typeface="Times New Roman"/>
                      </a:endParaRPr>
                    </a:p>
                  </a:txBody>
                  <a:tcPr marL="34497" marR="34497" marT="0" marB="0" anchor="b"/>
                </a:tc>
                <a:extLst>
                  <a:ext uri="{0D108BD9-81ED-4DB2-BD59-A6C34878D82A}">
                    <a16:rowId xmlns:a16="http://schemas.microsoft.com/office/drawing/2014/main" xmlns="" val="10003"/>
                  </a:ext>
                </a:extLst>
              </a:tr>
              <a:tr h="147641">
                <a:tc>
                  <a:txBody>
                    <a:bodyPr/>
                    <a:lstStyle/>
                    <a:p>
                      <a:pPr>
                        <a:lnSpc>
                          <a:spcPct val="115000"/>
                        </a:lnSpc>
                        <a:spcAft>
                          <a:spcPts val="1000"/>
                        </a:spcAft>
                      </a:pPr>
                      <a:r>
                        <a:rPr lang="es-ES" sz="700">
                          <a:effectLst/>
                        </a:rPr>
                        <a:t>Co-existing conditions, N (%)</a:t>
                      </a:r>
                      <a:endParaRPr lang="es-ES" sz="700">
                        <a:effectLst/>
                        <a:latin typeface="Calibri"/>
                        <a:ea typeface="Calibri"/>
                        <a:cs typeface="Times New Roman"/>
                      </a:endParaRPr>
                    </a:p>
                  </a:txBody>
                  <a:tcPr marL="34497" marR="34497" marT="0" marB="0"/>
                </a:tc>
                <a:tc>
                  <a:txBody>
                    <a:bodyPr/>
                    <a:lstStyle/>
                    <a:p>
                      <a:pPr algn="ctr">
                        <a:lnSpc>
                          <a:spcPct val="115000"/>
                        </a:lnSpc>
                      </a:pPr>
                      <a:endParaRPr lang="es-ES" sz="800" dirty="0">
                        <a:effectLst/>
                        <a:latin typeface="Calibri"/>
                        <a:cs typeface="Times New Roman"/>
                      </a:endParaRPr>
                    </a:p>
                  </a:txBody>
                  <a:tcPr marL="34497" marR="34497" marT="0" marB="0" anchor="b"/>
                </a:tc>
                <a:tc>
                  <a:txBody>
                    <a:bodyPr/>
                    <a:lstStyle/>
                    <a:p>
                      <a:pPr algn="ctr">
                        <a:lnSpc>
                          <a:spcPct val="115000"/>
                        </a:lnSpc>
                      </a:pPr>
                      <a:endParaRPr lang="es-ES" sz="800">
                        <a:effectLst/>
                        <a:latin typeface="Calibri"/>
                        <a:cs typeface="Times New Roman"/>
                      </a:endParaRPr>
                    </a:p>
                  </a:txBody>
                  <a:tcPr marL="34497" marR="34497" marT="0" marB="0" anchor="b"/>
                </a:tc>
                <a:tc>
                  <a:txBody>
                    <a:bodyPr/>
                    <a:lstStyle/>
                    <a:p>
                      <a:pPr algn="ctr">
                        <a:lnSpc>
                          <a:spcPct val="115000"/>
                        </a:lnSpc>
                      </a:pPr>
                      <a:endParaRPr lang="es-ES" sz="800">
                        <a:effectLst/>
                        <a:latin typeface="Calibri"/>
                        <a:cs typeface="Times New Roman"/>
                      </a:endParaRPr>
                    </a:p>
                  </a:txBody>
                  <a:tcPr marL="34497" marR="34497" marT="0" marB="0" anchor="b"/>
                </a:tc>
                <a:extLst>
                  <a:ext uri="{0D108BD9-81ED-4DB2-BD59-A6C34878D82A}">
                    <a16:rowId xmlns:a16="http://schemas.microsoft.com/office/drawing/2014/main" xmlns="" val="10004"/>
                  </a:ext>
                </a:extLst>
              </a:tr>
              <a:tr h="147641">
                <a:tc rowSpan="2">
                  <a:txBody>
                    <a:bodyPr/>
                    <a:lstStyle/>
                    <a:p>
                      <a:pPr indent="154305">
                        <a:lnSpc>
                          <a:spcPct val="115000"/>
                        </a:lnSpc>
                        <a:spcAft>
                          <a:spcPts val="0"/>
                        </a:spcAft>
                      </a:pPr>
                      <a:r>
                        <a:rPr lang="es-ES" sz="700">
                          <a:effectLst/>
                        </a:rPr>
                        <a:t>Active Rhinitis</a:t>
                      </a:r>
                      <a:endParaRPr lang="es-ES" sz="700">
                        <a:effectLst/>
                        <a:latin typeface="Calibri"/>
                        <a:ea typeface="Calibri"/>
                        <a:cs typeface="Times New Roman"/>
                      </a:endParaRPr>
                    </a:p>
                  </a:txBody>
                  <a:tcPr marL="34497" marR="34497" marT="0" marB="0"/>
                </a:tc>
                <a:tc>
                  <a:txBody>
                    <a:bodyPr/>
                    <a:lstStyle/>
                    <a:p>
                      <a:pPr algn="ctr">
                        <a:lnSpc>
                          <a:spcPct val="115000"/>
                        </a:lnSpc>
                      </a:pPr>
                      <a:endParaRPr lang="es-ES" sz="800" dirty="0">
                        <a:effectLst/>
                        <a:latin typeface="Calibri"/>
                        <a:cs typeface="Times New Roman"/>
                      </a:endParaRPr>
                    </a:p>
                  </a:txBody>
                  <a:tcPr marL="34497" marR="34497" marT="0" marB="0" anchor="b"/>
                </a:tc>
                <a:tc>
                  <a:txBody>
                    <a:bodyPr/>
                    <a:lstStyle/>
                    <a:p>
                      <a:pPr algn="ctr">
                        <a:lnSpc>
                          <a:spcPct val="115000"/>
                        </a:lnSpc>
                      </a:pPr>
                      <a:endParaRPr lang="es-ES" sz="800">
                        <a:effectLst/>
                        <a:latin typeface="Calibri"/>
                        <a:cs typeface="Times New Roman"/>
                      </a:endParaRPr>
                    </a:p>
                  </a:txBody>
                  <a:tcPr marL="34497" marR="34497" marT="0" marB="0" anchor="b"/>
                </a:tc>
                <a:tc>
                  <a:txBody>
                    <a:bodyPr/>
                    <a:lstStyle/>
                    <a:p>
                      <a:pPr algn="ctr">
                        <a:lnSpc>
                          <a:spcPct val="115000"/>
                        </a:lnSpc>
                      </a:pPr>
                      <a:endParaRPr lang="es-ES" sz="800" dirty="0">
                        <a:effectLst/>
                        <a:latin typeface="Calibri"/>
                        <a:cs typeface="Times New Roman"/>
                      </a:endParaRPr>
                    </a:p>
                  </a:txBody>
                  <a:tcPr marL="34497" marR="34497" marT="0" marB="0" anchor="b"/>
                </a:tc>
                <a:extLst>
                  <a:ext uri="{0D108BD9-81ED-4DB2-BD59-A6C34878D82A}">
                    <a16:rowId xmlns:a16="http://schemas.microsoft.com/office/drawing/2014/main" xmlns="" val="10005"/>
                  </a:ext>
                </a:extLst>
              </a:tr>
              <a:tr h="138994">
                <a:tc vMerge="1">
                  <a:txBody>
                    <a:bodyPr/>
                    <a:lstStyle/>
                    <a:p>
                      <a:endParaRPr lang="es-ES"/>
                    </a:p>
                  </a:txBody>
                  <a:tcPr/>
                </a:tc>
                <a:tc>
                  <a:txBody>
                    <a:bodyPr/>
                    <a:lstStyle/>
                    <a:p>
                      <a:pPr algn="ctr">
                        <a:lnSpc>
                          <a:spcPct val="115000"/>
                        </a:lnSpc>
                        <a:spcAft>
                          <a:spcPts val="0"/>
                        </a:spcAft>
                      </a:pPr>
                      <a:r>
                        <a:rPr lang="es-ES" sz="800" dirty="0">
                          <a:effectLst/>
                        </a:rPr>
                        <a:t>3,301 (2.6)</a:t>
                      </a:r>
                      <a:endParaRPr lang="es-ES" sz="800" dirty="0">
                        <a:effectLst/>
                        <a:latin typeface="Calibri"/>
                        <a:ea typeface="Calibri"/>
                        <a:cs typeface="Times New Roman"/>
                      </a:endParaRPr>
                    </a:p>
                  </a:txBody>
                  <a:tcPr marL="34497" marR="34497" marT="0" marB="0" anchor="b"/>
                </a:tc>
                <a:tc>
                  <a:txBody>
                    <a:bodyPr/>
                    <a:lstStyle/>
                    <a:p>
                      <a:pPr algn="ctr">
                        <a:lnSpc>
                          <a:spcPct val="115000"/>
                        </a:lnSpc>
                        <a:spcAft>
                          <a:spcPts val="0"/>
                        </a:spcAft>
                      </a:pPr>
                      <a:r>
                        <a:rPr lang="es-ES" sz="800">
                          <a:effectLst/>
                        </a:rPr>
                        <a:t>2,368 (2.5)</a:t>
                      </a:r>
                      <a:endParaRPr lang="es-ES" sz="800">
                        <a:effectLst/>
                        <a:latin typeface="Calibri"/>
                        <a:ea typeface="Calibri"/>
                        <a:cs typeface="Times New Roman"/>
                      </a:endParaRPr>
                    </a:p>
                  </a:txBody>
                  <a:tcPr marL="34497" marR="34497" marT="0" marB="0" anchor="b"/>
                </a:tc>
                <a:tc>
                  <a:txBody>
                    <a:bodyPr/>
                    <a:lstStyle/>
                    <a:p>
                      <a:pPr algn="ctr">
                        <a:lnSpc>
                          <a:spcPct val="115000"/>
                        </a:lnSpc>
                        <a:spcAft>
                          <a:spcPts val="0"/>
                        </a:spcAft>
                      </a:pPr>
                      <a:r>
                        <a:rPr lang="es-ES" sz="800">
                          <a:effectLst/>
                        </a:rPr>
                        <a:t>5,669 (2.6)</a:t>
                      </a:r>
                      <a:endParaRPr lang="es-ES" sz="800">
                        <a:effectLst/>
                        <a:latin typeface="Calibri"/>
                        <a:ea typeface="Calibri"/>
                        <a:cs typeface="Times New Roman"/>
                      </a:endParaRPr>
                    </a:p>
                  </a:txBody>
                  <a:tcPr marL="34497" marR="34497" marT="0" marB="0" anchor="b"/>
                </a:tc>
                <a:extLst>
                  <a:ext uri="{0D108BD9-81ED-4DB2-BD59-A6C34878D82A}">
                    <a16:rowId xmlns:a16="http://schemas.microsoft.com/office/drawing/2014/main" xmlns="" val="10006"/>
                  </a:ext>
                </a:extLst>
              </a:tr>
              <a:tr h="138994">
                <a:tc>
                  <a:txBody>
                    <a:bodyPr/>
                    <a:lstStyle/>
                    <a:p>
                      <a:pPr indent="154305">
                        <a:lnSpc>
                          <a:spcPct val="115000"/>
                        </a:lnSpc>
                        <a:spcAft>
                          <a:spcPts val="1000"/>
                        </a:spcAft>
                      </a:pPr>
                      <a:r>
                        <a:rPr lang="es-ES" sz="700">
                          <a:effectLst/>
                        </a:rPr>
                        <a:t>Anxiety</a:t>
                      </a:r>
                      <a:endParaRPr lang="es-ES" sz="700">
                        <a:effectLst/>
                        <a:latin typeface="Calibri"/>
                        <a:ea typeface="Calibri"/>
                        <a:cs typeface="Times New Roman"/>
                      </a:endParaRPr>
                    </a:p>
                  </a:txBody>
                  <a:tcPr marL="34497" marR="34497" marT="0" marB="0"/>
                </a:tc>
                <a:tc>
                  <a:txBody>
                    <a:bodyPr/>
                    <a:lstStyle/>
                    <a:p>
                      <a:pPr algn="ctr">
                        <a:lnSpc>
                          <a:spcPct val="115000"/>
                        </a:lnSpc>
                        <a:spcAft>
                          <a:spcPts val="1000"/>
                        </a:spcAft>
                      </a:pPr>
                      <a:r>
                        <a:rPr lang="es-ES" sz="800">
                          <a:effectLst/>
                        </a:rPr>
                        <a:t>59,094 (46.9)</a:t>
                      </a:r>
                      <a:endParaRPr lang="es-ES" sz="80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a:effectLst/>
                        </a:rPr>
                        <a:t>53,150 (57.2)</a:t>
                      </a:r>
                      <a:endParaRPr lang="es-ES" sz="80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a:effectLst/>
                        </a:rPr>
                        <a:t>112,244 (51.2)</a:t>
                      </a:r>
                      <a:endParaRPr lang="es-ES" sz="800">
                        <a:effectLst/>
                        <a:latin typeface="Calibri"/>
                        <a:ea typeface="Calibri"/>
                        <a:cs typeface="Times New Roman"/>
                      </a:endParaRPr>
                    </a:p>
                  </a:txBody>
                  <a:tcPr marL="34497" marR="34497" marT="0" marB="0" anchor="b"/>
                </a:tc>
                <a:extLst>
                  <a:ext uri="{0D108BD9-81ED-4DB2-BD59-A6C34878D82A}">
                    <a16:rowId xmlns:a16="http://schemas.microsoft.com/office/drawing/2014/main" xmlns="" val="10007"/>
                  </a:ext>
                </a:extLst>
              </a:tr>
              <a:tr h="138994">
                <a:tc>
                  <a:txBody>
                    <a:bodyPr/>
                    <a:lstStyle/>
                    <a:p>
                      <a:pPr indent="154305">
                        <a:lnSpc>
                          <a:spcPct val="115000"/>
                        </a:lnSpc>
                        <a:spcAft>
                          <a:spcPts val="1000"/>
                        </a:spcAft>
                      </a:pPr>
                      <a:r>
                        <a:rPr lang="es-ES" sz="700">
                          <a:effectLst/>
                        </a:rPr>
                        <a:t>Asthma</a:t>
                      </a:r>
                      <a:endParaRPr lang="es-ES" sz="700">
                        <a:effectLst/>
                        <a:latin typeface="Calibri"/>
                        <a:ea typeface="Calibri"/>
                        <a:cs typeface="Times New Roman"/>
                      </a:endParaRPr>
                    </a:p>
                  </a:txBody>
                  <a:tcPr marL="34497" marR="34497" marT="0" marB="0"/>
                </a:tc>
                <a:tc>
                  <a:txBody>
                    <a:bodyPr/>
                    <a:lstStyle/>
                    <a:p>
                      <a:pPr algn="ctr">
                        <a:lnSpc>
                          <a:spcPct val="115000"/>
                        </a:lnSpc>
                        <a:spcAft>
                          <a:spcPts val="1000"/>
                        </a:spcAft>
                      </a:pPr>
                      <a:r>
                        <a:rPr lang="es-ES" sz="800" dirty="0">
                          <a:effectLst/>
                        </a:rPr>
                        <a:t>26,592 (21.1)</a:t>
                      </a:r>
                      <a:endParaRPr lang="es-ES" sz="800" dirty="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dirty="0">
                          <a:effectLst/>
                        </a:rPr>
                        <a:t>25,865 (27.8)</a:t>
                      </a:r>
                      <a:endParaRPr lang="es-ES" sz="800" dirty="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a:effectLst/>
                        </a:rPr>
                        <a:t>52,457 (24.0)</a:t>
                      </a:r>
                      <a:endParaRPr lang="es-ES" sz="800">
                        <a:effectLst/>
                        <a:latin typeface="Calibri"/>
                        <a:ea typeface="Calibri"/>
                        <a:cs typeface="Times New Roman"/>
                      </a:endParaRPr>
                    </a:p>
                  </a:txBody>
                  <a:tcPr marL="34497" marR="34497" marT="0" marB="0" anchor="b"/>
                </a:tc>
                <a:extLst>
                  <a:ext uri="{0D108BD9-81ED-4DB2-BD59-A6C34878D82A}">
                    <a16:rowId xmlns:a16="http://schemas.microsoft.com/office/drawing/2014/main" xmlns="" val="10008"/>
                  </a:ext>
                </a:extLst>
              </a:tr>
              <a:tr h="147641">
                <a:tc rowSpan="2">
                  <a:txBody>
                    <a:bodyPr/>
                    <a:lstStyle/>
                    <a:p>
                      <a:pPr indent="154305">
                        <a:lnSpc>
                          <a:spcPct val="115000"/>
                        </a:lnSpc>
                        <a:spcAft>
                          <a:spcPts val="1000"/>
                        </a:spcAft>
                      </a:pPr>
                      <a:r>
                        <a:rPr lang="es-ES" sz="700">
                          <a:effectLst/>
                        </a:rPr>
                        <a:t>Arrhythmia</a:t>
                      </a:r>
                      <a:endParaRPr lang="es-ES" sz="700">
                        <a:effectLst/>
                        <a:latin typeface="Calibri"/>
                        <a:ea typeface="Calibri"/>
                        <a:cs typeface="Times New Roman"/>
                      </a:endParaRPr>
                    </a:p>
                  </a:txBody>
                  <a:tcPr marL="34497" marR="34497" marT="0" marB="0"/>
                </a:tc>
                <a:tc>
                  <a:txBody>
                    <a:bodyPr/>
                    <a:lstStyle/>
                    <a:p>
                      <a:pPr algn="ctr">
                        <a:lnSpc>
                          <a:spcPct val="115000"/>
                        </a:lnSpc>
                      </a:pPr>
                      <a:endParaRPr lang="es-ES" sz="800">
                        <a:effectLst/>
                        <a:latin typeface="Calibri"/>
                        <a:cs typeface="Times New Roman"/>
                      </a:endParaRPr>
                    </a:p>
                  </a:txBody>
                  <a:tcPr marL="34497" marR="34497" marT="0" marB="0" anchor="b"/>
                </a:tc>
                <a:tc>
                  <a:txBody>
                    <a:bodyPr/>
                    <a:lstStyle/>
                    <a:p>
                      <a:pPr algn="ctr">
                        <a:lnSpc>
                          <a:spcPct val="115000"/>
                        </a:lnSpc>
                      </a:pPr>
                      <a:endParaRPr lang="es-ES" sz="800" dirty="0">
                        <a:effectLst/>
                        <a:latin typeface="Calibri"/>
                        <a:cs typeface="Times New Roman"/>
                      </a:endParaRPr>
                    </a:p>
                  </a:txBody>
                  <a:tcPr marL="34497" marR="34497" marT="0" marB="0" anchor="b"/>
                </a:tc>
                <a:tc>
                  <a:txBody>
                    <a:bodyPr/>
                    <a:lstStyle/>
                    <a:p>
                      <a:pPr algn="ctr">
                        <a:lnSpc>
                          <a:spcPct val="115000"/>
                        </a:lnSpc>
                      </a:pPr>
                      <a:endParaRPr lang="es-ES" sz="800">
                        <a:effectLst/>
                        <a:latin typeface="Calibri"/>
                        <a:cs typeface="Times New Roman"/>
                      </a:endParaRPr>
                    </a:p>
                  </a:txBody>
                  <a:tcPr marL="34497" marR="34497" marT="0" marB="0" anchor="b"/>
                </a:tc>
                <a:extLst>
                  <a:ext uri="{0D108BD9-81ED-4DB2-BD59-A6C34878D82A}">
                    <a16:rowId xmlns:a16="http://schemas.microsoft.com/office/drawing/2014/main" xmlns="" val="10009"/>
                  </a:ext>
                </a:extLst>
              </a:tr>
              <a:tr h="138994">
                <a:tc vMerge="1">
                  <a:txBody>
                    <a:bodyPr/>
                    <a:lstStyle/>
                    <a:p>
                      <a:endParaRPr lang="es-ES"/>
                    </a:p>
                  </a:txBody>
                  <a:tcPr/>
                </a:tc>
                <a:tc>
                  <a:txBody>
                    <a:bodyPr/>
                    <a:lstStyle/>
                    <a:p>
                      <a:pPr algn="ctr">
                        <a:lnSpc>
                          <a:spcPct val="115000"/>
                        </a:lnSpc>
                        <a:spcAft>
                          <a:spcPts val="1000"/>
                        </a:spcAft>
                      </a:pPr>
                      <a:r>
                        <a:rPr lang="es-ES" sz="800" dirty="0">
                          <a:effectLst/>
                        </a:rPr>
                        <a:t>2,819 (2.2)</a:t>
                      </a:r>
                      <a:endParaRPr lang="es-ES" sz="800" dirty="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dirty="0">
                          <a:effectLst/>
                        </a:rPr>
                        <a:t>1,590 (1.7)</a:t>
                      </a:r>
                      <a:endParaRPr lang="es-ES" sz="800" dirty="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a:effectLst/>
                        </a:rPr>
                        <a:t>4,409 (2.0)</a:t>
                      </a:r>
                      <a:endParaRPr lang="es-ES" sz="800">
                        <a:effectLst/>
                        <a:latin typeface="Calibri"/>
                        <a:ea typeface="Calibri"/>
                        <a:cs typeface="Times New Roman"/>
                      </a:endParaRPr>
                    </a:p>
                  </a:txBody>
                  <a:tcPr marL="34497" marR="34497" marT="0" marB="0" anchor="b"/>
                </a:tc>
                <a:extLst>
                  <a:ext uri="{0D108BD9-81ED-4DB2-BD59-A6C34878D82A}">
                    <a16:rowId xmlns:a16="http://schemas.microsoft.com/office/drawing/2014/main" xmlns="" val="10010"/>
                  </a:ext>
                </a:extLst>
              </a:tr>
              <a:tr h="147641">
                <a:tc rowSpan="2">
                  <a:txBody>
                    <a:bodyPr/>
                    <a:lstStyle/>
                    <a:p>
                      <a:pPr indent="154305">
                        <a:lnSpc>
                          <a:spcPct val="115000"/>
                        </a:lnSpc>
                        <a:spcAft>
                          <a:spcPts val="1000"/>
                        </a:spcAft>
                      </a:pPr>
                      <a:r>
                        <a:rPr lang="es-ES" sz="700">
                          <a:effectLst/>
                        </a:rPr>
                        <a:t>Bronchiectasis</a:t>
                      </a:r>
                      <a:endParaRPr lang="es-ES" sz="700">
                        <a:effectLst/>
                        <a:latin typeface="Calibri"/>
                        <a:ea typeface="Calibri"/>
                        <a:cs typeface="Times New Roman"/>
                      </a:endParaRPr>
                    </a:p>
                  </a:txBody>
                  <a:tcPr marL="34497" marR="34497" marT="0" marB="0"/>
                </a:tc>
                <a:tc>
                  <a:txBody>
                    <a:bodyPr/>
                    <a:lstStyle/>
                    <a:p>
                      <a:pPr algn="ctr">
                        <a:lnSpc>
                          <a:spcPct val="115000"/>
                        </a:lnSpc>
                      </a:pPr>
                      <a:endParaRPr lang="es-ES" sz="800" dirty="0">
                        <a:effectLst/>
                        <a:latin typeface="Calibri"/>
                        <a:cs typeface="Times New Roman"/>
                      </a:endParaRPr>
                    </a:p>
                  </a:txBody>
                  <a:tcPr marL="34497" marR="34497" marT="0" marB="0" anchor="b"/>
                </a:tc>
                <a:tc>
                  <a:txBody>
                    <a:bodyPr/>
                    <a:lstStyle/>
                    <a:p>
                      <a:pPr algn="ctr">
                        <a:lnSpc>
                          <a:spcPct val="115000"/>
                        </a:lnSpc>
                      </a:pPr>
                      <a:endParaRPr lang="es-ES" sz="800" dirty="0">
                        <a:effectLst/>
                        <a:latin typeface="Calibri"/>
                        <a:cs typeface="Times New Roman"/>
                      </a:endParaRPr>
                    </a:p>
                  </a:txBody>
                  <a:tcPr marL="34497" marR="34497" marT="0" marB="0" anchor="b"/>
                </a:tc>
                <a:tc>
                  <a:txBody>
                    <a:bodyPr/>
                    <a:lstStyle/>
                    <a:p>
                      <a:pPr algn="ctr">
                        <a:lnSpc>
                          <a:spcPct val="115000"/>
                        </a:lnSpc>
                      </a:pPr>
                      <a:endParaRPr lang="es-ES" sz="800">
                        <a:effectLst/>
                        <a:latin typeface="Calibri"/>
                        <a:cs typeface="Times New Roman"/>
                      </a:endParaRPr>
                    </a:p>
                  </a:txBody>
                  <a:tcPr marL="34497" marR="34497" marT="0" marB="0" anchor="b"/>
                </a:tc>
                <a:extLst>
                  <a:ext uri="{0D108BD9-81ED-4DB2-BD59-A6C34878D82A}">
                    <a16:rowId xmlns:a16="http://schemas.microsoft.com/office/drawing/2014/main" xmlns="" val="10011"/>
                  </a:ext>
                </a:extLst>
              </a:tr>
              <a:tr h="138994">
                <a:tc vMerge="1">
                  <a:txBody>
                    <a:bodyPr/>
                    <a:lstStyle/>
                    <a:p>
                      <a:endParaRPr lang="es-ES"/>
                    </a:p>
                  </a:txBody>
                  <a:tcPr/>
                </a:tc>
                <a:tc>
                  <a:txBody>
                    <a:bodyPr/>
                    <a:lstStyle/>
                    <a:p>
                      <a:pPr algn="ctr">
                        <a:lnSpc>
                          <a:spcPct val="115000"/>
                        </a:lnSpc>
                        <a:spcAft>
                          <a:spcPts val="1000"/>
                        </a:spcAft>
                      </a:pPr>
                      <a:r>
                        <a:rPr lang="es-ES" sz="800">
                          <a:effectLst/>
                        </a:rPr>
                        <a:t>2,630 (2.1)</a:t>
                      </a:r>
                      <a:endParaRPr lang="es-ES" sz="80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dirty="0">
                          <a:effectLst/>
                        </a:rPr>
                        <a:t>2,005 (2.2)</a:t>
                      </a:r>
                      <a:endParaRPr lang="es-ES" sz="800" dirty="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a:effectLst/>
                        </a:rPr>
                        <a:t>4,635 (2.1)</a:t>
                      </a:r>
                      <a:endParaRPr lang="es-ES" sz="800">
                        <a:effectLst/>
                        <a:latin typeface="Calibri"/>
                        <a:ea typeface="Calibri"/>
                        <a:cs typeface="Times New Roman"/>
                      </a:endParaRPr>
                    </a:p>
                  </a:txBody>
                  <a:tcPr marL="34497" marR="34497" marT="0" marB="0" anchor="b"/>
                </a:tc>
                <a:extLst>
                  <a:ext uri="{0D108BD9-81ED-4DB2-BD59-A6C34878D82A}">
                    <a16:rowId xmlns:a16="http://schemas.microsoft.com/office/drawing/2014/main" xmlns="" val="10012"/>
                  </a:ext>
                </a:extLst>
              </a:tr>
              <a:tr h="147641">
                <a:tc rowSpan="2">
                  <a:txBody>
                    <a:bodyPr/>
                    <a:lstStyle/>
                    <a:p>
                      <a:pPr indent="154305">
                        <a:lnSpc>
                          <a:spcPct val="115000"/>
                        </a:lnSpc>
                        <a:spcAft>
                          <a:spcPts val="1000"/>
                        </a:spcAft>
                      </a:pPr>
                      <a:r>
                        <a:rPr lang="es-ES" sz="700">
                          <a:effectLst/>
                        </a:rPr>
                        <a:t>Chronic kidney disease</a:t>
                      </a:r>
                      <a:endParaRPr lang="es-ES" sz="700">
                        <a:effectLst/>
                        <a:latin typeface="Calibri"/>
                        <a:ea typeface="Calibri"/>
                        <a:cs typeface="Times New Roman"/>
                      </a:endParaRPr>
                    </a:p>
                  </a:txBody>
                  <a:tcPr marL="34497" marR="34497" marT="0" marB="0"/>
                </a:tc>
                <a:tc>
                  <a:txBody>
                    <a:bodyPr/>
                    <a:lstStyle/>
                    <a:p>
                      <a:pPr algn="ctr">
                        <a:lnSpc>
                          <a:spcPct val="115000"/>
                        </a:lnSpc>
                      </a:pPr>
                      <a:endParaRPr lang="es-ES" sz="800" dirty="0">
                        <a:effectLst/>
                        <a:latin typeface="Calibri"/>
                        <a:cs typeface="Times New Roman"/>
                      </a:endParaRPr>
                    </a:p>
                  </a:txBody>
                  <a:tcPr marL="34497" marR="34497" marT="0" marB="0" anchor="b"/>
                </a:tc>
                <a:tc>
                  <a:txBody>
                    <a:bodyPr/>
                    <a:lstStyle/>
                    <a:p>
                      <a:pPr algn="ctr">
                        <a:lnSpc>
                          <a:spcPct val="115000"/>
                        </a:lnSpc>
                      </a:pPr>
                      <a:endParaRPr lang="es-ES" sz="800">
                        <a:effectLst/>
                        <a:latin typeface="Calibri"/>
                        <a:cs typeface="Times New Roman"/>
                      </a:endParaRPr>
                    </a:p>
                  </a:txBody>
                  <a:tcPr marL="34497" marR="34497" marT="0" marB="0" anchor="b"/>
                </a:tc>
                <a:tc>
                  <a:txBody>
                    <a:bodyPr/>
                    <a:lstStyle/>
                    <a:p>
                      <a:pPr algn="ctr">
                        <a:lnSpc>
                          <a:spcPct val="115000"/>
                        </a:lnSpc>
                      </a:pPr>
                      <a:endParaRPr lang="es-ES" sz="800">
                        <a:effectLst/>
                        <a:latin typeface="Calibri"/>
                        <a:cs typeface="Times New Roman"/>
                      </a:endParaRPr>
                    </a:p>
                  </a:txBody>
                  <a:tcPr marL="34497" marR="34497" marT="0" marB="0" anchor="b"/>
                </a:tc>
                <a:extLst>
                  <a:ext uri="{0D108BD9-81ED-4DB2-BD59-A6C34878D82A}">
                    <a16:rowId xmlns:a16="http://schemas.microsoft.com/office/drawing/2014/main" xmlns="" val="10013"/>
                  </a:ext>
                </a:extLst>
              </a:tr>
              <a:tr h="138994">
                <a:tc vMerge="1">
                  <a:txBody>
                    <a:bodyPr/>
                    <a:lstStyle/>
                    <a:p>
                      <a:endParaRPr lang="es-ES"/>
                    </a:p>
                  </a:txBody>
                  <a:tcPr/>
                </a:tc>
                <a:tc>
                  <a:txBody>
                    <a:bodyPr/>
                    <a:lstStyle/>
                    <a:p>
                      <a:pPr algn="ctr">
                        <a:lnSpc>
                          <a:spcPct val="115000"/>
                        </a:lnSpc>
                        <a:spcAft>
                          <a:spcPts val="1000"/>
                        </a:spcAft>
                      </a:pPr>
                      <a:r>
                        <a:rPr lang="es-ES" sz="800" dirty="0">
                          <a:effectLst/>
                        </a:rPr>
                        <a:t>40,512 (32.1)</a:t>
                      </a:r>
                      <a:endParaRPr lang="es-ES" sz="800" dirty="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dirty="0">
                          <a:effectLst/>
                        </a:rPr>
                        <a:t>36,477 (39.2)</a:t>
                      </a:r>
                      <a:endParaRPr lang="es-ES" sz="800" dirty="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a:effectLst/>
                        </a:rPr>
                        <a:t>76,989 (35.2)</a:t>
                      </a:r>
                      <a:endParaRPr lang="es-ES" sz="800">
                        <a:effectLst/>
                        <a:latin typeface="Calibri"/>
                        <a:ea typeface="Calibri"/>
                        <a:cs typeface="Times New Roman"/>
                      </a:endParaRPr>
                    </a:p>
                  </a:txBody>
                  <a:tcPr marL="34497" marR="34497" marT="0" marB="0" anchor="b"/>
                </a:tc>
                <a:extLst>
                  <a:ext uri="{0D108BD9-81ED-4DB2-BD59-A6C34878D82A}">
                    <a16:rowId xmlns:a16="http://schemas.microsoft.com/office/drawing/2014/main" xmlns="" val="10014"/>
                  </a:ext>
                </a:extLst>
              </a:tr>
              <a:tr h="147641">
                <a:tc rowSpan="2">
                  <a:txBody>
                    <a:bodyPr/>
                    <a:lstStyle/>
                    <a:p>
                      <a:pPr indent="154305">
                        <a:lnSpc>
                          <a:spcPct val="115000"/>
                        </a:lnSpc>
                        <a:spcAft>
                          <a:spcPts val="1000"/>
                        </a:spcAft>
                      </a:pPr>
                      <a:r>
                        <a:rPr lang="es-ES" sz="700">
                          <a:effectLst/>
                        </a:rPr>
                        <a:t>Diabetes</a:t>
                      </a:r>
                      <a:endParaRPr lang="es-ES" sz="700">
                        <a:effectLst/>
                        <a:latin typeface="Calibri"/>
                        <a:ea typeface="Calibri"/>
                        <a:cs typeface="Times New Roman"/>
                      </a:endParaRPr>
                    </a:p>
                  </a:txBody>
                  <a:tcPr marL="34497" marR="34497" marT="0" marB="0"/>
                </a:tc>
                <a:tc>
                  <a:txBody>
                    <a:bodyPr/>
                    <a:lstStyle/>
                    <a:p>
                      <a:pPr algn="ctr">
                        <a:lnSpc>
                          <a:spcPct val="115000"/>
                        </a:lnSpc>
                      </a:pPr>
                      <a:endParaRPr lang="es-ES" sz="800" dirty="0">
                        <a:effectLst/>
                        <a:latin typeface="Calibri"/>
                        <a:cs typeface="Times New Roman"/>
                      </a:endParaRPr>
                    </a:p>
                  </a:txBody>
                  <a:tcPr marL="34497" marR="34497" marT="0" marB="0" anchor="b"/>
                </a:tc>
                <a:tc>
                  <a:txBody>
                    <a:bodyPr/>
                    <a:lstStyle/>
                    <a:p>
                      <a:pPr algn="ctr">
                        <a:lnSpc>
                          <a:spcPct val="115000"/>
                        </a:lnSpc>
                      </a:pPr>
                      <a:endParaRPr lang="es-ES" sz="800" dirty="0">
                        <a:effectLst/>
                        <a:latin typeface="Calibri"/>
                        <a:cs typeface="Times New Roman"/>
                      </a:endParaRPr>
                    </a:p>
                  </a:txBody>
                  <a:tcPr marL="34497" marR="34497" marT="0" marB="0" anchor="b"/>
                </a:tc>
                <a:tc>
                  <a:txBody>
                    <a:bodyPr/>
                    <a:lstStyle/>
                    <a:p>
                      <a:pPr algn="ctr">
                        <a:lnSpc>
                          <a:spcPct val="115000"/>
                        </a:lnSpc>
                      </a:pPr>
                      <a:endParaRPr lang="es-ES" sz="800">
                        <a:effectLst/>
                        <a:latin typeface="Calibri"/>
                        <a:cs typeface="Times New Roman"/>
                      </a:endParaRPr>
                    </a:p>
                  </a:txBody>
                  <a:tcPr marL="34497" marR="34497" marT="0" marB="0" anchor="b"/>
                </a:tc>
                <a:extLst>
                  <a:ext uri="{0D108BD9-81ED-4DB2-BD59-A6C34878D82A}">
                    <a16:rowId xmlns:a16="http://schemas.microsoft.com/office/drawing/2014/main" xmlns="" val="10015"/>
                  </a:ext>
                </a:extLst>
              </a:tr>
              <a:tr h="138994">
                <a:tc vMerge="1">
                  <a:txBody>
                    <a:bodyPr/>
                    <a:lstStyle/>
                    <a:p>
                      <a:endParaRPr lang="es-ES"/>
                    </a:p>
                  </a:txBody>
                  <a:tcPr/>
                </a:tc>
                <a:tc>
                  <a:txBody>
                    <a:bodyPr/>
                    <a:lstStyle/>
                    <a:p>
                      <a:pPr algn="ctr">
                        <a:lnSpc>
                          <a:spcPct val="115000"/>
                        </a:lnSpc>
                        <a:spcAft>
                          <a:spcPts val="1000"/>
                        </a:spcAft>
                      </a:pPr>
                      <a:r>
                        <a:rPr lang="es-ES" sz="800" dirty="0">
                          <a:effectLst/>
                        </a:rPr>
                        <a:t>34,779 (27.6)</a:t>
                      </a:r>
                      <a:endParaRPr lang="es-ES" sz="800" dirty="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dirty="0">
                          <a:effectLst/>
                        </a:rPr>
                        <a:t>22,117 (23.8)</a:t>
                      </a:r>
                      <a:endParaRPr lang="es-ES" sz="800" dirty="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a:effectLst/>
                        </a:rPr>
                        <a:t>56,896 (26.0)</a:t>
                      </a:r>
                      <a:endParaRPr lang="es-ES" sz="800">
                        <a:effectLst/>
                        <a:latin typeface="Calibri"/>
                        <a:ea typeface="Calibri"/>
                        <a:cs typeface="Times New Roman"/>
                      </a:endParaRPr>
                    </a:p>
                  </a:txBody>
                  <a:tcPr marL="34497" marR="34497" marT="0" marB="0" anchor="b"/>
                </a:tc>
                <a:extLst>
                  <a:ext uri="{0D108BD9-81ED-4DB2-BD59-A6C34878D82A}">
                    <a16:rowId xmlns:a16="http://schemas.microsoft.com/office/drawing/2014/main" xmlns="" val="10016"/>
                  </a:ext>
                </a:extLst>
              </a:tr>
              <a:tr h="147641">
                <a:tc rowSpan="2">
                  <a:txBody>
                    <a:bodyPr/>
                    <a:lstStyle/>
                    <a:p>
                      <a:pPr indent="154305">
                        <a:lnSpc>
                          <a:spcPct val="115000"/>
                        </a:lnSpc>
                        <a:spcAft>
                          <a:spcPts val="1000"/>
                        </a:spcAft>
                      </a:pPr>
                      <a:r>
                        <a:rPr lang="es-ES" sz="700">
                          <a:effectLst/>
                        </a:rPr>
                        <a:t>Gastroesophageal Reflux Disease</a:t>
                      </a:r>
                      <a:endParaRPr lang="es-ES" sz="700">
                        <a:effectLst/>
                        <a:latin typeface="Calibri"/>
                        <a:ea typeface="Calibri"/>
                        <a:cs typeface="Times New Roman"/>
                      </a:endParaRPr>
                    </a:p>
                  </a:txBody>
                  <a:tcPr marL="34497" marR="34497" marT="0" marB="0"/>
                </a:tc>
                <a:tc>
                  <a:txBody>
                    <a:bodyPr/>
                    <a:lstStyle/>
                    <a:p>
                      <a:pPr algn="ctr">
                        <a:lnSpc>
                          <a:spcPct val="115000"/>
                        </a:lnSpc>
                      </a:pPr>
                      <a:endParaRPr lang="es-ES" sz="800" dirty="0">
                        <a:effectLst/>
                        <a:latin typeface="Calibri"/>
                        <a:cs typeface="Times New Roman"/>
                      </a:endParaRPr>
                    </a:p>
                  </a:txBody>
                  <a:tcPr marL="34497" marR="34497" marT="0" marB="0" anchor="b"/>
                </a:tc>
                <a:tc>
                  <a:txBody>
                    <a:bodyPr/>
                    <a:lstStyle/>
                    <a:p>
                      <a:pPr algn="ctr">
                        <a:lnSpc>
                          <a:spcPct val="115000"/>
                        </a:lnSpc>
                      </a:pPr>
                      <a:endParaRPr lang="es-ES" sz="800" dirty="0">
                        <a:effectLst/>
                        <a:latin typeface="Calibri"/>
                        <a:cs typeface="Times New Roman"/>
                      </a:endParaRPr>
                    </a:p>
                  </a:txBody>
                  <a:tcPr marL="34497" marR="34497" marT="0" marB="0" anchor="b"/>
                </a:tc>
                <a:tc>
                  <a:txBody>
                    <a:bodyPr/>
                    <a:lstStyle/>
                    <a:p>
                      <a:pPr algn="ctr">
                        <a:lnSpc>
                          <a:spcPct val="115000"/>
                        </a:lnSpc>
                      </a:pPr>
                      <a:endParaRPr lang="es-ES" sz="800">
                        <a:effectLst/>
                        <a:latin typeface="Calibri"/>
                        <a:cs typeface="Times New Roman"/>
                      </a:endParaRPr>
                    </a:p>
                  </a:txBody>
                  <a:tcPr marL="34497" marR="34497" marT="0" marB="0" anchor="b"/>
                </a:tc>
                <a:extLst>
                  <a:ext uri="{0D108BD9-81ED-4DB2-BD59-A6C34878D82A}">
                    <a16:rowId xmlns:a16="http://schemas.microsoft.com/office/drawing/2014/main" xmlns="" val="10017"/>
                  </a:ext>
                </a:extLst>
              </a:tr>
              <a:tr h="138994">
                <a:tc vMerge="1">
                  <a:txBody>
                    <a:bodyPr/>
                    <a:lstStyle/>
                    <a:p>
                      <a:endParaRPr lang="es-ES"/>
                    </a:p>
                  </a:txBody>
                  <a:tcPr/>
                </a:tc>
                <a:tc>
                  <a:txBody>
                    <a:bodyPr/>
                    <a:lstStyle/>
                    <a:p>
                      <a:pPr algn="ctr">
                        <a:lnSpc>
                          <a:spcPct val="115000"/>
                        </a:lnSpc>
                        <a:spcAft>
                          <a:spcPts val="1000"/>
                        </a:spcAft>
                      </a:pPr>
                      <a:r>
                        <a:rPr lang="es-ES" sz="800">
                          <a:effectLst/>
                        </a:rPr>
                        <a:t>1,991 (1.6)</a:t>
                      </a:r>
                      <a:endParaRPr lang="es-ES" sz="80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dirty="0">
                          <a:effectLst/>
                        </a:rPr>
                        <a:t>1,821 (2.0)</a:t>
                      </a:r>
                      <a:endParaRPr lang="es-ES" sz="800" dirty="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a:effectLst/>
                        </a:rPr>
                        <a:t>3,812 (1.7)</a:t>
                      </a:r>
                      <a:endParaRPr lang="es-ES" sz="800">
                        <a:effectLst/>
                        <a:latin typeface="Calibri"/>
                        <a:ea typeface="Calibri"/>
                        <a:cs typeface="Times New Roman"/>
                      </a:endParaRPr>
                    </a:p>
                  </a:txBody>
                  <a:tcPr marL="34497" marR="34497" marT="0" marB="0" anchor="b"/>
                </a:tc>
                <a:extLst>
                  <a:ext uri="{0D108BD9-81ED-4DB2-BD59-A6C34878D82A}">
                    <a16:rowId xmlns:a16="http://schemas.microsoft.com/office/drawing/2014/main" xmlns="" val="10018"/>
                  </a:ext>
                </a:extLst>
              </a:tr>
              <a:tr h="147641">
                <a:tc rowSpan="2">
                  <a:txBody>
                    <a:bodyPr/>
                    <a:lstStyle/>
                    <a:p>
                      <a:pPr indent="154305">
                        <a:lnSpc>
                          <a:spcPct val="115000"/>
                        </a:lnSpc>
                        <a:spcAft>
                          <a:spcPts val="1000"/>
                        </a:spcAft>
                      </a:pPr>
                      <a:r>
                        <a:rPr lang="es-ES" sz="700">
                          <a:effectLst/>
                        </a:rPr>
                        <a:t>Heart Failure</a:t>
                      </a:r>
                      <a:endParaRPr lang="es-ES" sz="700">
                        <a:effectLst/>
                        <a:latin typeface="Calibri"/>
                        <a:ea typeface="Calibri"/>
                        <a:cs typeface="Times New Roman"/>
                      </a:endParaRPr>
                    </a:p>
                  </a:txBody>
                  <a:tcPr marL="34497" marR="34497" marT="0" marB="0"/>
                </a:tc>
                <a:tc>
                  <a:txBody>
                    <a:bodyPr/>
                    <a:lstStyle/>
                    <a:p>
                      <a:pPr algn="ctr">
                        <a:lnSpc>
                          <a:spcPct val="115000"/>
                        </a:lnSpc>
                      </a:pPr>
                      <a:endParaRPr lang="es-ES" sz="800">
                        <a:effectLst/>
                        <a:latin typeface="Calibri"/>
                        <a:cs typeface="Times New Roman"/>
                      </a:endParaRPr>
                    </a:p>
                  </a:txBody>
                  <a:tcPr marL="34497" marR="34497" marT="0" marB="0" anchor="b"/>
                </a:tc>
                <a:tc>
                  <a:txBody>
                    <a:bodyPr/>
                    <a:lstStyle/>
                    <a:p>
                      <a:pPr algn="ctr">
                        <a:lnSpc>
                          <a:spcPct val="115000"/>
                        </a:lnSpc>
                      </a:pPr>
                      <a:endParaRPr lang="es-ES" sz="800" dirty="0">
                        <a:effectLst/>
                        <a:latin typeface="Calibri"/>
                        <a:cs typeface="Times New Roman"/>
                      </a:endParaRPr>
                    </a:p>
                  </a:txBody>
                  <a:tcPr marL="34497" marR="34497" marT="0" marB="0" anchor="b"/>
                </a:tc>
                <a:tc>
                  <a:txBody>
                    <a:bodyPr/>
                    <a:lstStyle/>
                    <a:p>
                      <a:pPr algn="ctr">
                        <a:lnSpc>
                          <a:spcPct val="115000"/>
                        </a:lnSpc>
                      </a:pPr>
                      <a:endParaRPr lang="es-ES" sz="800">
                        <a:effectLst/>
                        <a:latin typeface="Calibri"/>
                        <a:cs typeface="Times New Roman"/>
                      </a:endParaRPr>
                    </a:p>
                  </a:txBody>
                  <a:tcPr marL="34497" marR="34497" marT="0" marB="0" anchor="b"/>
                </a:tc>
                <a:extLst>
                  <a:ext uri="{0D108BD9-81ED-4DB2-BD59-A6C34878D82A}">
                    <a16:rowId xmlns:a16="http://schemas.microsoft.com/office/drawing/2014/main" xmlns="" val="10019"/>
                  </a:ext>
                </a:extLst>
              </a:tr>
              <a:tr h="138994">
                <a:tc vMerge="1">
                  <a:txBody>
                    <a:bodyPr/>
                    <a:lstStyle/>
                    <a:p>
                      <a:endParaRPr lang="es-ES"/>
                    </a:p>
                  </a:txBody>
                  <a:tcPr/>
                </a:tc>
                <a:tc>
                  <a:txBody>
                    <a:bodyPr/>
                    <a:lstStyle/>
                    <a:p>
                      <a:pPr algn="ctr">
                        <a:lnSpc>
                          <a:spcPct val="115000"/>
                        </a:lnSpc>
                        <a:spcAft>
                          <a:spcPts val="1000"/>
                        </a:spcAft>
                      </a:pPr>
                      <a:r>
                        <a:rPr lang="es-ES" sz="800">
                          <a:effectLst/>
                        </a:rPr>
                        <a:t>8,008 (6.4)</a:t>
                      </a:r>
                      <a:endParaRPr lang="es-ES" sz="80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dirty="0">
                          <a:effectLst/>
                        </a:rPr>
                        <a:t>3,643 (3.9)</a:t>
                      </a:r>
                      <a:endParaRPr lang="es-ES" sz="800" dirty="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a:effectLst/>
                        </a:rPr>
                        <a:t>11,651 (5.3)</a:t>
                      </a:r>
                      <a:endParaRPr lang="es-ES" sz="800">
                        <a:effectLst/>
                        <a:latin typeface="Calibri"/>
                        <a:ea typeface="Calibri"/>
                        <a:cs typeface="Times New Roman"/>
                      </a:endParaRPr>
                    </a:p>
                  </a:txBody>
                  <a:tcPr marL="34497" marR="34497" marT="0" marB="0" anchor="b"/>
                </a:tc>
                <a:extLst>
                  <a:ext uri="{0D108BD9-81ED-4DB2-BD59-A6C34878D82A}">
                    <a16:rowId xmlns:a16="http://schemas.microsoft.com/office/drawing/2014/main" xmlns="" val="10020"/>
                  </a:ext>
                </a:extLst>
              </a:tr>
              <a:tr h="138994">
                <a:tc>
                  <a:txBody>
                    <a:bodyPr/>
                    <a:lstStyle/>
                    <a:p>
                      <a:pPr indent="154305">
                        <a:lnSpc>
                          <a:spcPct val="115000"/>
                        </a:lnSpc>
                        <a:spcAft>
                          <a:spcPts val="1000"/>
                        </a:spcAft>
                      </a:pPr>
                      <a:r>
                        <a:rPr lang="es-ES" sz="700">
                          <a:effectLst/>
                        </a:rPr>
                        <a:t>Hypertension</a:t>
                      </a:r>
                      <a:endParaRPr lang="es-ES" sz="700">
                        <a:effectLst/>
                        <a:latin typeface="Calibri"/>
                        <a:ea typeface="Calibri"/>
                        <a:cs typeface="Times New Roman"/>
                      </a:endParaRPr>
                    </a:p>
                  </a:txBody>
                  <a:tcPr marL="34497" marR="34497" marT="0" marB="0"/>
                </a:tc>
                <a:tc>
                  <a:txBody>
                    <a:bodyPr/>
                    <a:lstStyle/>
                    <a:p>
                      <a:pPr algn="ctr">
                        <a:lnSpc>
                          <a:spcPct val="115000"/>
                        </a:lnSpc>
                        <a:spcAft>
                          <a:spcPts val="1000"/>
                        </a:spcAft>
                      </a:pPr>
                      <a:r>
                        <a:rPr lang="es-ES" sz="800">
                          <a:effectLst/>
                        </a:rPr>
                        <a:t> 21,127 (16.8)</a:t>
                      </a:r>
                      <a:endParaRPr lang="es-ES" sz="80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dirty="0">
                          <a:effectLst/>
                        </a:rPr>
                        <a:t>14,958 (16.1)</a:t>
                      </a:r>
                      <a:endParaRPr lang="es-ES" sz="800" dirty="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a:effectLst/>
                        </a:rPr>
                        <a:t>36,085 (16.5)</a:t>
                      </a:r>
                      <a:endParaRPr lang="es-ES" sz="800">
                        <a:effectLst/>
                        <a:latin typeface="Calibri"/>
                        <a:ea typeface="Calibri"/>
                        <a:cs typeface="Times New Roman"/>
                      </a:endParaRPr>
                    </a:p>
                  </a:txBody>
                  <a:tcPr marL="34497" marR="34497" marT="0" marB="0" anchor="b"/>
                </a:tc>
                <a:extLst>
                  <a:ext uri="{0D108BD9-81ED-4DB2-BD59-A6C34878D82A}">
                    <a16:rowId xmlns:a16="http://schemas.microsoft.com/office/drawing/2014/main" xmlns="" val="10021"/>
                  </a:ext>
                </a:extLst>
              </a:tr>
              <a:tr h="138994">
                <a:tc>
                  <a:txBody>
                    <a:bodyPr/>
                    <a:lstStyle/>
                    <a:p>
                      <a:pPr indent="154305">
                        <a:lnSpc>
                          <a:spcPct val="115000"/>
                        </a:lnSpc>
                        <a:spcAft>
                          <a:spcPts val="1000"/>
                        </a:spcAft>
                      </a:pPr>
                      <a:r>
                        <a:rPr lang="es-ES" sz="700">
                          <a:effectLst/>
                        </a:rPr>
                        <a:t>Ischaemic heart disease</a:t>
                      </a:r>
                      <a:endParaRPr lang="es-ES" sz="700">
                        <a:effectLst/>
                        <a:latin typeface="Calibri"/>
                        <a:ea typeface="Calibri"/>
                        <a:cs typeface="Times New Roman"/>
                      </a:endParaRPr>
                    </a:p>
                  </a:txBody>
                  <a:tcPr marL="34497" marR="34497" marT="0" marB="0"/>
                </a:tc>
                <a:tc>
                  <a:txBody>
                    <a:bodyPr/>
                    <a:lstStyle/>
                    <a:p>
                      <a:pPr algn="ctr">
                        <a:lnSpc>
                          <a:spcPct val="115000"/>
                        </a:lnSpc>
                        <a:spcAft>
                          <a:spcPts val="1000"/>
                        </a:spcAft>
                      </a:pPr>
                      <a:r>
                        <a:rPr lang="es-ES" sz="800">
                          <a:effectLst/>
                        </a:rPr>
                        <a:t>24,282 (19.3)</a:t>
                      </a:r>
                      <a:endParaRPr lang="es-ES" sz="80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dirty="0">
                          <a:effectLst/>
                        </a:rPr>
                        <a:t>9,812 (10.6)</a:t>
                      </a:r>
                      <a:endParaRPr lang="es-ES" sz="800" dirty="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a:effectLst/>
                        </a:rPr>
                        <a:t>34,094 (15.6)</a:t>
                      </a:r>
                      <a:endParaRPr lang="es-ES" sz="800">
                        <a:effectLst/>
                        <a:latin typeface="Calibri"/>
                        <a:ea typeface="Calibri"/>
                        <a:cs typeface="Times New Roman"/>
                      </a:endParaRPr>
                    </a:p>
                  </a:txBody>
                  <a:tcPr marL="34497" marR="34497" marT="0" marB="0" anchor="b"/>
                </a:tc>
                <a:extLst>
                  <a:ext uri="{0D108BD9-81ED-4DB2-BD59-A6C34878D82A}">
                    <a16:rowId xmlns:a16="http://schemas.microsoft.com/office/drawing/2014/main" xmlns="" val="10022"/>
                  </a:ext>
                </a:extLst>
              </a:tr>
              <a:tr h="138994">
                <a:tc>
                  <a:txBody>
                    <a:bodyPr/>
                    <a:lstStyle/>
                    <a:p>
                      <a:pPr indent="154305">
                        <a:lnSpc>
                          <a:spcPct val="115000"/>
                        </a:lnSpc>
                        <a:spcAft>
                          <a:spcPts val="1000"/>
                        </a:spcAft>
                      </a:pPr>
                      <a:r>
                        <a:rPr lang="es-ES" sz="700">
                          <a:effectLst/>
                        </a:rPr>
                        <a:t>Osteoporosis</a:t>
                      </a:r>
                      <a:endParaRPr lang="es-ES" sz="700">
                        <a:effectLst/>
                        <a:latin typeface="Calibri"/>
                        <a:ea typeface="Calibri"/>
                        <a:cs typeface="Times New Roman"/>
                      </a:endParaRPr>
                    </a:p>
                  </a:txBody>
                  <a:tcPr marL="34497" marR="34497" marT="0" marB="0"/>
                </a:tc>
                <a:tc>
                  <a:txBody>
                    <a:bodyPr/>
                    <a:lstStyle/>
                    <a:p>
                      <a:pPr algn="ctr">
                        <a:lnSpc>
                          <a:spcPct val="115000"/>
                        </a:lnSpc>
                        <a:spcAft>
                          <a:spcPts val="1000"/>
                        </a:spcAft>
                      </a:pPr>
                      <a:r>
                        <a:rPr lang="es-ES" sz="800">
                          <a:effectLst/>
                        </a:rPr>
                        <a:t>12,540 (9.9)</a:t>
                      </a:r>
                      <a:endParaRPr lang="es-ES" sz="80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dirty="0">
                          <a:effectLst/>
                        </a:rPr>
                        <a:t>13,060 (14.1)</a:t>
                      </a:r>
                      <a:endParaRPr lang="es-ES" sz="800" dirty="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a:effectLst/>
                        </a:rPr>
                        <a:t>25,600 (11.7)</a:t>
                      </a:r>
                      <a:endParaRPr lang="es-ES" sz="800">
                        <a:effectLst/>
                        <a:latin typeface="Calibri"/>
                        <a:ea typeface="Calibri"/>
                        <a:cs typeface="Times New Roman"/>
                      </a:endParaRPr>
                    </a:p>
                  </a:txBody>
                  <a:tcPr marL="34497" marR="34497" marT="0" marB="0" anchor="b"/>
                </a:tc>
                <a:extLst>
                  <a:ext uri="{0D108BD9-81ED-4DB2-BD59-A6C34878D82A}">
                    <a16:rowId xmlns:a16="http://schemas.microsoft.com/office/drawing/2014/main" xmlns="" val="10023"/>
                  </a:ext>
                </a:extLst>
              </a:tr>
              <a:tr h="138994">
                <a:tc>
                  <a:txBody>
                    <a:bodyPr/>
                    <a:lstStyle/>
                    <a:p>
                      <a:pPr indent="154305">
                        <a:lnSpc>
                          <a:spcPct val="115000"/>
                        </a:lnSpc>
                        <a:spcAft>
                          <a:spcPts val="1000"/>
                        </a:spcAft>
                      </a:pPr>
                      <a:r>
                        <a:rPr lang="es-ES" sz="700">
                          <a:effectLst/>
                        </a:rPr>
                        <a:t>Pneumonia</a:t>
                      </a:r>
                      <a:endParaRPr lang="es-ES" sz="700">
                        <a:effectLst/>
                        <a:latin typeface="Calibri"/>
                        <a:ea typeface="Calibri"/>
                        <a:cs typeface="Times New Roman"/>
                      </a:endParaRPr>
                    </a:p>
                  </a:txBody>
                  <a:tcPr marL="34497" marR="34497" marT="0" marB="0"/>
                </a:tc>
                <a:tc>
                  <a:txBody>
                    <a:bodyPr/>
                    <a:lstStyle/>
                    <a:p>
                      <a:pPr algn="ctr">
                        <a:lnSpc>
                          <a:spcPct val="115000"/>
                        </a:lnSpc>
                        <a:spcAft>
                          <a:spcPts val="1000"/>
                        </a:spcAft>
                      </a:pPr>
                      <a:r>
                        <a:rPr lang="es-ES" sz="800">
                          <a:effectLst/>
                        </a:rPr>
                        <a:t>1,572 (1.2)</a:t>
                      </a:r>
                      <a:endParaRPr lang="es-ES" sz="80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dirty="0">
                          <a:effectLst/>
                        </a:rPr>
                        <a:t>1,686 (1.8)</a:t>
                      </a:r>
                      <a:endParaRPr lang="es-ES" sz="800" dirty="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a:effectLst/>
                        </a:rPr>
                        <a:t>3,258 (1.5)</a:t>
                      </a:r>
                      <a:endParaRPr lang="es-ES" sz="800">
                        <a:effectLst/>
                        <a:latin typeface="Calibri"/>
                        <a:ea typeface="Calibri"/>
                        <a:cs typeface="Times New Roman"/>
                      </a:endParaRPr>
                    </a:p>
                  </a:txBody>
                  <a:tcPr marL="34497" marR="34497" marT="0" marB="0" anchor="b"/>
                </a:tc>
                <a:extLst>
                  <a:ext uri="{0D108BD9-81ED-4DB2-BD59-A6C34878D82A}">
                    <a16:rowId xmlns:a16="http://schemas.microsoft.com/office/drawing/2014/main" xmlns="" val="10024"/>
                  </a:ext>
                </a:extLst>
              </a:tr>
              <a:tr h="138994">
                <a:tc>
                  <a:txBody>
                    <a:bodyPr/>
                    <a:lstStyle/>
                    <a:p>
                      <a:pPr indent="154305">
                        <a:lnSpc>
                          <a:spcPct val="115000"/>
                        </a:lnSpc>
                        <a:spcAft>
                          <a:spcPts val="1000"/>
                        </a:spcAft>
                      </a:pPr>
                      <a:r>
                        <a:rPr lang="es-ES" sz="700">
                          <a:effectLst/>
                        </a:rPr>
                        <a:t>Sleep Apnoea</a:t>
                      </a:r>
                      <a:endParaRPr lang="es-ES" sz="700">
                        <a:effectLst/>
                        <a:latin typeface="Calibri"/>
                        <a:ea typeface="Calibri"/>
                        <a:cs typeface="Times New Roman"/>
                      </a:endParaRPr>
                    </a:p>
                  </a:txBody>
                  <a:tcPr marL="34497" marR="34497" marT="0" marB="0"/>
                </a:tc>
                <a:tc>
                  <a:txBody>
                    <a:bodyPr/>
                    <a:lstStyle/>
                    <a:p>
                      <a:pPr algn="ctr">
                        <a:lnSpc>
                          <a:spcPct val="115000"/>
                        </a:lnSpc>
                        <a:spcAft>
                          <a:spcPts val="1000"/>
                        </a:spcAft>
                      </a:pPr>
                      <a:r>
                        <a:rPr lang="es-ES" sz="800">
                          <a:effectLst/>
                        </a:rPr>
                        <a:t>2,528 (2.0)</a:t>
                      </a:r>
                      <a:endParaRPr lang="es-ES" sz="80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dirty="0">
                          <a:effectLst/>
                        </a:rPr>
                        <a:t>731 (0.8)</a:t>
                      </a:r>
                      <a:endParaRPr lang="es-ES" sz="800" dirty="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a:effectLst/>
                        </a:rPr>
                        <a:t>3259 (1.5)</a:t>
                      </a:r>
                      <a:endParaRPr lang="es-ES" sz="800">
                        <a:effectLst/>
                        <a:latin typeface="Calibri"/>
                        <a:ea typeface="Calibri"/>
                        <a:cs typeface="Times New Roman"/>
                      </a:endParaRPr>
                    </a:p>
                  </a:txBody>
                  <a:tcPr marL="34497" marR="34497" marT="0" marB="0" anchor="b"/>
                </a:tc>
                <a:extLst>
                  <a:ext uri="{0D108BD9-81ED-4DB2-BD59-A6C34878D82A}">
                    <a16:rowId xmlns:a16="http://schemas.microsoft.com/office/drawing/2014/main" xmlns="" val="10025"/>
                  </a:ext>
                </a:extLst>
              </a:tr>
              <a:tr h="138994">
                <a:tc>
                  <a:txBody>
                    <a:bodyPr/>
                    <a:lstStyle/>
                    <a:p>
                      <a:pPr indent="154305">
                        <a:lnSpc>
                          <a:spcPct val="115000"/>
                        </a:lnSpc>
                        <a:spcAft>
                          <a:spcPts val="1000"/>
                        </a:spcAft>
                      </a:pPr>
                      <a:r>
                        <a:rPr lang="es-ES" sz="700">
                          <a:effectLst/>
                        </a:rPr>
                        <a:t>Stroke</a:t>
                      </a:r>
                      <a:endParaRPr lang="es-ES" sz="700">
                        <a:effectLst/>
                        <a:latin typeface="Calibri"/>
                        <a:ea typeface="Calibri"/>
                        <a:cs typeface="Times New Roman"/>
                      </a:endParaRPr>
                    </a:p>
                  </a:txBody>
                  <a:tcPr marL="34497" marR="34497" marT="0" marB="0"/>
                </a:tc>
                <a:tc>
                  <a:txBody>
                    <a:bodyPr/>
                    <a:lstStyle/>
                    <a:p>
                      <a:pPr algn="ctr">
                        <a:lnSpc>
                          <a:spcPct val="115000"/>
                        </a:lnSpc>
                        <a:spcAft>
                          <a:spcPts val="1000"/>
                        </a:spcAft>
                      </a:pPr>
                      <a:r>
                        <a:rPr lang="es-ES" sz="800">
                          <a:effectLst/>
                        </a:rPr>
                        <a:t>17,482 (13.9)</a:t>
                      </a:r>
                      <a:endParaRPr lang="es-ES" sz="80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dirty="0">
                          <a:effectLst/>
                        </a:rPr>
                        <a:t>9,357 (10.1)</a:t>
                      </a:r>
                      <a:endParaRPr lang="es-ES" sz="800" dirty="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a:effectLst/>
                        </a:rPr>
                        <a:t>26,839 (12.3)</a:t>
                      </a:r>
                      <a:endParaRPr lang="es-ES" sz="800">
                        <a:effectLst/>
                        <a:latin typeface="Calibri"/>
                        <a:ea typeface="Calibri"/>
                        <a:cs typeface="Times New Roman"/>
                      </a:endParaRPr>
                    </a:p>
                  </a:txBody>
                  <a:tcPr marL="34497" marR="34497" marT="0" marB="0" anchor="b"/>
                </a:tc>
                <a:extLst>
                  <a:ext uri="{0D108BD9-81ED-4DB2-BD59-A6C34878D82A}">
                    <a16:rowId xmlns:a16="http://schemas.microsoft.com/office/drawing/2014/main" xmlns="" val="10026"/>
                  </a:ext>
                </a:extLst>
              </a:tr>
              <a:tr h="147641">
                <a:tc>
                  <a:txBody>
                    <a:bodyPr/>
                    <a:lstStyle/>
                    <a:p>
                      <a:pPr>
                        <a:lnSpc>
                          <a:spcPct val="115000"/>
                        </a:lnSpc>
                        <a:spcAft>
                          <a:spcPts val="1000"/>
                        </a:spcAft>
                      </a:pPr>
                      <a:r>
                        <a:rPr lang="es-ES" sz="700">
                          <a:effectLst/>
                        </a:rPr>
                        <a:t>Medication use†</a:t>
                      </a:r>
                      <a:endParaRPr lang="es-ES" sz="700">
                        <a:effectLst/>
                        <a:latin typeface="Calibri"/>
                        <a:ea typeface="Calibri"/>
                        <a:cs typeface="Times New Roman"/>
                      </a:endParaRPr>
                    </a:p>
                  </a:txBody>
                  <a:tcPr marL="34497" marR="34497" marT="0" marB="0"/>
                </a:tc>
                <a:tc>
                  <a:txBody>
                    <a:bodyPr/>
                    <a:lstStyle/>
                    <a:p>
                      <a:pPr algn="ctr">
                        <a:lnSpc>
                          <a:spcPct val="115000"/>
                        </a:lnSpc>
                      </a:pPr>
                      <a:endParaRPr lang="es-ES" sz="800">
                        <a:effectLst/>
                        <a:latin typeface="Calibri"/>
                        <a:cs typeface="Times New Roman"/>
                      </a:endParaRPr>
                    </a:p>
                  </a:txBody>
                  <a:tcPr marL="34497" marR="34497" marT="0" marB="0" anchor="b"/>
                </a:tc>
                <a:tc>
                  <a:txBody>
                    <a:bodyPr/>
                    <a:lstStyle/>
                    <a:p>
                      <a:pPr algn="ctr">
                        <a:lnSpc>
                          <a:spcPct val="115000"/>
                        </a:lnSpc>
                      </a:pPr>
                      <a:endParaRPr lang="es-ES" sz="800" dirty="0">
                        <a:effectLst/>
                        <a:latin typeface="Calibri"/>
                        <a:cs typeface="Times New Roman"/>
                      </a:endParaRPr>
                    </a:p>
                  </a:txBody>
                  <a:tcPr marL="34497" marR="34497" marT="0" marB="0" anchor="b"/>
                </a:tc>
                <a:tc>
                  <a:txBody>
                    <a:bodyPr/>
                    <a:lstStyle/>
                    <a:p>
                      <a:pPr algn="ctr">
                        <a:lnSpc>
                          <a:spcPct val="115000"/>
                        </a:lnSpc>
                      </a:pPr>
                      <a:endParaRPr lang="es-ES" sz="800" dirty="0">
                        <a:effectLst/>
                        <a:latin typeface="Calibri"/>
                        <a:cs typeface="Times New Roman"/>
                      </a:endParaRPr>
                    </a:p>
                  </a:txBody>
                  <a:tcPr marL="34497" marR="34497" marT="0" marB="0" anchor="b"/>
                </a:tc>
                <a:extLst>
                  <a:ext uri="{0D108BD9-81ED-4DB2-BD59-A6C34878D82A}">
                    <a16:rowId xmlns:a16="http://schemas.microsoft.com/office/drawing/2014/main" xmlns="" val="10027"/>
                  </a:ext>
                </a:extLst>
              </a:tr>
              <a:tr h="147641">
                <a:tc>
                  <a:txBody>
                    <a:bodyPr/>
                    <a:lstStyle/>
                    <a:p>
                      <a:pPr>
                        <a:lnSpc>
                          <a:spcPct val="115000"/>
                        </a:lnSpc>
                      </a:pPr>
                      <a:endParaRPr lang="es-ES" sz="700">
                        <a:effectLst/>
                        <a:latin typeface="Calibri"/>
                        <a:cs typeface="Times New Roman"/>
                      </a:endParaRPr>
                    </a:p>
                  </a:txBody>
                  <a:tcPr marL="34497" marR="34497" marT="0" marB="0"/>
                </a:tc>
                <a:tc>
                  <a:txBody>
                    <a:bodyPr/>
                    <a:lstStyle/>
                    <a:p>
                      <a:pPr algn="ctr">
                        <a:lnSpc>
                          <a:spcPct val="115000"/>
                        </a:lnSpc>
                      </a:pPr>
                      <a:endParaRPr lang="es-ES" sz="800">
                        <a:effectLst/>
                        <a:latin typeface="Calibri"/>
                        <a:cs typeface="Times New Roman"/>
                      </a:endParaRPr>
                    </a:p>
                  </a:txBody>
                  <a:tcPr marL="34497" marR="34497" marT="0" marB="0" anchor="b"/>
                </a:tc>
                <a:tc>
                  <a:txBody>
                    <a:bodyPr/>
                    <a:lstStyle/>
                    <a:p>
                      <a:pPr algn="ctr">
                        <a:lnSpc>
                          <a:spcPct val="115000"/>
                        </a:lnSpc>
                      </a:pPr>
                      <a:endParaRPr lang="es-ES" sz="800">
                        <a:effectLst/>
                        <a:latin typeface="Calibri"/>
                        <a:cs typeface="Times New Roman"/>
                      </a:endParaRPr>
                    </a:p>
                  </a:txBody>
                  <a:tcPr marL="34497" marR="34497" marT="0" marB="0" anchor="b"/>
                </a:tc>
                <a:tc>
                  <a:txBody>
                    <a:bodyPr/>
                    <a:lstStyle/>
                    <a:p>
                      <a:pPr algn="ctr">
                        <a:lnSpc>
                          <a:spcPct val="115000"/>
                        </a:lnSpc>
                      </a:pPr>
                      <a:endParaRPr lang="es-ES" sz="800" dirty="0">
                        <a:effectLst/>
                        <a:latin typeface="Calibri"/>
                        <a:cs typeface="Times New Roman"/>
                      </a:endParaRPr>
                    </a:p>
                  </a:txBody>
                  <a:tcPr marL="34497" marR="34497" marT="0" marB="0" anchor="b"/>
                </a:tc>
                <a:extLst>
                  <a:ext uri="{0D108BD9-81ED-4DB2-BD59-A6C34878D82A}">
                    <a16:rowId xmlns:a16="http://schemas.microsoft.com/office/drawing/2014/main" xmlns="" val="10028"/>
                  </a:ext>
                </a:extLst>
              </a:tr>
              <a:tr h="138994">
                <a:tc>
                  <a:txBody>
                    <a:bodyPr/>
                    <a:lstStyle/>
                    <a:p>
                      <a:pPr indent="154305">
                        <a:lnSpc>
                          <a:spcPct val="115000"/>
                        </a:lnSpc>
                        <a:spcAft>
                          <a:spcPts val="1000"/>
                        </a:spcAft>
                      </a:pPr>
                      <a:r>
                        <a:rPr lang="es-ES" sz="700">
                          <a:effectLst/>
                        </a:rPr>
                        <a:t>SABA </a:t>
                      </a:r>
                      <a:endParaRPr lang="es-ES" sz="700">
                        <a:effectLst/>
                        <a:latin typeface="Calibri"/>
                        <a:ea typeface="Calibri"/>
                        <a:cs typeface="Times New Roman"/>
                      </a:endParaRPr>
                    </a:p>
                  </a:txBody>
                  <a:tcPr marL="34497" marR="34497" marT="0" marB="0"/>
                </a:tc>
                <a:tc>
                  <a:txBody>
                    <a:bodyPr/>
                    <a:lstStyle/>
                    <a:p>
                      <a:pPr algn="ctr">
                        <a:lnSpc>
                          <a:spcPct val="115000"/>
                        </a:lnSpc>
                        <a:spcAft>
                          <a:spcPts val="1000"/>
                        </a:spcAft>
                      </a:pPr>
                      <a:r>
                        <a:rPr lang="es-ES" sz="800">
                          <a:effectLst/>
                        </a:rPr>
                        <a:t>71,927 (57.1)</a:t>
                      </a:r>
                      <a:endParaRPr lang="es-ES" sz="80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dirty="0">
                          <a:effectLst/>
                        </a:rPr>
                        <a:t>59,763 (64.3)</a:t>
                      </a:r>
                      <a:endParaRPr lang="es-ES" sz="800" dirty="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dirty="0">
                          <a:effectLst/>
                        </a:rPr>
                        <a:t>13,1690 (60.1)</a:t>
                      </a:r>
                      <a:endParaRPr lang="es-ES" sz="800" dirty="0">
                        <a:effectLst/>
                        <a:latin typeface="Calibri"/>
                        <a:ea typeface="Calibri"/>
                        <a:cs typeface="Times New Roman"/>
                      </a:endParaRPr>
                    </a:p>
                  </a:txBody>
                  <a:tcPr marL="34497" marR="34497" marT="0" marB="0" anchor="b"/>
                </a:tc>
                <a:extLst>
                  <a:ext uri="{0D108BD9-81ED-4DB2-BD59-A6C34878D82A}">
                    <a16:rowId xmlns:a16="http://schemas.microsoft.com/office/drawing/2014/main" xmlns="" val="10029"/>
                  </a:ext>
                </a:extLst>
              </a:tr>
              <a:tr h="138994">
                <a:tc>
                  <a:txBody>
                    <a:bodyPr/>
                    <a:lstStyle/>
                    <a:p>
                      <a:pPr indent="154305">
                        <a:lnSpc>
                          <a:spcPct val="115000"/>
                        </a:lnSpc>
                        <a:spcAft>
                          <a:spcPts val="1000"/>
                        </a:spcAft>
                      </a:pPr>
                      <a:r>
                        <a:rPr lang="es-ES" sz="700">
                          <a:effectLst/>
                        </a:rPr>
                        <a:t>SAMA</a:t>
                      </a:r>
                      <a:endParaRPr lang="es-ES" sz="700">
                        <a:effectLst/>
                        <a:latin typeface="Calibri"/>
                        <a:ea typeface="Calibri"/>
                        <a:cs typeface="Times New Roman"/>
                      </a:endParaRPr>
                    </a:p>
                  </a:txBody>
                  <a:tcPr marL="34497" marR="34497" marT="0" marB="0"/>
                </a:tc>
                <a:tc>
                  <a:txBody>
                    <a:bodyPr/>
                    <a:lstStyle/>
                    <a:p>
                      <a:pPr algn="ctr">
                        <a:lnSpc>
                          <a:spcPct val="115000"/>
                        </a:lnSpc>
                        <a:spcAft>
                          <a:spcPts val="1000"/>
                        </a:spcAft>
                      </a:pPr>
                      <a:r>
                        <a:rPr lang="es-ES" sz="800">
                          <a:effectLst/>
                        </a:rPr>
                        <a:t>9834 (7.8)</a:t>
                      </a:r>
                      <a:endParaRPr lang="es-ES" sz="80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a:effectLst/>
                        </a:rPr>
                        <a:t>7460 (8.0)</a:t>
                      </a:r>
                      <a:endParaRPr lang="es-ES" sz="80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dirty="0">
                          <a:effectLst/>
                        </a:rPr>
                        <a:t>17294 (7.9)</a:t>
                      </a:r>
                      <a:endParaRPr lang="es-ES" sz="800" dirty="0">
                        <a:effectLst/>
                        <a:latin typeface="Calibri"/>
                        <a:ea typeface="Calibri"/>
                        <a:cs typeface="Times New Roman"/>
                      </a:endParaRPr>
                    </a:p>
                  </a:txBody>
                  <a:tcPr marL="34497" marR="34497" marT="0" marB="0" anchor="b"/>
                </a:tc>
                <a:extLst>
                  <a:ext uri="{0D108BD9-81ED-4DB2-BD59-A6C34878D82A}">
                    <a16:rowId xmlns:a16="http://schemas.microsoft.com/office/drawing/2014/main" xmlns="" val="10030"/>
                  </a:ext>
                </a:extLst>
              </a:tr>
              <a:tr h="138994">
                <a:tc>
                  <a:txBody>
                    <a:bodyPr/>
                    <a:lstStyle/>
                    <a:p>
                      <a:pPr indent="154305">
                        <a:lnSpc>
                          <a:spcPct val="115000"/>
                        </a:lnSpc>
                        <a:spcAft>
                          <a:spcPts val="1000"/>
                        </a:spcAft>
                      </a:pPr>
                      <a:r>
                        <a:rPr lang="es-ES" sz="700">
                          <a:effectLst/>
                        </a:rPr>
                        <a:t>LABA </a:t>
                      </a:r>
                      <a:endParaRPr lang="es-ES" sz="700">
                        <a:effectLst/>
                        <a:latin typeface="Calibri"/>
                        <a:ea typeface="Calibri"/>
                        <a:cs typeface="Times New Roman"/>
                      </a:endParaRPr>
                    </a:p>
                  </a:txBody>
                  <a:tcPr marL="34497" marR="34497" marT="0" marB="0"/>
                </a:tc>
                <a:tc>
                  <a:txBody>
                    <a:bodyPr/>
                    <a:lstStyle/>
                    <a:p>
                      <a:pPr algn="ctr">
                        <a:lnSpc>
                          <a:spcPct val="115000"/>
                        </a:lnSpc>
                        <a:spcAft>
                          <a:spcPts val="1000"/>
                        </a:spcAft>
                      </a:pPr>
                      <a:r>
                        <a:rPr lang="es-ES" sz="800">
                          <a:effectLst/>
                        </a:rPr>
                        <a:t>30,600 (24.3)</a:t>
                      </a:r>
                      <a:endParaRPr lang="es-ES" sz="80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a:effectLst/>
                        </a:rPr>
                        <a:t>26,388 (28.4)</a:t>
                      </a:r>
                      <a:endParaRPr lang="es-ES" sz="80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dirty="0">
                          <a:effectLst/>
                        </a:rPr>
                        <a:t>56,988 (26.0)</a:t>
                      </a:r>
                      <a:endParaRPr lang="es-ES" sz="800" dirty="0">
                        <a:effectLst/>
                        <a:latin typeface="Calibri"/>
                        <a:ea typeface="Calibri"/>
                        <a:cs typeface="Times New Roman"/>
                      </a:endParaRPr>
                    </a:p>
                  </a:txBody>
                  <a:tcPr marL="34497" marR="34497" marT="0" marB="0" anchor="b"/>
                </a:tc>
                <a:extLst>
                  <a:ext uri="{0D108BD9-81ED-4DB2-BD59-A6C34878D82A}">
                    <a16:rowId xmlns:a16="http://schemas.microsoft.com/office/drawing/2014/main" xmlns="" val="10031"/>
                  </a:ext>
                </a:extLst>
              </a:tr>
              <a:tr h="138994">
                <a:tc>
                  <a:txBody>
                    <a:bodyPr/>
                    <a:lstStyle/>
                    <a:p>
                      <a:pPr indent="154305">
                        <a:lnSpc>
                          <a:spcPct val="115000"/>
                        </a:lnSpc>
                        <a:spcAft>
                          <a:spcPts val="1000"/>
                        </a:spcAft>
                      </a:pPr>
                      <a:r>
                        <a:rPr lang="es-ES" sz="700">
                          <a:effectLst/>
                        </a:rPr>
                        <a:t>LAMA </a:t>
                      </a:r>
                      <a:endParaRPr lang="es-ES" sz="700">
                        <a:effectLst/>
                        <a:latin typeface="Calibri"/>
                        <a:ea typeface="Calibri"/>
                        <a:cs typeface="Times New Roman"/>
                      </a:endParaRPr>
                    </a:p>
                  </a:txBody>
                  <a:tcPr marL="34497" marR="34497" marT="0" marB="0"/>
                </a:tc>
                <a:tc>
                  <a:txBody>
                    <a:bodyPr/>
                    <a:lstStyle/>
                    <a:p>
                      <a:pPr algn="ctr">
                        <a:lnSpc>
                          <a:spcPct val="115000"/>
                        </a:lnSpc>
                        <a:spcAft>
                          <a:spcPts val="1000"/>
                        </a:spcAft>
                      </a:pPr>
                      <a:r>
                        <a:rPr lang="es-ES" sz="800">
                          <a:effectLst/>
                        </a:rPr>
                        <a:t>22,378 (17.8)</a:t>
                      </a:r>
                      <a:endParaRPr lang="es-ES" sz="80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a:effectLst/>
                        </a:rPr>
                        <a:t>16,510 (17.8)</a:t>
                      </a:r>
                      <a:endParaRPr lang="es-ES" sz="80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dirty="0">
                          <a:effectLst/>
                        </a:rPr>
                        <a:t>38,888 (17.8)</a:t>
                      </a:r>
                      <a:endParaRPr lang="es-ES" sz="800" dirty="0">
                        <a:effectLst/>
                        <a:latin typeface="Calibri"/>
                        <a:ea typeface="Calibri"/>
                        <a:cs typeface="Times New Roman"/>
                      </a:endParaRPr>
                    </a:p>
                  </a:txBody>
                  <a:tcPr marL="34497" marR="34497" marT="0" marB="0" anchor="b"/>
                </a:tc>
                <a:extLst>
                  <a:ext uri="{0D108BD9-81ED-4DB2-BD59-A6C34878D82A}">
                    <a16:rowId xmlns:a16="http://schemas.microsoft.com/office/drawing/2014/main" xmlns="" val="10032"/>
                  </a:ext>
                </a:extLst>
              </a:tr>
              <a:tr h="138994">
                <a:tc>
                  <a:txBody>
                    <a:bodyPr/>
                    <a:lstStyle/>
                    <a:p>
                      <a:pPr indent="154305">
                        <a:lnSpc>
                          <a:spcPct val="115000"/>
                        </a:lnSpc>
                        <a:spcAft>
                          <a:spcPts val="1000"/>
                        </a:spcAft>
                      </a:pPr>
                      <a:r>
                        <a:rPr lang="es-ES" sz="700">
                          <a:effectLst/>
                        </a:rPr>
                        <a:t>ICS </a:t>
                      </a:r>
                      <a:endParaRPr lang="es-ES" sz="700">
                        <a:effectLst/>
                        <a:latin typeface="Calibri"/>
                        <a:ea typeface="Calibri"/>
                        <a:cs typeface="Times New Roman"/>
                      </a:endParaRPr>
                    </a:p>
                  </a:txBody>
                  <a:tcPr marL="34497" marR="34497" marT="0" marB="0"/>
                </a:tc>
                <a:tc>
                  <a:txBody>
                    <a:bodyPr/>
                    <a:lstStyle/>
                    <a:p>
                      <a:pPr algn="ctr">
                        <a:lnSpc>
                          <a:spcPct val="115000"/>
                        </a:lnSpc>
                        <a:spcAft>
                          <a:spcPts val="1000"/>
                        </a:spcAft>
                      </a:pPr>
                      <a:r>
                        <a:rPr lang="es-ES" sz="800">
                          <a:effectLst/>
                        </a:rPr>
                        <a:t>40,158 (31.9)</a:t>
                      </a:r>
                      <a:endParaRPr lang="es-ES" sz="80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a:effectLst/>
                        </a:rPr>
                        <a:t>35,405 (38.1)</a:t>
                      </a:r>
                      <a:endParaRPr lang="es-ES" sz="80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dirty="0">
                          <a:effectLst/>
                        </a:rPr>
                        <a:t>75,563 (34.5)</a:t>
                      </a:r>
                      <a:endParaRPr lang="es-ES" sz="800" dirty="0">
                        <a:effectLst/>
                        <a:latin typeface="Calibri"/>
                        <a:ea typeface="Calibri"/>
                        <a:cs typeface="Times New Roman"/>
                      </a:endParaRPr>
                    </a:p>
                  </a:txBody>
                  <a:tcPr marL="34497" marR="34497" marT="0" marB="0" anchor="b"/>
                </a:tc>
                <a:extLst>
                  <a:ext uri="{0D108BD9-81ED-4DB2-BD59-A6C34878D82A}">
                    <a16:rowId xmlns:a16="http://schemas.microsoft.com/office/drawing/2014/main" xmlns="" val="10033"/>
                  </a:ext>
                </a:extLst>
              </a:tr>
              <a:tr h="138994">
                <a:tc>
                  <a:txBody>
                    <a:bodyPr/>
                    <a:lstStyle/>
                    <a:p>
                      <a:pPr indent="154305">
                        <a:lnSpc>
                          <a:spcPct val="115000"/>
                        </a:lnSpc>
                        <a:spcAft>
                          <a:spcPts val="1000"/>
                        </a:spcAft>
                      </a:pPr>
                      <a:r>
                        <a:rPr lang="es-ES" sz="700">
                          <a:effectLst/>
                        </a:rPr>
                        <a:t>Mucolytics</a:t>
                      </a:r>
                      <a:endParaRPr lang="es-ES" sz="700">
                        <a:effectLst/>
                        <a:latin typeface="Calibri"/>
                        <a:ea typeface="Calibri"/>
                        <a:cs typeface="Times New Roman"/>
                      </a:endParaRPr>
                    </a:p>
                  </a:txBody>
                  <a:tcPr marL="34497" marR="34497" marT="0" marB="0"/>
                </a:tc>
                <a:tc>
                  <a:txBody>
                    <a:bodyPr/>
                    <a:lstStyle/>
                    <a:p>
                      <a:pPr algn="ctr">
                        <a:lnSpc>
                          <a:spcPct val="115000"/>
                        </a:lnSpc>
                        <a:spcAft>
                          <a:spcPts val="1000"/>
                        </a:spcAft>
                      </a:pPr>
                      <a:r>
                        <a:rPr lang="es-ES" sz="800">
                          <a:effectLst/>
                        </a:rPr>
                        <a:t>3,711 (2.9)</a:t>
                      </a:r>
                      <a:endParaRPr lang="es-ES" sz="80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a:effectLst/>
                        </a:rPr>
                        <a:t>2,745 (3.0)</a:t>
                      </a:r>
                      <a:endParaRPr lang="es-ES" sz="800">
                        <a:effectLst/>
                        <a:latin typeface="Calibri"/>
                        <a:ea typeface="Calibri"/>
                        <a:cs typeface="Times New Roman"/>
                      </a:endParaRPr>
                    </a:p>
                  </a:txBody>
                  <a:tcPr marL="34497" marR="34497" marT="0" marB="0" anchor="b"/>
                </a:tc>
                <a:tc>
                  <a:txBody>
                    <a:bodyPr/>
                    <a:lstStyle/>
                    <a:p>
                      <a:pPr algn="ctr">
                        <a:lnSpc>
                          <a:spcPct val="115000"/>
                        </a:lnSpc>
                        <a:spcAft>
                          <a:spcPts val="1000"/>
                        </a:spcAft>
                      </a:pPr>
                      <a:r>
                        <a:rPr lang="es-ES" sz="800" dirty="0">
                          <a:effectLst/>
                        </a:rPr>
                        <a:t>6,456 (2.9)</a:t>
                      </a:r>
                      <a:endParaRPr lang="es-ES" sz="800" dirty="0">
                        <a:effectLst/>
                        <a:latin typeface="Calibri"/>
                        <a:ea typeface="Calibri"/>
                        <a:cs typeface="Times New Roman"/>
                      </a:endParaRPr>
                    </a:p>
                  </a:txBody>
                  <a:tcPr marL="34497" marR="34497" marT="0" marB="0" anchor="b"/>
                </a:tc>
                <a:extLst>
                  <a:ext uri="{0D108BD9-81ED-4DB2-BD59-A6C34878D82A}">
                    <a16:rowId xmlns:a16="http://schemas.microsoft.com/office/drawing/2014/main" xmlns="" val="10034"/>
                  </a:ext>
                </a:extLst>
              </a:tr>
            </a:tbl>
          </a:graphicData>
        </a:graphic>
      </p:graphicFrame>
      <p:sp>
        <p:nvSpPr>
          <p:cNvPr id="11" name="10 Rectángulo"/>
          <p:cNvSpPr/>
          <p:nvPr/>
        </p:nvSpPr>
        <p:spPr>
          <a:xfrm>
            <a:off x="5724128" y="1680665"/>
            <a:ext cx="3240360" cy="360040"/>
          </a:xfrm>
          <a:prstGeom prst="rect">
            <a:avLst/>
          </a:prstGeom>
          <a:no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11 Rectángulo"/>
          <p:cNvSpPr/>
          <p:nvPr/>
        </p:nvSpPr>
        <p:spPr>
          <a:xfrm>
            <a:off x="5724128" y="4155926"/>
            <a:ext cx="3240360" cy="936104"/>
          </a:xfrm>
          <a:prstGeom prst="rect">
            <a:avLst/>
          </a:prstGeom>
          <a:no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2477643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1"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s://lh7-rt.googleusercontent.com/docsz/AD_4nXdb0bnh0Hps8ojgIsbvy0Vo91aAuhd1Tuz15yM6JTTrHqYuojYH5a-_DDZckLnCgXXVsjhE0RgjQ3Y_g_ZKVQd81sMzXpUVm3t-JLiWK840L5XY2ui5b6odbjZs_T4n2ko4kIbOpf0cohkma-sPo_w?key=KOcXBDeoP0sq8kX3Pz736Og_"/>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258253"/>
            <a:ext cx="5256584" cy="3671266"/>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title"/>
          </p:nvPr>
        </p:nvSpPr>
        <p:spPr>
          <a:xfrm>
            <a:off x="1898073" y="205979"/>
            <a:ext cx="6788727" cy="857250"/>
          </a:xfrm>
          <a:solidFill>
            <a:schemeClr val="accent1">
              <a:lumMod val="60000"/>
              <a:lumOff val="40000"/>
            </a:schemeClr>
          </a:solidFill>
        </p:spPr>
        <p:txBody>
          <a:bodyPr/>
          <a:lstStyle/>
          <a:p>
            <a:r>
              <a:rPr lang="es-ES" b="1" dirty="0"/>
              <a:t>RESULTADOS</a:t>
            </a:r>
          </a:p>
        </p:txBody>
      </p:sp>
      <p:sp>
        <p:nvSpPr>
          <p:cNvPr id="5" name="Rectangle 1"/>
          <p:cNvSpPr>
            <a:spLocks noChangeArrowheads="1"/>
          </p:cNvSpPr>
          <p:nvPr/>
        </p:nvSpPr>
        <p:spPr bwMode="auto">
          <a:xfrm>
            <a:off x="2501900" y="10572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96838"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96838" algn="l" defTabSz="914400" rtl="0" eaLnBrk="1" fontAlgn="base" latinLnBrk="0" hangingPunct="1">
              <a:lnSpc>
                <a:spcPct val="100000"/>
              </a:lnSpc>
              <a:spcBef>
                <a:spcPct val="0"/>
              </a:spcBef>
              <a:spcAft>
                <a:spcPct val="0"/>
              </a:spcAft>
              <a:buClrTx/>
              <a:buSzTx/>
              <a:buFontTx/>
              <a:buNone/>
              <a:tabLst/>
            </a:pPr>
            <a:endParaRPr kumimoji="0" lang="es-ES" altLang="es-ES" sz="1800" b="0" i="0" u="none" strike="noStrike" cap="none" normalizeH="0" baseline="0">
              <a:ln>
                <a:noFill/>
              </a:ln>
              <a:solidFill>
                <a:schemeClr val="tx1"/>
              </a:solidFill>
              <a:effectLst/>
              <a:latin typeface="Arial" pitchFamily="34" charset="0"/>
              <a:cs typeface="Arial" pitchFamily="34" charset="0"/>
            </a:endParaRPr>
          </a:p>
        </p:txBody>
      </p:sp>
      <p:sp>
        <p:nvSpPr>
          <p:cNvPr id="3" name="CuadroTexto 2">
            <a:extLst>
              <a:ext uri="{FF2B5EF4-FFF2-40B4-BE49-F238E27FC236}">
                <a16:creationId xmlns:a16="http://schemas.microsoft.com/office/drawing/2014/main" xmlns="" id="{DBD11647-5A50-D5F7-4B93-CC20B6B20687}"/>
              </a:ext>
            </a:extLst>
          </p:cNvPr>
          <p:cNvSpPr txBox="1"/>
          <p:nvPr/>
        </p:nvSpPr>
        <p:spPr>
          <a:xfrm>
            <a:off x="6303123" y="1514475"/>
            <a:ext cx="2386608" cy="2462213"/>
          </a:xfrm>
          <a:prstGeom prst="rect">
            <a:avLst/>
          </a:prstGeom>
          <a:noFill/>
        </p:spPr>
        <p:txBody>
          <a:bodyPr wrap="square" rtlCol="0">
            <a:spAutoFit/>
          </a:bodyPr>
          <a:lstStyle/>
          <a:p>
            <a:r>
              <a:rPr lang="es-ES" sz="1400" b="1" dirty="0">
                <a:latin typeface="Arial" panose="020B0604020202020204" pitchFamily="34" charset="0"/>
                <a:cs typeface="Arial" panose="020B0604020202020204" pitchFamily="34" charset="0"/>
              </a:rPr>
              <a:t>Seguimiento medio: </a:t>
            </a:r>
          </a:p>
          <a:p>
            <a:r>
              <a:rPr lang="es-ES" sz="1400" dirty="0">
                <a:latin typeface="Arial" panose="020B0604020202020204" pitchFamily="34" charset="0"/>
                <a:cs typeface="Arial" panose="020B0604020202020204" pitchFamily="34" charset="0"/>
              </a:rPr>
              <a:t>1.80 años/ paciente</a:t>
            </a:r>
          </a:p>
          <a:p>
            <a:endParaRPr lang="es-ES" sz="1400" dirty="0">
              <a:latin typeface="Arial" panose="020B0604020202020204" pitchFamily="34" charset="0"/>
              <a:cs typeface="Arial" panose="020B0604020202020204" pitchFamily="34" charset="0"/>
            </a:endParaRPr>
          </a:p>
          <a:p>
            <a:r>
              <a:rPr lang="es-ES" sz="1400" b="1" dirty="0" err="1">
                <a:latin typeface="Arial" panose="020B0604020202020204" pitchFamily="34" charset="0"/>
                <a:cs typeface="Arial" panose="020B0604020202020204" pitchFamily="34" charset="0"/>
              </a:rPr>
              <a:t>Nº</a:t>
            </a:r>
            <a:r>
              <a:rPr lang="es-ES" sz="1400" b="1" dirty="0">
                <a:latin typeface="Arial" panose="020B0604020202020204" pitchFamily="34" charset="0"/>
                <a:cs typeface="Arial" panose="020B0604020202020204" pitchFamily="34" charset="0"/>
              </a:rPr>
              <a:t> </a:t>
            </a:r>
            <a:r>
              <a:rPr lang="es-ES" sz="1400" b="1" dirty="0" err="1">
                <a:latin typeface="Arial" panose="020B0604020202020204" pitchFamily="34" charset="0"/>
                <a:cs typeface="Arial" panose="020B0604020202020204" pitchFamily="34" charset="0"/>
              </a:rPr>
              <a:t>SAEs</a:t>
            </a:r>
            <a:r>
              <a:rPr lang="es-ES" sz="1400" b="1" dirty="0">
                <a:latin typeface="Arial" panose="020B0604020202020204" pitchFamily="34" charset="0"/>
                <a:cs typeface="Arial" panose="020B0604020202020204" pitchFamily="34" charset="0"/>
              </a:rPr>
              <a:t> graves: </a:t>
            </a:r>
          </a:p>
          <a:p>
            <a:r>
              <a:rPr lang="es-ES" sz="1400" dirty="0">
                <a:latin typeface="Arial" panose="020B0604020202020204" pitchFamily="34" charset="0"/>
                <a:cs typeface="Arial" panose="020B0604020202020204" pitchFamily="34" charset="0"/>
              </a:rPr>
              <a:t>23.205 episodios</a:t>
            </a:r>
          </a:p>
          <a:p>
            <a:endParaRPr lang="es-ES" sz="1400" dirty="0">
              <a:latin typeface="Arial" panose="020B0604020202020204" pitchFamily="34" charset="0"/>
              <a:cs typeface="Arial" panose="020B0604020202020204" pitchFamily="34" charset="0"/>
            </a:endParaRPr>
          </a:p>
          <a:p>
            <a:r>
              <a:rPr lang="es-ES" sz="1400" b="1" dirty="0">
                <a:latin typeface="Arial" panose="020B0604020202020204" pitchFamily="34" charset="0"/>
                <a:cs typeface="Arial" panose="020B0604020202020204" pitchFamily="34" charset="0"/>
              </a:rPr>
              <a:t>Riesgo a 12 meses: </a:t>
            </a:r>
          </a:p>
          <a:p>
            <a:r>
              <a:rPr lang="es-ES" sz="1400" dirty="0">
                <a:latin typeface="Arial" panose="020B0604020202020204" pitchFamily="34" charset="0"/>
                <a:cs typeface="Arial" panose="020B0604020202020204" pitchFamily="34" charset="0"/>
              </a:rPr>
              <a:t>4.1%</a:t>
            </a:r>
          </a:p>
          <a:p>
            <a:endParaRPr lang="es-ES" sz="1400" dirty="0">
              <a:latin typeface="Arial" panose="020B0604020202020204" pitchFamily="34" charset="0"/>
              <a:cs typeface="Arial" panose="020B0604020202020204" pitchFamily="34" charset="0"/>
            </a:endParaRPr>
          </a:p>
          <a:p>
            <a:r>
              <a:rPr lang="es-ES" sz="1400" b="1" dirty="0">
                <a:latin typeface="Arial" panose="020B0604020202020204" pitchFamily="34" charset="0"/>
                <a:cs typeface="Arial" panose="020B0604020202020204" pitchFamily="34" charset="0"/>
              </a:rPr>
              <a:t>Riesgo a 5 años: </a:t>
            </a:r>
          </a:p>
          <a:p>
            <a:r>
              <a:rPr lang="es-ES" sz="1400" dirty="0">
                <a:latin typeface="Arial" panose="020B0604020202020204" pitchFamily="34" charset="0"/>
                <a:cs typeface="Arial" panose="020B0604020202020204" pitchFamily="34" charset="0"/>
              </a:rPr>
              <a:t>29.3%</a:t>
            </a:r>
          </a:p>
        </p:txBody>
      </p:sp>
    </p:spTree>
    <p:extLst>
      <p:ext uri="{BB962C8B-B14F-4D97-AF65-F5344CB8AC3E}">
        <p14:creationId xmlns:p14="http://schemas.microsoft.com/office/powerpoint/2010/main" val="239896124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898073" y="205979"/>
            <a:ext cx="6788727" cy="857250"/>
          </a:xfrm>
          <a:solidFill>
            <a:schemeClr val="accent1">
              <a:lumMod val="60000"/>
              <a:lumOff val="40000"/>
            </a:schemeClr>
          </a:solidFill>
        </p:spPr>
        <p:txBody>
          <a:bodyPr/>
          <a:lstStyle/>
          <a:p>
            <a:r>
              <a:rPr lang="es-ES" b="1" dirty="0">
                <a:latin typeface="Arial" panose="020B0604020202020204" pitchFamily="34" charset="0"/>
                <a:cs typeface="Arial" panose="020B0604020202020204" pitchFamily="34" charset="0"/>
              </a:rPr>
              <a:t>RESULTADOS</a:t>
            </a:r>
          </a:p>
        </p:txBody>
      </p:sp>
      <p:sp>
        <p:nvSpPr>
          <p:cNvPr id="5" name="Rectangle 1"/>
          <p:cNvSpPr>
            <a:spLocks noChangeArrowheads="1"/>
          </p:cNvSpPr>
          <p:nvPr/>
        </p:nvSpPr>
        <p:spPr bwMode="auto">
          <a:xfrm>
            <a:off x="2501900" y="10572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96838"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96838" algn="l" defTabSz="914400" rtl="0" eaLnBrk="1" fontAlgn="base" latinLnBrk="0" hangingPunct="1">
              <a:lnSpc>
                <a:spcPct val="100000"/>
              </a:lnSpc>
              <a:spcBef>
                <a:spcPct val="0"/>
              </a:spcBef>
              <a:spcAft>
                <a:spcPct val="0"/>
              </a:spcAft>
              <a:buClrTx/>
              <a:buSzTx/>
              <a:buFontTx/>
              <a:buNone/>
              <a:tabLst/>
            </a:pPr>
            <a:endParaRPr kumimoji="0" lang="es-ES" altLang="es-ES" sz="1800" b="0" i="0" u="none" strike="noStrike" cap="none" normalizeH="0" baseline="0">
              <a:ln>
                <a:noFill/>
              </a:ln>
              <a:solidFill>
                <a:schemeClr val="tx1"/>
              </a:solidFill>
              <a:effectLst/>
              <a:latin typeface="Arial" pitchFamily="34" charset="0"/>
              <a:cs typeface="Arial" pitchFamily="34" charset="0"/>
            </a:endParaRPr>
          </a:p>
        </p:txBody>
      </p:sp>
      <p:pic>
        <p:nvPicPr>
          <p:cNvPr id="4" name="Picture 2" descr="https://lh7-rt.googleusercontent.com/docsz/AD_4nXfxX-Z9RaxWdfSPSPgEPR6R9iCO68IiDlIQ5aAO0LAx3qDQlChZEHv0sHqp5mfoIkAlFsapim8rOG4GqDYOysidLGgCvwOpUyCKHMFQvoBIaoucVFK3oYidJhONa_X7PSGFCPwrx4jwoU7UPfu_oDI?key=thhyDMpwv-Za7zCM_IToqTqV"/>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2656" y="1426607"/>
            <a:ext cx="2792730" cy="19539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https://lh7-rt.googleusercontent.com/docsz/AD_4nXdw6f66jwbI43vvaJW-TX2yP6REtQ4bi6z5rHFN-YhtQFbIwTuoVdYlzac6yOrWqkjdhtPFi6KwOw6-ZvIJY-kCoh8tnvOAccObz5m3qqPWqLl8e2y1R5Scfb68MHbhGMwKt4_P8cKmNd8yZdEXLe0?key=thhyDMpwv-Za7zCM_IToqTqV"/>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31508" y="1460694"/>
            <a:ext cx="2898452" cy="2047160"/>
          </a:xfrm>
          <a:prstGeom prst="rect">
            <a:avLst/>
          </a:prstGeom>
          <a:noFill/>
          <a:extLst>
            <a:ext uri="{909E8E84-426E-40DD-AFC4-6F175D3DCCD1}">
              <a14:hiddenFill xmlns:a14="http://schemas.microsoft.com/office/drawing/2010/main">
                <a:solidFill>
                  <a:srgbClr val="FFFFFF"/>
                </a:solidFill>
              </a14:hiddenFill>
            </a:ext>
          </a:extLst>
        </p:spPr>
      </p:pic>
      <p:sp>
        <p:nvSpPr>
          <p:cNvPr id="3" name="CuadroTexto 2">
            <a:extLst>
              <a:ext uri="{FF2B5EF4-FFF2-40B4-BE49-F238E27FC236}">
                <a16:creationId xmlns:a16="http://schemas.microsoft.com/office/drawing/2014/main" xmlns="" id="{27C5C400-B2A6-B6AD-82AC-981083F66A5F}"/>
              </a:ext>
            </a:extLst>
          </p:cNvPr>
          <p:cNvSpPr txBox="1"/>
          <p:nvPr/>
        </p:nvSpPr>
        <p:spPr>
          <a:xfrm>
            <a:off x="1691680" y="1131590"/>
            <a:ext cx="2376264" cy="369332"/>
          </a:xfrm>
          <a:prstGeom prst="rect">
            <a:avLst/>
          </a:prstGeom>
        </p:spPr>
        <p:style>
          <a:lnRef idx="2">
            <a:schemeClr val="dk1">
              <a:shade val="15000"/>
            </a:schemeClr>
          </a:lnRef>
          <a:fillRef idx="1">
            <a:schemeClr val="dk1"/>
          </a:fillRef>
          <a:effectRef idx="0">
            <a:schemeClr val="dk1"/>
          </a:effectRef>
          <a:fontRef idx="minor">
            <a:schemeClr val="lt1"/>
          </a:fontRef>
        </p:style>
        <p:txBody>
          <a:bodyPr wrap="square" rtlCol="0">
            <a:spAutoFit/>
          </a:bodyPr>
          <a:lstStyle/>
          <a:p>
            <a:pPr algn="ctr"/>
            <a:r>
              <a:rPr lang="es-ES" dirty="0">
                <a:latin typeface="Arial" panose="020B0604020202020204" pitchFamily="34" charset="0"/>
                <a:cs typeface="Arial" panose="020B0604020202020204" pitchFamily="34" charset="0"/>
              </a:rPr>
              <a:t>Riesgo a 5 años</a:t>
            </a:r>
          </a:p>
        </p:txBody>
      </p:sp>
      <p:sp>
        <p:nvSpPr>
          <p:cNvPr id="7" name="CuadroTexto 6">
            <a:extLst>
              <a:ext uri="{FF2B5EF4-FFF2-40B4-BE49-F238E27FC236}">
                <a16:creationId xmlns:a16="http://schemas.microsoft.com/office/drawing/2014/main" xmlns="" id="{258557DB-0AB6-4D55-B91F-E7F18B66A8CA}"/>
              </a:ext>
            </a:extLst>
          </p:cNvPr>
          <p:cNvSpPr txBox="1"/>
          <p:nvPr/>
        </p:nvSpPr>
        <p:spPr>
          <a:xfrm>
            <a:off x="5652120" y="1122298"/>
            <a:ext cx="2376264" cy="369332"/>
          </a:xfrm>
          <a:prstGeom prst="rect">
            <a:avLst/>
          </a:prstGeom>
        </p:spPr>
        <p:style>
          <a:lnRef idx="2">
            <a:schemeClr val="dk1">
              <a:shade val="15000"/>
            </a:schemeClr>
          </a:lnRef>
          <a:fillRef idx="1">
            <a:schemeClr val="dk1"/>
          </a:fillRef>
          <a:effectRef idx="0">
            <a:schemeClr val="dk1"/>
          </a:effectRef>
          <a:fontRef idx="minor">
            <a:schemeClr val="lt1"/>
          </a:fontRef>
        </p:style>
        <p:txBody>
          <a:bodyPr wrap="square" rtlCol="0">
            <a:spAutoFit/>
          </a:bodyPr>
          <a:lstStyle/>
          <a:p>
            <a:pPr algn="ctr"/>
            <a:r>
              <a:rPr lang="es-ES" dirty="0">
                <a:latin typeface="Arial" panose="020B0604020202020204" pitchFamily="34" charset="0"/>
                <a:cs typeface="Arial" panose="020B0604020202020204" pitchFamily="34" charset="0"/>
              </a:rPr>
              <a:t>Riesgo a 1 año</a:t>
            </a:r>
          </a:p>
        </p:txBody>
      </p:sp>
      <p:pic>
        <p:nvPicPr>
          <p:cNvPr id="8" name="Picture 1">
            <a:extLst>
              <a:ext uri="{FF2B5EF4-FFF2-40B4-BE49-F238E27FC236}">
                <a16:creationId xmlns:a16="http://schemas.microsoft.com/office/drawing/2014/main" xmlns="" id="{4257684B-BF9F-232B-3892-A7066F3BDE04}"/>
              </a:ext>
            </a:extLst>
          </p:cNvPr>
          <p:cNvPicPr>
            <a:picLocks noChangeAspect="1"/>
          </p:cNvPicPr>
          <p:nvPr/>
        </p:nvPicPr>
        <p:blipFill>
          <a:blip r:embed="rId4"/>
          <a:stretch>
            <a:fillRect/>
          </a:stretch>
        </p:blipFill>
        <p:spPr>
          <a:xfrm>
            <a:off x="1538892" y="3275328"/>
            <a:ext cx="2663280" cy="1868172"/>
          </a:xfrm>
          <a:prstGeom prst="rect">
            <a:avLst/>
          </a:prstGeom>
        </p:spPr>
      </p:pic>
      <p:pic>
        <p:nvPicPr>
          <p:cNvPr id="9" name="Picture 1">
            <a:extLst>
              <a:ext uri="{FF2B5EF4-FFF2-40B4-BE49-F238E27FC236}">
                <a16:creationId xmlns:a16="http://schemas.microsoft.com/office/drawing/2014/main" xmlns="" id="{9400E899-BADF-D1E3-E11E-3F8D25D04B92}"/>
              </a:ext>
            </a:extLst>
          </p:cNvPr>
          <p:cNvPicPr>
            <a:picLocks noChangeAspect="1"/>
          </p:cNvPicPr>
          <p:nvPr/>
        </p:nvPicPr>
        <p:blipFill>
          <a:blip r:embed="rId5"/>
          <a:stretch>
            <a:fillRect/>
          </a:stretch>
        </p:blipFill>
        <p:spPr>
          <a:xfrm>
            <a:off x="5308294" y="3329302"/>
            <a:ext cx="2663280" cy="1825961"/>
          </a:xfrm>
          <a:prstGeom prst="rect">
            <a:avLst/>
          </a:prstGeom>
        </p:spPr>
      </p:pic>
    </p:spTree>
    <p:extLst>
      <p:ext uri="{BB962C8B-B14F-4D97-AF65-F5344CB8AC3E}">
        <p14:creationId xmlns:p14="http://schemas.microsoft.com/office/powerpoint/2010/main" val="113115049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907704" y="195486"/>
            <a:ext cx="6984776" cy="1102519"/>
          </a:xfrm>
          <a:solidFill>
            <a:schemeClr val="accent1">
              <a:lumMod val="60000"/>
              <a:lumOff val="40000"/>
            </a:schemeClr>
          </a:solidFill>
        </p:spPr>
        <p:txBody>
          <a:bodyPr/>
          <a:lstStyle/>
          <a:p>
            <a:r>
              <a:rPr lang="es-ES" b="1" dirty="0"/>
              <a:t>Resultados</a:t>
            </a:r>
          </a:p>
        </p:txBody>
      </p:sp>
      <p:pic>
        <p:nvPicPr>
          <p:cNvPr id="1026" name="Picture 2" descr="https://lh7-rt.googleusercontent.com/docsz/AD_4nXdlRfZlv590atUsYlCQI5gsi35dKfVLbs6XO40wEcz_iM5zEXgAd9uw417HFZoP4dX5uMoO8pWSrL4Ap_A6J2UErfEBOXppsx5Q9OoQWaBwIfjyzHVWJPngZlbnpKozE3x6lahwk7T1Qugw7eHiwg?key=thhyDMpwv-Za7zCM_IToqTqV"/>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028" y="1635646"/>
            <a:ext cx="7787943" cy="290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49598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11 Tabla"/>
          <p:cNvGraphicFramePr>
            <a:graphicFrameLocks noGrp="1"/>
          </p:cNvGraphicFramePr>
          <p:nvPr>
            <p:extLst>
              <p:ext uri="{D42A27DB-BD31-4B8C-83A1-F6EECF244321}">
                <p14:modId xmlns:p14="http://schemas.microsoft.com/office/powerpoint/2010/main" val="2217993869"/>
              </p:ext>
            </p:extLst>
          </p:nvPr>
        </p:nvGraphicFramePr>
        <p:xfrm>
          <a:off x="107504" y="51472"/>
          <a:ext cx="4464496" cy="4968557"/>
        </p:xfrm>
        <a:graphic>
          <a:graphicData uri="http://schemas.openxmlformats.org/drawingml/2006/table">
            <a:tbl>
              <a:tblPr>
                <a:tableStyleId>{5C22544A-7EE6-4342-B048-85BDC9FD1C3A}</a:tableStyleId>
              </a:tblPr>
              <a:tblGrid>
                <a:gridCol w="1525015">
                  <a:extLst>
                    <a:ext uri="{9D8B030D-6E8A-4147-A177-3AD203B41FA5}">
                      <a16:colId xmlns:a16="http://schemas.microsoft.com/office/drawing/2014/main" xmlns="" val="20000"/>
                    </a:ext>
                  </a:extLst>
                </a:gridCol>
                <a:gridCol w="1525015">
                  <a:extLst>
                    <a:ext uri="{9D8B030D-6E8A-4147-A177-3AD203B41FA5}">
                      <a16:colId xmlns:a16="http://schemas.microsoft.com/office/drawing/2014/main" xmlns="" val="20001"/>
                    </a:ext>
                  </a:extLst>
                </a:gridCol>
                <a:gridCol w="1414466">
                  <a:extLst>
                    <a:ext uri="{9D8B030D-6E8A-4147-A177-3AD203B41FA5}">
                      <a16:colId xmlns:a16="http://schemas.microsoft.com/office/drawing/2014/main" xmlns="" val="20002"/>
                    </a:ext>
                  </a:extLst>
                </a:gridCol>
              </a:tblGrid>
              <a:tr h="228499">
                <a:tc>
                  <a:txBody>
                    <a:bodyPr/>
                    <a:lstStyle/>
                    <a:p>
                      <a:pPr>
                        <a:lnSpc>
                          <a:spcPct val="115000"/>
                        </a:lnSpc>
                      </a:pPr>
                      <a:endParaRPr lang="es-ES" sz="1050" dirty="0">
                        <a:effectLst/>
                        <a:latin typeface="Calibri"/>
                        <a:cs typeface="Times New Roman"/>
                      </a:endParaRPr>
                    </a:p>
                  </a:txBody>
                  <a:tcPr marL="10347" marR="10347" marT="6652" marB="6652"/>
                </a:tc>
                <a:tc>
                  <a:txBody>
                    <a:bodyPr/>
                    <a:lstStyle/>
                    <a:p>
                      <a:pPr>
                        <a:lnSpc>
                          <a:spcPct val="115000"/>
                        </a:lnSpc>
                        <a:spcAft>
                          <a:spcPts val="1000"/>
                        </a:spcAft>
                      </a:pPr>
                      <a:r>
                        <a:rPr lang="es-ES" sz="1200">
                          <a:effectLst/>
                        </a:rPr>
                        <a:t>Variable</a:t>
                      </a:r>
                      <a:endParaRPr lang="es-ES" sz="1050">
                        <a:effectLst/>
                        <a:latin typeface="Calibri"/>
                        <a:ea typeface="Calibri"/>
                        <a:cs typeface="Times New Roman"/>
                      </a:endParaRPr>
                    </a:p>
                  </a:txBody>
                  <a:tcPr marL="10347" marR="10347" marT="6652" marB="6652"/>
                </a:tc>
                <a:tc>
                  <a:txBody>
                    <a:bodyPr/>
                    <a:lstStyle/>
                    <a:p>
                      <a:pPr>
                        <a:lnSpc>
                          <a:spcPct val="115000"/>
                        </a:lnSpc>
                        <a:spcAft>
                          <a:spcPts val="1000"/>
                        </a:spcAft>
                      </a:pPr>
                      <a:r>
                        <a:rPr lang="es-ES" sz="1200">
                          <a:effectLst/>
                        </a:rPr>
                        <a:t>Coefficient</a:t>
                      </a:r>
                      <a:endParaRPr lang="es-ES" sz="1050">
                        <a:effectLst/>
                        <a:latin typeface="Calibri"/>
                        <a:ea typeface="Calibri"/>
                        <a:cs typeface="Times New Roman"/>
                      </a:endParaRPr>
                    </a:p>
                  </a:txBody>
                  <a:tcPr marL="10347" marR="10347" marT="6652" marB="6652"/>
                </a:tc>
                <a:extLst>
                  <a:ext uri="{0D108BD9-81ED-4DB2-BD59-A6C34878D82A}">
                    <a16:rowId xmlns:a16="http://schemas.microsoft.com/office/drawing/2014/main" xmlns="" val="10000"/>
                  </a:ext>
                </a:extLst>
              </a:tr>
              <a:tr h="228499">
                <a:tc rowSpan="8">
                  <a:txBody>
                    <a:bodyPr/>
                    <a:lstStyle/>
                    <a:p>
                      <a:pPr>
                        <a:lnSpc>
                          <a:spcPct val="115000"/>
                        </a:lnSpc>
                        <a:spcAft>
                          <a:spcPts val="1000"/>
                        </a:spcAft>
                      </a:pPr>
                      <a:r>
                        <a:rPr lang="es-ES" sz="1200" b="1" dirty="0">
                          <a:effectLst/>
                        </a:rPr>
                        <a:t>Predictores principales</a:t>
                      </a:r>
                      <a:endParaRPr lang="es-ES" sz="1050" b="1" dirty="0">
                        <a:effectLst/>
                        <a:latin typeface="Calibri"/>
                        <a:ea typeface="Calibri"/>
                        <a:cs typeface="Times New Roman"/>
                      </a:endParaRPr>
                    </a:p>
                  </a:txBody>
                  <a:tcPr marL="10347" marR="10347" marT="6652" marB="6652"/>
                </a:tc>
                <a:tc>
                  <a:txBody>
                    <a:bodyPr/>
                    <a:lstStyle/>
                    <a:p>
                      <a:pPr>
                        <a:lnSpc>
                          <a:spcPct val="115000"/>
                        </a:lnSpc>
                        <a:spcAft>
                          <a:spcPts val="1000"/>
                        </a:spcAft>
                      </a:pPr>
                      <a:r>
                        <a:rPr lang="es-ES" sz="1200">
                          <a:effectLst/>
                        </a:rPr>
                        <a:t>Female</a:t>
                      </a:r>
                      <a:endParaRPr lang="es-ES" sz="1050">
                        <a:effectLst/>
                        <a:latin typeface="Calibri"/>
                        <a:ea typeface="Calibri"/>
                        <a:cs typeface="Times New Roman"/>
                      </a:endParaRPr>
                    </a:p>
                  </a:txBody>
                  <a:tcPr marL="10347" marR="10347" marT="6652" marB="6652"/>
                </a:tc>
                <a:tc>
                  <a:txBody>
                    <a:bodyPr/>
                    <a:lstStyle/>
                    <a:p>
                      <a:pPr>
                        <a:lnSpc>
                          <a:spcPct val="115000"/>
                        </a:lnSpc>
                        <a:spcAft>
                          <a:spcPts val="1000"/>
                        </a:spcAft>
                      </a:pPr>
                      <a:r>
                        <a:rPr lang="es-ES" sz="1200">
                          <a:effectLst/>
                        </a:rPr>
                        <a:t>-0.2427</a:t>
                      </a:r>
                      <a:endParaRPr lang="es-ES" sz="1050">
                        <a:effectLst/>
                        <a:latin typeface="Calibri"/>
                        <a:ea typeface="Calibri"/>
                        <a:cs typeface="Times New Roman"/>
                      </a:endParaRPr>
                    </a:p>
                  </a:txBody>
                  <a:tcPr marL="10347" marR="10347" marT="6652" marB="6652"/>
                </a:tc>
                <a:extLst>
                  <a:ext uri="{0D108BD9-81ED-4DB2-BD59-A6C34878D82A}">
                    <a16:rowId xmlns:a16="http://schemas.microsoft.com/office/drawing/2014/main" xmlns="" val="10001"/>
                  </a:ext>
                </a:extLst>
              </a:tr>
              <a:tr h="228499">
                <a:tc vMerge="1">
                  <a:txBody>
                    <a:bodyPr/>
                    <a:lstStyle/>
                    <a:p>
                      <a:endParaRPr lang="es-ES"/>
                    </a:p>
                  </a:txBody>
                  <a:tcPr/>
                </a:tc>
                <a:tc>
                  <a:txBody>
                    <a:bodyPr/>
                    <a:lstStyle/>
                    <a:p>
                      <a:pPr>
                        <a:lnSpc>
                          <a:spcPct val="115000"/>
                        </a:lnSpc>
                        <a:spcAft>
                          <a:spcPts val="1000"/>
                        </a:spcAft>
                      </a:pPr>
                      <a:r>
                        <a:rPr lang="es-ES" sz="1200" dirty="0" err="1">
                          <a:effectLst/>
                        </a:rPr>
                        <a:t>Age</a:t>
                      </a:r>
                      <a:r>
                        <a:rPr lang="es-ES" sz="1200" dirty="0">
                          <a:effectLst/>
                        </a:rPr>
                        <a:t> at COPD diagnosis</a:t>
                      </a:r>
                      <a:endParaRPr lang="es-ES" sz="1050" dirty="0">
                        <a:effectLst/>
                        <a:latin typeface="Calibri"/>
                        <a:ea typeface="Calibri"/>
                        <a:cs typeface="Times New Roman"/>
                      </a:endParaRPr>
                    </a:p>
                  </a:txBody>
                  <a:tcPr marL="10347" marR="10347" marT="6652" marB="6652"/>
                </a:tc>
                <a:tc>
                  <a:txBody>
                    <a:bodyPr/>
                    <a:lstStyle/>
                    <a:p>
                      <a:pPr>
                        <a:lnSpc>
                          <a:spcPct val="115000"/>
                        </a:lnSpc>
                        <a:spcAft>
                          <a:spcPts val="1000"/>
                        </a:spcAft>
                      </a:pPr>
                      <a:r>
                        <a:rPr lang="es-ES" sz="1200">
                          <a:effectLst/>
                        </a:rPr>
                        <a:t>0.0001</a:t>
                      </a:r>
                      <a:endParaRPr lang="es-ES" sz="1050">
                        <a:effectLst/>
                        <a:latin typeface="Calibri"/>
                        <a:ea typeface="Calibri"/>
                        <a:cs typeface="Times New Roman"/>
                      </a:endParaRPr>
                    </a:p>
                  </a:txBody>
                  <a:tcPr marL="10347" marR="10347" marT="6652" marB="6652"/>
                </a:tc>
                <a:extLst>
                  <a:ext uri="{0D108BD9-81ED-4DB2-BD59-A6C34878D82A}">
                    <a16:rowId xmlns:a16="http://schemas.microsoft.com/office/drawing/2014/main" xmlns="" val="10002"/>
                  </a:ext>
                </a:extLst>
              </a:tr>
              <a:tr h="228499">
                <a:tc vMerge="1">
                  <a:txBody>
                    <a:bodyPr/>
                    <a:lstStyle/>
                    <a:p>
                      <a:endParaRPr lang="es-ES"/>
                    </a:p>
                  </a:txBody>
                  <a:tcPr/>
                </a:tc>
                <a:tc>
                  <a:txBody>
                    <a:bodyPr/>
                    <a:lstStyle/>
                    <a:p>
                      <a:pPr>
                        <a:lnSpc>
                          <a:spcPct val="115000"/>
                        </a:lnSpc>
                        <a:spcAft>
                          <a:spcPts val="1000"/>
                        </a:spcAft>
                      </a:pPr>
                      <a:r>
                        <a:rPr lang="es-ES" sz="1200">
                          <a:effectLst/>
                        </a:rPr>
                        <a:t>MRC 1 (ref)</a:t>
                      </a:r>
                      <a:endParaRPr lang="es-ES" sz="1050">
                        <a:effectLst/>
                        <a:latin typeface="Calibri"/>
                        <a:ea typeface="Calibri"/>
                        <a:cs typeface="Times New Roman"/>
                      </a:endParaRPr>
                    </a:p>
                  </a:txBody>
                  <a:tcPr marL="10347" marR="10347" marT="6652" marB="6652"/>
                </a:tc>
                <a:tc>
                  <a:txBody>
                    <a:bodyPr/>
                    <a:lstStyle/>
                    <a:p>
                      <a:pPr>
                        <a:lnSpc>
                          <a:spcPct val="115000"/>
                        </a:lnSpc>
                        <a:spcAft>
                          <a:spcPts val="1000"/>
                        </a:spcAft>
                      </a:pPr>
                      <a:r>
                        <a:rPr lang="es-ES" sz="1200" dirty="0">
                          <a:effectLst/>
                        </a:rPr>
                        <a:t>0</a:t>
                      </a:r>
                      <a:endParaRPr lang="es-ES" sz="1050" dirty="0">
                        <a:effectLst/>
                        <a:latin typeface="Calibri"/>
                        <a:ea typeface="Calibri"/>
                        <a:cs typeface="Times New Roman"/>
                      </a:endParaRPr>
                    </a:p>
                  </a:txBody>
                  <a:tcPr marL="10347" marR="10347" marT="6652" marB="6652"/>
                </a:tc>
                <a:extLst>
                  <a:ext uri="{0D108BD9-81ED-4DB2-BD59-A6C34878D82A}">
                    <a16:rowId xmlns:a16="http://schemas.microsoft.com/office/drawing/2014/main" xmlns="" val="10003"/>
                  </a:ext>
                </a:extLst>
              </a:tr>
              <a:tr h="228499">
                <a:tc vMerge="1">
                  <a:txBody>
                    <a:bodyPr/>
                    <a:lstStyle/>
                    <a:p>
                      <a:endParaRPr lang="es-ES"/>
                    </a:p>
                  </a:txBody>
                  <a:tcPr/>
                </a:tc>
                <a:tc>
                  <a:txBody>
                    <a:bodyPr/>
                    <a:lstStyle/>
                    <a:p>
                      <a:pPr>
                        <a:lnSpc>
                          <a:spcPct val="115000"/>
                        </a:lnSpc>
                        <a:spcAft>
                          <a:spcPts val="1000"/>
                        </a:spcAft>
                      </a:pPr>
                      <a:r>
                        <a:rPr lang="es-ES" sz="1200">
                          <a:effectLst/>
                        </a:rPr>
                        <a:t>MRC2</a:t>
                      </a:r>
                      <a:endParaRPr lang="es-ES" sz="1050">
                        <a:effectLst/>
                        <a:latin typeface="Calibri"/>
                        <a:ea typeface="Calibri"/>
                        <a:cs typeface="Times New Roman"/>
                      </a:endParaRPr>
                    </a:p>
                  </a:txBody>
                  <a:tcPr marL="10347" marR="10347" marT="6652" marB="6652"/>
                </a:tc>
                <a:tc>
                  <a:txBody>
                    <a:bodyPr/>
                    <a:lstStyle/>
                    <a:p>
                      <a:pPr>
                        <a:lnSpc>
                          <a:spcPct val="115000"/>
                        </a:lnSpc>
                        <a:spcAft>
                          <a:spcPts val="1000"/>
                        </a:spcAft>
                      </a:pPr>
                      <a:r>
                        <a:rPr lang="es-ES" sz="1200">
                          <a:effectLst/>
                        </a:rPr>
                        <a:t>0.2729</a:t>
                      </a:r>
                      <a:endParaRPr lang="es-ES" sz="1050">
                        <a:effectLst/>
                        <a:latin typeface="Calibri"/>
                        <a:ea typeface="Calibri"/>
                        <a:cs typeface="Times New Roman"/>
                      </a:endParaRPr>
                    </a:p>
                  </a:txBody>
                  <a:tcPr marL="10347" marR="10347" marT="6652" marB="6652"/>
                </a:tc>
                <a:extLst>
                  <a:ext uri="{0D108BD9-81ED-4DB2-BD59-A6C34878D82A}">
                    <a16:rowId xmlns:a16="http://schemas.microsoft.com/office/drawing/2014/main" xmlns="" val="10004"/>
                  </a:ext>
                </a:extLst>
              </a:tr>
              <a:tr h="228499">
                <a:tc vMerge="1">
                  <a:txBody>
                    <a:bodyPr/>
                    <a:lstStyle/>
                    <a:p>
                      <a:endParaRPr lang="es-ES"/>
                    </a:p>
                  </a:txBody>
                  <a:tcPr/>
                </a:tc>
                <a:tc>
                  <a:txBody>
                    <a:bodyPr/>
                    <a:lstStyle/>
                    <a:p>
                      <a:pPr>
                        <a:lnSpc>
                          <a:spcPct val="115000"/>
                        </a:lnSpc>
                        <a:spcAft>
                          <a:spcPts val="1000"/>
                        </a:spcAft>
                      </a:pPr>
                      <a:r>
                        <a:rPr lang="es-ES" sz="1200">
                          <a:effectLst/>
                        </a:rPr>
                        <a:t>MRC3</a:t>
                      </a:r>
                      <a:endParaRPr lang="es-ES" sz="1050">
                        <a:effectLst/>
                        <a:latin typeface="Calibri"/>
                        <a:ea typeface="Calibri"/>
                        <a:cs typeface="Times New Roman"/>
                      </a:endParaRPr>
                    </a:p>
                  </a:txBody>
                  <a:tcPr marL="10347" marR="10347" marT="6652" marB="6652"/>
                </a:tc>
                <a:tc>
                  <a:txBody>
                    <a:bodyPr/>
                    <a:lstStyle/>
                    <a:p>
                      <a:pPr>
                        <a:lnSpc>
                          <a:spcPct val="115000"/>
                        </a:lnSpc>
                        <a:spcAft>
                          <a:spcPts val="1000"/>
                        </a:spcAft>
                      </a:pPr>
                      <a:r>
                        <a:rPr lang="es-ES" sz="1200">
                          <a:effectLst/>
                        </a:rPr>
                        <a:t>0.5002</a:t>
                      </a:r>
                      <a:endParaRPr lang="es-ES" sz="1050">
                        <a:effectLst/>
                        <a:latin typeface="Calibri"/>
                        <a:ea typeface="Calibri"/>
                        <a:cs typeface="Times New Roman"/>
                      </a:endParaRPr>
                    </a:p>
                  </a:txBody>
                  <a:tcPr marL="10347" marR="10347" marT="6652" marB="6652"/>
                </a:tc>
                <a:extLst>
                  <a:ext uri="{0D108BD9-81ED-4DB2-BD59-A6C34878D82A}">
                    <a16:rowId xmlns:a16="http://schemas.microsoft.com/office/drawing/2014/main" xmlns="" val="10005"/>
                  </a:ext>
                </a:extLst>
              </a:tr>
              <a:tr h="228499">
                <a:tc vMerge="1">
                  <a:txBody>
                    <a:bodyPr/>
                    <a:lstStyle/>
                    <a:p>
                      <a:endParaRPr lang="es-ES"/>
                    </a:p>
                  </a:txBody>
                  <a:tcPr/>
                </a:tc>
                <a:tc>
                  <a:txBody>
                    <a:bodyPr/>
                    <a:lstStyle/>
                    <a:p>
                      <a:pPr>
                        <a:lnSpc>
                          <a:spcPct val="115000"/>
                        </a:lnSpc>
                        <a:spcAft>
                          <a:spcPts val="1000"/>
                        </a:spcAft>
                      </a:pPr>
                      <a:r>
                        <a:rPr lang="es-ES" sz="1200">
                          <a:effectLst/>
                        </a:rPr>
                        <a:t>MRC4</a:t>
                      </a:r>
                      <a:endParaRPr lang="es-ES" sz="1050">
                        <a:effectLst/>
                        <a:latin typeface="Calibri"/>
                        <a:ea typeface="Calibri"/>
                        <a:cs typeface="Times New Roman"/>
                      </a:endParaRPr>
                    </a:p>
                  </a:txBody>
                  <a:tcPr marL="10347" marR="10347" marT="6652" marB="6652"/>
                </a:tc>
                <a:tc>
                  <a:txBody>
                    <a:bodyPr/>
                    <a:lstStyle/>
                    <a:p>
                      <a:pPr>
                        <a:lnSpc>
                          <a:spcPct val="115000"/>
                        </a:lnSpc>
                        <a:spcAft>
                          <a:spcPts val="1000"/>
                        </a:spcAft>
                      </a:pPr>
                      <a:r>
                        <a:rPr lang="es-ES" sz="1200">
                          <a:effectLst/>
                        </a:rPr>
                        <a:t>0.663</a:t>
                      </a:r>
                      <a:endParaRPr lang="es-ES" sz="1050">
                        <a:effectLst/>
                        <a:latin typeface="Calibri"/>
                        <a:ea typeface="Calibri"/>
                        <a:cs typeface="Times New Roman"/>
                      </a:endParaRPr>
                    </a:p>
                  </a:txBody>
                  <a:tcPr marL="10347" marR="10347" marT="6652" marB="6652"/>
                </a:tc>
                <a:extLst>
                  <a:ext uri="{0D108BD9-81ED-4DB2-BD59-A6C34878D82A}">
                    <a16:rowId xmlns:a16="http://schemas.microsoft.com/office/drawing/2014/main" xmlns="" val="10006"/>
                  </a:ext>
                </a:extLst>
              </a:tr>
              <a:tr h="228499">
                <a:tc vMerge="1">
                  <a:txBody>
                    <a:bodyPr/>
                    <a:lstStyle/>
                    <a:p>
                      <a:endParaRPr lang="es-ES"/>
                    </a:p>
                  </a:txBody>
                  <a:tcPr/>
                </a:tc>
                <a:tc>
                  <a:txBody>
                    <a:bodyPr/>
                    <a:lstStyle/>
                    <a:p>
                      <a:pPr>
                        <a:lnSpc>
                          <a:spcPct val="115000"/>
                        </a:lnSpc>
                        <a:spcAft>
                          <a:spcPts val="1000"/>
                        </a:spcAft>
                      </a:pPr>
                      <a:r>
                        <a:rPr lang="es-ES" sz="1200">
                          <a:effectLst/>
                        </a:rPr>
                        <a:t>MRC5</a:t>
                      </a:r>
                      <a:endParaRPr lang="es-ES" sz="1050">
                        <a:effectLst/>
                        <a:latin typeface="Calibri"/>
                        <a:ea typeface="Calibri"/>
                        <a:cs typeface="Times New Roman"/>
                      </a:endParaRPr>
                    </a:p>
                  </a:txBody>
                  <a:tcPr marL="10347" marR="10347" marT="6652" marB="6652"/>
                </a:tc>
                <a:tc>
                  <a:txBody>
                    <a:bodyPr/>
                    <a:lstStyle/>
                    <a:p>
                      <a:pPr>
                        <a:lnSpc>
                          <a:spcPct val="115000"/>
                        </a:lnSpc>
                        <a:spcAft>
                          <a:spcPts val="1000"/>
                        </a:spcAft>
                      </a:pPr>
                      <a:r>
                        <a:rPr lang="es-ES" sz="1200">
                          <a:effectLst/>
                        </a:rPr>
                        <a:t>0.8693</a:t>
                      </a:r>
                      <a:endParaRPr lang="es-ES" sz="1050">
                        <a:effectLst/>
                        <a:latin typeface="Calibri"/>
                        <a:ea typeface="Calibri"/>
                        <a:cs typeface="Times New Roman"/>
                      </a:endParaRPr>
                    </a:p>
                  </a:txBody>
                  <a:tcPr marL="10347" marR="10347" marT="6652" marB="6652"/>
                </a:tc>
                <a:extLst>
                  <a:ext uri="{0D108BD9-81ED-4DB2-BD59-A6C34878D82A}">
                    <a16:rowId xmlns:a16="http://schemas.microsoft.com/office/drawing/2014/main" xmlns="" val="10007"/>
                  </a:ext>
                </a:extLst>
              </a:tr>
              <a:tr h="228499">
                <a:tc vMerge="1">
                  <a:txBody>
                    <a:bodyPr/>
                    <a:lstStyle/>
                    <a:p>
                      <a:endParaRPr lang="es-ES"/>
                    </a:p>
                  </a:txBody>
                  <a:tcPr/>
                </a:tc>
                <a:tc>
                  <a:txBody>
                    <a:bodyPr/>
                    <a:lstStyle/>
                    <a:p>
                      <a:pPr>
                        <a:lnSpc>
                          <a:spcPct val="115000"/>
                        </a:lnSpc>
                        <a:spcAft>
                          <a:spcPts val="1000"/>
                        </a:spcAft>
                      </a:pPr>
                      <a:r>
                        <a:rPr lang="es-ES" sz="1200">
                          <a:effectLst/>
                        </a:rPr>
                        <a:t>FEV1</a:t>
                      </a:r>
                      <a:endParaRPr lang="es-ES" sz="1050">
                        <a:effectLst/>
                        <a:latin typeface="Calibri"/>
                        <a:ea typeface="Calibri"/>
                        <a:cs typeface="Times New Roman"/>
                      </a:endParaRPr>
                    </a:p>
                  </a:txBody>
                  <a:tcPr marL="10347" marR="10347" marT="6652" marB="6652"/>
                </a:tc>
                <a:tc>
                  <a:txBody>
                    <a:bodyPr/>
                    <a:lstStyle/>
                    <a:p>
                      <a:pPr>
                        <a:lnSpc>
                          <a:spcPct val="115000"/>
                        </a:lnSpc>
                        <a:spcAft>
                          <a:spcPts val="1000"/>
                        </a:spcAft>
                      </a:pPr>
                      <a:r>
                        <a:rPr lang="es-ES" sz="1200">
                          <a:effectLst/>
                        </a:rPr>
                        <a:t>-0.5012</a:t>
                      </a:r>
                      <a:endParaRPr lang="es-ES" sz="1050">
                        <a:effectLst/>
                        <a:latin typeface="Calibri"/>
                        <a:ea typeface="Calibri"/>
                        <a:cs typeface="Times New Roman"/>
                      </a:endParaRPr>
                    </a:p>
                  </a:txBody>
                  <a:tcPr marL="10347" marR="10347" marT="6652" marB="6652"/>
                </a:tc>
                <a:extLst>
                  <a:ext uri="{0D108BD9-81ED-4DB2-BD59-A6C34878D82A}">
                    <a16:rowId xmlns:a16="http://schemas.microsoft.com/office/drawing/2014/main" xmlns="" val="10008"/>
                  </a:ext>
                </a:extLst>
              </a:tr>
              <a:tr h="228499">
                <a:tc rowSpan="10">
                  <a:txBody>
                    <a:bodyPr/>
                    <a:lstStyle/>
                    <a:p>
                      <a:pPr>
                        <a:lnSpc>
                          <a:spcPct val="115000"/>
                        </a:lnSpc>
                        <a:spcAft>
                          <a:spcPts val="1000"/>
                        </a:spcAft>
                      </a:pPr>
                      <a:r>
                        <a:rPr lang="en-US" sz="1200" dirty="0">
                          <a:effectLst/>
                        </a:rPr>
                        <a:t>Biomarkers, SES, and </a:t>
                      </a:r>
                      <a:r>
                        <a:rPr lang="en-US" sz="1200" dirty="0" err="1">
                          <a:effectLst/>
                        </a:rPr>
                        <a:t>behavioural</a:t>
                      </a:r>
                      <a:r>
                        <a:rPr lang="en-US" sz="1200" dirty="0">
                          <a:effectLst/>
                        </a:rPr>
                        <a:t> factors</a:t>
                      </a:r>
                      <a:endParaRPr lang="es-ES" sz="1050" dirty="0">
                        <a:effectLst/>
                        <a:latin typeface="Calibri"/>
                        <a:ea typeface="Calibri"/>
                        <a:cs typeface="Times New Roman"/>
                      </a:endParaRPr>
                    </a:p>
                  </a:txBody>
                  <a:tcPr marL="10347" marR="10347" marT="6652" marB="6652"/>
                </a:tc>
                <a:tc>
                  <a:txBody>
                    <a:bodyPr/>
                    <a:lstStyle/>
                    <a:p>
                      <a:pPr>
                        <a:lnSpc>
                          <a:spcPct val="115000"/>
                        </a:lnSpc>
                        <a:spcAft>
                          <a:spcPts val="1000"/>
                        </a:spcAft>
                      </a:pPr>
                      <a:r>
                        <a:rPr lang="es-ES" sz="1200">
                          <a:effectLst/>
                        </a:rPr>
                        <a:t>FVC</a:t>
                      </a:r>
                      <a:endParaRPr lang="es-ES" sz="1050">
                        <a:effectLst/>
                        <a:latin typeface="Calibri"/>
                        <a:ea typeface="Calibri"/>
                        <a:cs typeface="Times New Roman"/>
                      </a:endParaRPr>
                    </a:p>
                  </a:txBody>
                  <a:tcPr marL="10347" marR="10347" marT="6652" marB="6652"/>
                </a:tc>
                <a:tc>
                  <a:txBody>
                    <a:bodyPr/>
                    <a:lstStyle/>
                    <a:p>
                      <a:pPr>
                        <a:lnSpc>
                          <a:spcPct val="115000"/>
                        </a:lnSpc>
                        <a:spcAft>
                          <a:spcPts val="1000"/>
                        </a:spcAft>
                      </a:pPr>
                      <a:r>
                        <a:rPr lang="es-ES" sz="1200">
                          <a:effectLst/>
                        </a:rPr>
                        <a:t>-0.3661</a:t>
                      </a:r>
                      <a:endParaRPr lang="es-ES" sz="1050">
                        <a:effectLst/>
                        <a:latin typeface="Calibri"/>
                        <a:ea typeface="Calibri"/>
                        <a:cs typeface="Times New Roman"/>
                      </a:endParaRPr>
                    </a:p>
                  </a:txBody>
                  <a:tcPr marL="10347" marR="10347" marT="6652" marB="6652"/>
                </a:tc>
                <a:extLst>
                  <a:ext uri="{0D108BD9-81ED-4DB2-BD59-A6C34878D82A}">
                    <a16:rowId xmlns:a16="http://schemas.microsoft.com/office/drawing/2014/main" xmlns="" val="10009"/>
                  </a:ext>
                </a:extLst>
              </a:tr>
              <a:tr h="228499">
                <a:tc vMerge="1">
                  <a:txBody>
                    <a:bodyPr/>
                    <a:lstStyle/>
                    <a:p>
                      <a:endParaRPr lang="es-ES"/>
                    </a:p>
                  </a:txBody>
                  <a:tcPr/>
                </a:tc>
                <a:tc>
                  <a:txBody>
                    <a:bodyPr/>
                    <a:lstStyle/>
                    <a:p>
                      <a:pPr>
                        <a:lnSpc>
                          <a:spcPct val="115000"/>
                        </a:lnSpc>
                        <a:spcAft>
                          <a:spcPts val="1000"/>
                        </a:spcAft>
                      </a:pPr>
                      <a:r>
                        <a:rPr lang="es-ES" sz="1200">
                          <a:effectLst/>
                        </a:rPr>
                        <a:t>FEV_FVC_RATIO</a:t>
                      </a:r>
                      <a:endParaRPr lang="es-ES" sz="1050">
                        <a:effectLst/>
                        <a:latin typeface="Calibri"/>
                        <a:ea typeface="Calibri"/>
                        <a:cs typeface="Times New Roman"/>
                      </a:endParaRPr>
                    </a:p>
                  </a:txBody>
                  <a:tcPr marL="10347" marR="10347" marT="6652" marB="6652"/>
                </a:tc>
                <a:tc>
                  <a:txBody>
                    <a:bodyPr/>
                    <a:lstStyle/>
                    <a:p>
                      <a:pPr>
                        <a:lnSpc>
                          <a:spcPct val="115000"/>
                        </a:lnSpc>
                        <a:spcAft>
                          <a:spcPts val="1000"/>
                        </a:spcAft>
                      </a:pPr>
                      <a:r>
                        <a:rPr lang="es-ES" sz="1200">
                          <a:effectLst/>
                        </a:rPr>
                        <a:t>-1.9928</a:t>
                      </a:r>
                      <a:endParaRPr lang="es-ES" sz="1050">
                        <a:effectLst/>
                        <a:latin typeface="Calibri"/>
                        <a:ea typeface="Calibri"/>
                        <a:cs typeface="Times New Roman"/>
                      </a:endParaRPr>
                    </a:p>
                  </a:txBody>
                  <a:tcPr marL="10347" marR="10347" marT="6652" marB="6652"/>
                </a:tc>
                <a:extLst>
                  <a:ext uri="{0D108BD9-81ED-4DB2-BD59-A6C34878D82A}">
                    <a16:rowId xmlns:a16="http://schemas.microsoft.com/office/drawing/2014/main" xmlns="" val="10010"/>
                  </a:ext>
                </a:extLst>
              </a:tr>
              <a:tr h="228499">
                <a:tc vMerge="1">
                  <a:txBody>
                    <a:bodyPr/>
                    <a:lstStyle/>
                    <a:p>
                      <a:endParaRPr lang="es-ES"/>
                    </a:p>
                  </a:txBody>
                  <a:tcPr/>
                </a:tc>
                <a:tc>
                  <a:txBody>
                    <a:bodyPr/>
                    <a:lstStyle/>
                    <a:p>
                      <a:pPr>
                        <a:lnSpc>
                          <a:spcPct val="115000"/>
                        </a:lnSpc>
                        <a:spcAft>
                          <a:spcPts val="1000"/>
                        </a:spcAft>
                      </a:pPr>
                      <a:r>
                        <a:rPr lang="es-ES" sz="1200">
                          <a:effectLst/>
                        </a:rPr>
                        <a:t>BMI</a:t>
                      </a:r>
                      <a:endParaRPr lang="es-ES" sz="1050">
                        <a:effectLst/>
                        <a:latin typeface="Calibri"/>
                        <a:ea typeface="Calibri"/>
                        <a:cs typeface="Times New Roman"/>
                      </a:endParaRPr>
                    </a:p>
                  </a:txBody>
                  <a:tcPr marL="10347" marR="10347" marT="6652" marB="6652"/>
                </a:tc>
                <a:tc>
                  <a:txBody>
                    <a:bodyPr/>
                    <a:lstStyle/>
                    <a:p>
                      <a:pPr>
                        <a:lnSpc>
                          <a:spcPct val="115000"/>
                        </a:lnSpc>
                        <a:spcAft>
                          <a:spcPts val="1000"/>
                        </a:spcAft>
                      </a:pPr>
                      <a:r>
                        <a:rPr lang="es-ES" sz="1200">
                          <a:effectLst/>
                        </a:rPr>
                        <a:t>-0.0135</a:t>
                      </a:r>
                      <a:endParaRPr lang="es-ES" sz="1050">
                        <a:effectLst/>
                        <a:latin typeface="Calibri"/>
                        <a:ea typeface="Calibri"/>
                        <a:cs typeface="Times New Roman"/>
                      </a:endParaRPr>
                    </a:p>
                  </a:txBody>
                  <a:tcPr marL="10347" marR="10347" marT="6652" marB="6652"/>
                </a:tc>
                <a:extLst>
                  <a:ext uri="{0D108BD9-81ED-4DB2-BD59-A6C34878D82A}">
                    <a16:rowId xmlns:a16="http://schemas.microsoft.com/office/drawing/2014/main" xmlns="" val="10011"/>
                  </a:ext>
                </a:extLst>
              </a:tr>
              <a:tr h="437524">
                <a:tc vMerge="1">
                  <a:txBody>
                    <a:bodyPr/>
                    <a:lstStyle/>
                    <a:p>
                      <a:endParaRPr lang="es-ES"/>
                    </a:p>
                  </a:txBody>
                  <a:tcPr/>
                </a:tc>
                <a:tc>
                  <a:txBody>
                    <a:bodyPr/>
                    <a:lstStyle/>
                    <a:p>
                      <a:pPr>
                        <a:lnSpc>
                          <a:spcPct val="115000"/>
                        </a:lnSpc>
                        <a:spcAft>
                          <a:spcPts val="1000"/>
                        </a:spcAft>
                      </a:pPr>
                      <a:r>
                        <a:rPr lang="en-US" sz="1200">
                          <a:effectLst/>
                        </a:rPr>
                        <a:t>Blood eosinophil count (*10^9)/L</a:t>
                      </a:r>
                      <a:endParaRPr lang="es-ES" sz="1050">
                        <a:effectLst/>
                        <a:latin typeface="Calibri"/>
                        <a:ea typeface="Calibri"/>
                        <a:cs typeface="Times New Roman"/>
                      </a:endParaRPr>
                    </a:p>
                  </a:txBody>
                  <a:tcPr marL="10347" marR="10347" marT="6652" marB="6652"/>
                </a:tc>
                <a:tc>
                  <a:txBody>
                    <a:bodyPr/>
                    <a:lstStyle/>
                    <a:p>
                      <a:pPr>
                        <a:lnSpc>
                          <a:spcPct val="115000"/>
                        </a:lnSpc>
                        <a:spcAft>
                          <a:spcPts val="1000"/>
                        </a:spcAft>
                      </a:pPr>
                      <a:r>
                        <a:rPr lang="es-ES" sz="1200">
                          <a:effectLst/>
                        </a:rPr>
                        <a:t>0.0471</a:t>
                      </a:r>
                      <a:endParaRPr lang="es-ES" sz="1050">
                        <a:effectLst/>
                        <a:latin typeface="Calibri"/>
                        <a:ea typeface="Calibri"/>
                        <a:cs typeface="Times New Roman"/>
                      </a:endParaRPr>
                    </a:p>
                  </a:txBody>
                  <a:tcPr marL="10347" marR="10347" marT="6652" marB="6652"/>
                </a:tc>
                <a:extLst>
                  <a:ext uri="{0D108BD9-81ED-4DB2-BD59-A6C34878D82A}">
                    <a16:rowId xmlns:a16="http://schemas.microsoft.com/office/drawing/2014/main" xmlns="" val="10012"/>
                  </a:ext>
                </a:extLst>
              </a:tr>
              <a:tr h="646550">
                <a:tc vMerge="1">
                  <a:txBody>
                    <a:bodyPr/>
                    <a:lstStyle/>
                    <a:p>
                      <a:endParaRPr lang="es-ES"/>
                    </a:p>
                  </a:txBody>
                  <a:tcPr/>
                </a:tc>
                <a:tc>
                  <a:txBody>
                    <a:bodyPr/>
                    <a:lstStyle/>
                    <a:p>
                      <a:pPr>
                        <a:lnSpc>
                          <a:spcPct val="115000"/>
                        </a:lnSpc>
                        <a:spcAft>
                          <a:spcPts val="1000"/>
                        </a:spcAft>
                      </a:pPr>
                      <a:r>
                        <a:rPr lang="es-ES" sz="1200" dirty="0" err="1">
                          <a:effectLst/>
                        </a:rPr>
                        <a:t>Index</a:t>
                      </a:r>
                      <a:r>
                        <a:rPr lang="es-ES" sz="1200" dirty="0">
                          <a:effectLst/>
                        </a:rPr>
                        <a:t> of </a:t>
                      </a:r>
                      <a:r>
                        <a:rPr lang="es-ES" sz="1200" dirty="0" err="1">
                          <a:effectLst/>
                        </a:rPr>
                        <a:t>multiple</a:t>
                      </a:r>
                      <a:r>
                        <a:rPr lang="es-ES" sz="1200" dirty="0">
                          <a:effectLst/>
                        </a:rPr>
                        <a:t> </a:t>
                      </a:r>
                      <a:r>
                        <a:rPr lang="es-ES" sz="1200" dirty="0" err="1">
                          <a:effectLst/>
                        </a:rPr>
                        <a:t>deprivation</a:t>
                      </a:r>
                      <a:r>
                        <a:rPr lang="es-ES" sz="1200" dirty="0">
                          <a:effectLst/>
                        </a:rPr>
                        <a:t> (IMD) </a:t>
                      </a:r>
                      <a:endParaRPr lang="es-ES" sz="1050" dirty="0">
                        <a:effectLst/>
                        <a:latin typeface="Calibri"/>
                        <a:ea typeface="Calibri"/>
                        <a:cs typeface="Times New Roman"/>
                      </a:endParaRPr>
                    </a:p>
                  </a:txBody>
                  <a:tcPr marL="10347" marR="10347" marT="6652" marB="6652"/>
                </a:tc>
                <a:tc>
                  <a:txBody>
                    <a:bodyPr/>
                    <a:lstStyle/>
                    <a:p>
                      <a:pPr>
                        <a:lnSpc>
                          <a:spcPct val="115000"/>
                        </a:lnSpc>
                        <a:spcAft>
                          <a:spcPts val="1000"/>
                        </a:spcAft>
                      </a:pPr>
                      <a:r>
                        <a:rPr lang="es-ES" sz="1200">
                          <a:effectLst/>
                        </a:rPr>
                        <a:t>0</a:t>
                      </a:r>
                      <a:endParaRPr lang="es-ES" sz="1050">
                        <a:effectLst/>
                        <a:latin typeface="Calibri"/>
                        <a:ea typeface="Calibri"/>
                        <a:cs typeface="Times New Roman"/>
                      </a:endParaRPr>
                    </a:p>
                  </a:txBody>
                  <a:tcPr marL="10347" marR="10347" marT="6652" marB="6652"/>
                </a:tc>
                <a:extLst>
                  <a:ext uri="{0D108BD9-81ED-4DB2-BD59-A6C34878D82A}">
                    <a16:rowId xmlns:a16="http://schemas.microsoft.com/office/drawing/2014/main" xmlns="" val="10013"/>
                  </a:ext>
                </a:extLst>
              </a:tr>
              <a:tr h="228499">
                <a:tc vMerge="1">
                  <a:txBody>
                    <a:bodyPr/>
                    <a:lstStyle/>
                    <a:p>
                      <a:endParaRPr lang="es-ES"/>
                    </a:p>
                  </a:txBody>
                  <a:tcPr/>
                </a:tc>
                <a:tc>
                  <a:txBody>
                    <a:bodyPr/>
                    <a:lstStyle/>
                    <a:p>
                      <a:pPr>
                        <a:lnSpc>
                          <a:spcPct val="115000"/>
                        </a:lnSpc>
                        <a:spcAft>
                          <a:spcPts val="1000"/>
                        </a:spcAft>
                      </a:pPr>
                      <a:r>
                        <a:rPr lang="es-ES" sz="1200">
                          <a:effectLst/>
                        </a:rPr>
                        <a:t>IMD_5: 2</a:t>
                      </a:r>
                      <a:endParaRPr lang="es-ES" sz="1050">
                        <a:effectLst/>
                        <a:latin typeface="Calibri"/>
                        <a:ea typeface="Calibri"/>
                        <a:cs typeface="Times New Roman"/>
                      </a:endParaRPr>
                    </a:p>
                  </a:txBody>
                  <a:tcPr marL="10347" marR="10347" marT="6652" marB="6652"/>
                </a:tc>
                <a:tc>
                  <a:txBody>
                    <a:bodyPr/>
                    <a:lstStyle/>
                    <a:p>
                      <a:pPr>
                        <a:lnSpc>
                          <a:spcPct val="115000"/>
                        </a:lnSpc>
                        <a:spcAft>
                          <a:spcPts val="1000"/>
                        </a:spcAft>
                      </a:pPr>
                      <a:r>
                        <a:rPr lang="es-ES" sz="1200">
                          <a:effectLst/>
                        </a:rPr>
                        <a:t>0.0256</a:t>
                      </a:r>
                      <a:endParaRPr lang="es-ES" sz="1050">
                        <a:effectLst/>
                        <a:latin typeface="Calibri"/>
                        <a:ea typeface="Calibri"/>
                        <a:cs typeface="Times New Roman"/>
                      </a:endParaRPr>
                    </a:p>
                  </a:txBody>
                  <a:tcPr marL="10347" marR="10347" marT="6652" marB="6652"/>
                </a:tc>
                <a:extLst>
                  <a:ext uri="{0D108BD9-81ED-4DB2-BD59-A6C34878D82A}">
                    <a16:rowId xmlns:a16="http://schemas.microsoft.com/office/drawing/2014/main" xmlns="" val="10014"/>
                  </a:ext>
                </a:extLst>
              </a:tr>
              <a:tr h="228499">
                <a:tc vMerge="1">
                  <a:txBody>
                    <a:bodyPr/>
                    <a:lstStyle/>
                    <a:p>
                      <a:endParaRPr lang="es-ES"/>
                    </a:p>
                  </a:txBody>
                  <a:tcPr/>
                </a:tc>
                <a:tc>
                  <a:txBody>
                    <a:bodyPr/>
                    <a:lstStyle/>
                    <a:p>
                      <a:pPr>
                        <a:lnSpc>
                          <a:spcPct val="115000"/>
                        </a:lnSpc>
                        <a:spcAft>
                          <a:spcPts val="1000"/>
                        </a:spcAft>
                      </a:pPr>
                      <a:r>
                        <a:rPr lang="es-ES" sz="1200">
                          <a:effectLst/>
                        </a:rPr>
                        <a:t>IMD_5: 3</a:t>
                      </a:r>
                      <a:endParaRPr lang="es-ES" sz="1050">
                        <a:effectLst/>
                        <a:latin typeface="Calibri"/>
                        <a:ea typeface="Calibri"/>
                        <a:cs typeface="Times New Roman"/>
                      </a:endParaRPr>
                    </a:p>
                  </a:txBody>
                  <a:tcPr marL="10347" marR="10347" marT="6652" marB="6652"/>
                </a:tc>
                <a:tc>
                  <a:txBody>
                    <a:bodyPr/>
                    <a:lstStyle/>
                    <a:p>
                      <a:pPr>
                        <a:lnSpc>
                          <a:spcPct val="115000"/>
                        </a:lnSpc>
                        <a:spcAft>
                          <a:spcPts val="1000"/>
                        </a:spcAft>
                      </a:pPr>
                      <a:r>
                        <a:rPr lang="es-ES" sz="1200">
                          <a:effectLst/>
                        </a:rPr>
                        <a:t>0.0372</a:t>
                      </a:r>
                      <a:endParaRPr lang="es-ES" sz="1050">
                        <a:effectLst/>
                        <a:latin typeface="Calibri"/>
                        <a:ea typeface="Calibri"/>
                        <a:cs typeface="Times New Roman"/>
                      </a:endParaRPr>
                    </a:p>
                  </a:txBody>
                  <a:tcPr marL="10347" marR="10347" marT="6652" marB="6652"/>
                </a:tc>
                <a:extLst>
                  <a:ext uri="{0D108BD9-81ED-4DB2-BD59-A6C34878D82A}">
                    <a16:rowId xmlns:a16="http://schemas.microsoft.com/office/drawing/2014/main" xmlns="" val="10015"/>
                  </a:ext>
                </a:extLst>
              </a:tr>
              <a:tr h="228499">
                <a:tc vMerge="1">
                  <a:txBody>
                    <a:bodyPr/>
                    <a:lstStyle/>
                    <a:p>
                      <a:endParaRPr lang="es-ES"/>
                    </a:p>
                  </a:txBody>
                  <a:tcPr/>
                </a:tc>
                <a:tc>
                  <a:txBody>
                    <a:bodyPr/>
                    <a:lstStyle/>
                    <a:p>
                      <a:pPr>
                        <a:lnSpc>
                          <a:spcPct val="115000"/>
                        </a:lnSpc>
                        <a:spcAft>
                          <a:spcPts val="1000"/>
                        </a:spcAft>
                      </a:pPr>
                      <a:r>
                        <a:rPr lang="es-ES" sz="1200">
                          <a:effectLst/>
                        </a:rPr>
                        <a:t>IMD_5: 4</a:t>
                      </a:r>
                      <a:endParaRPr lang="es-ES" sz="1050">
                        <a:effectLst/>
                        <a:latin typeface="Calibri"/>
                        <a:ea typeface="Calibri"/>
                        <a:cs typeface="Times New Roman"/>
                      </a:endParaRPr>
                    </a:p>
                  </a:txBody>
                  <a:tcPr marL="10347" marR="10347" marT="6652" marB="6652"/>
                </a:tc>
                <a:tc>
                  <a:txBody>
                    <a:bodyPr/>
                    <a:lstStyle/>
                    <a:p>
                      <a:pPr>
                        <a:lnSpc>
                          <a:spcPct val="115000"/>
                        </a:lnSpc>
                        <a:spcAft>
                          <a:spcPts val="1000"/>
                        </a:spcAft>
                      </a:pPr>
                      <a:r>
                        <a:rPr lang="es-ES" sz="1200">
                          <a:effectLst/>
                        </a:rPr>
                        <a:t>0.0838</a:t>
                      </a:r>
                      <a:endParaRPr lang="es-ES" sz="1050">
                        <a:effectLst/>
                        <a:latin typeface="Calibri"/>
                        <a:ea typeface="Calibri"/>
                        <a:cs typeface="Times New Roman"/>
                      </a:endParaRPr>
                    </a:p>
                  </a:txBody>
                  <a:tcPr marL="10347" marR="10347" marT="6652" marB="6652"/>
                </a:tc>
                <a:extLst>
                  <a:ext uri="{0D108BD9-81ED-4DB2-BD59-A6C34878D82A}">
                    <a16:rowId xmlns:a16="http://schemas.microsoft.com/office/drawing/2014/main" xmlns="" val="10016"/>
                  </a:ext>
                </a:extLst>
              </a:tr>
              <a:tr h="228499">
                <a:tc vMerge="1">
                  <a:txBody>
                    <a:bodyPr/>
                    <a:lstStyle/>
                    <a:p>
                      <a:endParaRPr lang="es-ES"/>
                    </a:p>
                  </a:txBody>
                  <a:tcPr/>
                </a:tc>
                <a:tc>
                  <a:txBody>
                    <a:bodyPr/>
                    <a:lstStyle/>
                    <a:p>
                      <a:pPr>
                        <a:lnSpc>
                          <a:spcPct val="115000"/>
                        </a:lnSpc>
                        <a:spcAft>
                          <a:spcPts val="1000"/>
                        </a:spcAft>
                      </a:pPr>
                      <a:r>
                        <a:rPr lang="es-ES" sz="1200">
                          <a:effectLst/>
                        </a:rPr>
                        <a:t>IMD_5: 5</a:t>
                      </a:r>
                      <a:endParaRPr lang="es-ES" sz="1050">
                        <a:effectLst/>
                        <a:latin typeface="Calibri"/>
                        <a:ea typeface="Calibri"/>
                        <a:cs typeface="Times New Roman"/>
                      </a:endParaRPr>
                    </a:p>
                  </a:txBody>
                  <a:tcPr marL="10347" marR="10347" marT="6652" marB="6652"/>
                </a:tc>
                <a:tc>
                  <a:txBody>
                    <a:bodyPr/>
                    <a:lstStyle/>
                    <a:p>
                      <a:pPr>
                        <a:lnSpc>
                          <a:spcPct val="115000"/>
                        </a:lnSpc>
                        <a:spcAft>
                          <a:spcPts val="1000"/>
                        </a:spcAft>
                      </a:pPr>
                      <a:r>
                        <a:rPr lang="es-ES" sz="1200">
                          <a:effectLst/>
                        </a:rPr>
                        <a:t>0.1959</a:t>
                      </a:r>
                      <a:endParaRPr lang="es-ES" sz="1050">
                        <a:effectLst/>
                        <a:latin typeface="Calibri"/>
                        <a:ea typeface="Calibri"/>
                        <a:cs typeface="Times New Roman"/>
                      </a:endParaRPr>
                    </a:p>
                  </a:txBody>
                  <a:tcPr marL="10347" marR="10347" marT="6652" marB="6652"/>
                </a:tc>
                <a:extLst>
                  <a:ext uri="{0D108BD9-81ED-4DB2-BD59-A6C34878D82A}">
                    <a16:rowId xmlns:a16="http://schemas.microsoft.com/office/drawing/2014/main" xmlns="" val="10017"/>
                  </a:ext>
                </a:extLst>
              </a:tr>
              <a:tr h="228499">
                <a:tc vMerge="1">
                  <a:txBody>
                    <a:bodyPr/>
                    <a:lstStyle/>
                    <a:p>
                      <a:endParaRPr lang="es-ES"/>
                    </a:p>
                  </a:txBody>
                  <a:tcPr/>
                </a:tc>
                <a:tc>
                  <a:txBody>
                    <a:bodyPr/>
                    <a:lstStyle/>
                    <a:p>
                      <a:pPr>
                        <a:lnSpc>
                          <a:spcPct val="115000"/>
                        </a:lnSpc>
                        <a:spcAft>
                          <a:spcPts val="1000"/>
                        </a:spcAft>
                      </a:pPr>
                      <a:r>
                        <a:rPr lang="es-ES" sz="1200">
                          <a:effectLst/>
                        </a:rPr>
                        <a:t>Current smoker</a:t>
                      </a:r>
                      <a:endParaRPr lang="es-ES" sz="1050">
                        <a:effectLst/>
                        <a:latin typeface="Calibri"/>
                        <a:ea typeface="Calibri"/>
                        <a:cs typeface="Times New Roman"/>
                      </a:endParaRPr>
                    </a:p>
                  </a:txBody>
                  <a:tcPr marL="10347" marR="10347" marT="6652" marB="6652"/>
                </a:tc>
                <a:tc>
                  <a:txBody>
                    <a:bodyPr/>
                    <a:lstStyle/>
                    <a:p>
                      <a:pPr>
                        <a:lnSpc>
                          <a:spcPct val="115000"/>
                        </a:lnSpc>
                        <a:spcAft>
                          <a:spcPts val="1000"/>
                        </a:spcAft>
                      </a:pPr>
                      <a:r>
                        <a:rPr lang="es-ES" sz="1200" dirty="0">
                          <a:effectLst/>
                        </a:rPr>
                        <a:t>0.1135</a:t>
                      </a:r>
                      <a:endParaRPr lang="es-ES" sz="1050" dirty="0">
                        <a:effectLst/>
                        <a:latin typeface="Calibri"/>
                        <a:ea typeface="Calibri"/>
                        <a:cs typeface="Times New Roman"/>
                      </a:endParaRPr>
                    </a:p>
                  </a:txBody>
                  <a:tcPr marL="10347" marR="10347" marT="6652" marB="6652"/>
                </a:tc>
                <a:extLst>
                  <a:ext uri="{0D108BD9-81ED-4DB2-BD59-A6C34878D82A}">
                    <a16:rowId xmlns:a16="http://schemas.microsoft.com/office/drawing/2014/main" xmlns="" val="10018"/>
                  </a:ext>
                </a:extLst>
              </a:tr>
            </a:tbl>
          </a:graphicData>
        </a:graphic>
      </p:graphicFrame>
      <p:graphicFrame>
        <p:nvGraphicFramePr>
          <p:cNvPr id="13" name="12 Tabla"/>
          <p:cNvGraphicFramePr>
            <a:graphicFrameLocks noGrp="1"/>
          </p:cNvGraphicFramePr>
          <p:nvPr>
            <p:extLst>
              <p:ext uri="{D42A27DB-BD31-4B8C-83A1-F6EECF244321}">
                <p14:modId xmlns:p14="http://schemas.microsoft.com/office/powerpoint/2010/main" val="2672578903"/>
              </p:ext>
            </p:extLst>
          </p:nvPr>
        </p:nvGraphicFramePr>
        <p:xfrm>
          <a:off x="4716016" y="51470"/>
          <a:ext cx="4320479" cy="5040554"/>
        </p:xfrm>
        <a:graphic>
          <a:graphicData uri="http://schemas.openxmlformats.org/drawingml/2006/table">
            <a:tbl>
              <a:tblPr>
                <a:tableStyleId>{5C22544A-7EE6-4342-B048-85BDC9FD1C3A}</a:tableStyleId>
              </a:tblPr>
              <a:tblGrid>
                <a:gridCol w="1475820">
                  <a:extLst>
                    <a:ext uri="{9D8B030D-6E8A-4147-A177-3AD203B41FA5}">
                      <a16:colId xmlns:a16="http://schemas.microsoft.com/office/drawing/2014/main" xmlns="" val="20000"/>
                    </a:ext>
                  </a:extLst>
                </a:gridCol>
                <a:gridCol w="1475820">
                  <a:extLst>
                    <a:ext uri="{9D8B030D-6E8A-4147-A177-3AD203B41FA5}">
                      <a16:colId xmlns:a16="http://schemas.microsoft.com/office/drawing/2014/main" xmlns="" val="20001"/>
                    </a:ext>
                  </a:extLst>
                </a:gridCol>
                <a:gridCol w="1368839">
                  <a:extLst>
                    <a:ext uri="{9D8B030D-6E8A-4147-A177-3AD203B41FA5}">
                      <a16:colId xmlns:a16="http://schemas.microsoft.com/office/drawing/2014/main" xmlns="" val="20002"/>
                    </a:ext>
                  </a:extLst>
                </a:gridCol>
              </a:tblGrid>
              <a:tr h="192372">
                <a:tc rowSpan="17">
                  <a:txBody>
                    <a:bodyPr/>
                    <a:lstStyle/>
                    <a:p>
                      <a:pPr>
                        <a:lnSpc>
                          <a:spcPct val="115000"/>
                        </a:lnSpc>
                        <a:spcAft>
                          <a:spcPts val="1000"/>
                        </a:spcAft>
                      </a:pPr>
                      <a:r>
                        <a:rPr lang="es-ES" sz="1000" dirty="0" err="1">
                          <a:effectLst/>
                        </a:rPr>
                        <a:t>Coexisting</a:t>
                      </a:r>
                      <a:r>
                        <a:rPr lang="es-ES" sz="1000" dirty="0">
                          <a:effectLst/>
                        </a:rPr>
                        <a:t> and </a:t>
                      </a:r>
                      <a:r>
                        <a:rPr lang="es-ES" sz="1000" dirty="0" err="1">
                          <a:effectLst/>
                        </a:rPr>
                        <a:t>comorbid</a:t>
                      </a:r>
                      <a:r>
                        <a:rPr lang="es-ES" sz="1000" dirty="0">
                          <a:effectLst/>
                        </a:rPr>
                        <a:t> </a:t>
                      </a:r>
                      <a:r>
                        <a:rPr lang="es-ES" sz="1000" dirty="0" err="1">
                          <a:effectLst/>
                        </a:rPr>
                        <a:t>conditions</a:t>
                      </a:r>
                      <a:endParaRPr lang="es-ES" sz="800" dirty="0">
                        <a:effectLst/>
                        <a:latin typeface="Calibri"/>
                        <a:ea typeface="Calibri"/>
                        <a:cs typeface="Times New Roman"/>
                      </a:endParaRPr>
                    </a:p>
                  </a:txBody>
                  <a:tcPr marL="8604" marR="8604" marT="5531" marB="5531"/>
                </a:tc>
                <a:tc>
                  <a:txBody>
                    <a:bodyPr/>
                    <a:lstStyle/>
                    <a:p>
                      <a:pPr>
                        <a:lnSpc>
                          <a:spcPct val="115000"/>
                        </a:lnSpc>
                        <a:spcAft>
                          <a:spcPts val="1000"/>
                        </a:spcAft>
                      </a:pPr>
                      <a:r>
                        <a:rPr lang="es-ES" sz="1000">
                          <a:effectLst/>
                        </a:rPr>
                        <a:t>History of asthma</a:t>
                      </a:r>
                      <a:endParaRPr lang="es-ES" sz="800">
                        <a:effectLst/>
                        <a:latin typeface="Calibri"/>
                        <a:ea typeface="Calibri"/>
                        <a:cs typeface="Times New Roman"/>
                      </a:endParaRPr>
                    </a:p>
                  </a:txBody>
                  <a:tcPr marL="8604" marR="8604" marT="5531" marB="5531"/>
                </a:tc>
                <a:tc>
                  <a:txBody>
                    <a:bodyPr/>
                    <a:lstStyle/>
                    <a:p>
                      <a:pPr>
                        <a:lnSpc>
                          <a:spcPct val="115000"/>
                        </a:lnSpc>
                        <a:spcAft>
                          <a:spcPts val="1000"/>
                        </a:spcAft>
                      </a:pPr>
                      <a:r>
                        <a:rPr lang="es-ES" sz="1000">
                          <a:effectLst/>
                        </a:rPr>
                        <a:t>-0.2344</a:t>
                      </a:r>
                      <a:endParaRPr lang="es-ES" sz="800">
                        <a:effectLst/>
                        <a:latin typeface="Calibri"/>
                        <a:ea typeface="Calibri"/>
                        <a:cs typeface="Times New Roman"/>
                      </a:endParaRPr>
                    </a:p>
                  </a:txBody>
                  <a:tcPr marL="8604" marR="8604" marT="5531" marB="5531"/>
                </a:tc>
                <a:extLst>
                  <a:ext uri="{0D108BD9-81ED-4DB2-BD59-A6C34878D82A}">
                    <a16:rowId xmlns:a16="http://schemas.microsoft.com/office/drawing/2014/main" xmlns="" val="10000"/>
                  </a:ext>
                </a:extLst>
              </a:tr>
              <a:tr h="369395">
                <a:tc vMerge="1">
                  <a:txBody>
                    <a:bodyPr/>
                    <a:lstStyle/>
                    <a:p>
                      <a:endParaRPr lang="es-ES"/>
                    </a:p>
                  </a:txBody>
                  <a:tcPr/>
                </a:tc>
                <a:tc>
                  <a:txBody>
                    <a:bodyPr/>
                    <a:lstStyle/>
                    <a:p>
                      <a:pPr>
                        <a:lnSpc>
                          <a:spcPct val="115000"/>
                        </a:lnSpc>
                        <a:spcAft>
                          <a:spcPts val="1000"/>
                        </a:spcAft>
                      </a:pPr>
                      <a:r>
                        <a:rPr lang="en-US" sz="1000">
                          <a:effectLst/>
                        </a:rPr>
                        <a:t>Any ED visits in the last 12 months</a:t>
                      </a:r>
                      <a:endParaRPr lang="es-ES" sz="800">
                        <a:effectLst/>
                        <a:latin typeface="Calibri"/>
                        <a:ea typeface="Calibri"/>
                        <a:cs typeface="Times New Roman"/>
                      </a:endParaRPr>
                    </a:p>
                  </a:txBody>
                  <a:tcPr marL="8604" marR="8604" marT="5531" marB="5531"/>
                </a:tc>
                <a:tc>
                  <a:txBody>
                    <a:bodyPr/>
                    <a:lstStyle/>
                    <a:p>
                      <a:pPr>
                        <a:lnSpc>
                          <a:spcPct val="115000"/>
                        </a:lnSpc>
                        <a:spcAft>
                          <a:spcPts val="1000"/>
                        </a:spcAft>
                      </a:pPr>
                      <a:r>
                        <a:rPr lang="es-ES" sz="1000">
                          <a:effectLst/>
                        </a:rPr>
                        <a:t>0.0924</a:t>
                      </a:r>
                      <a:endParaRPr lang="es-ES" sz="800">
                        <a:effectLst/>
                        <a:latin typeface="Calibri"/>
                        <a:ea typeface="Calibri"/>
                        <a:cs typeface="Times New Roman"/>
                      </a:endParaRPr>
                    </a:p>
                  </a:txBody>
                  <a:tcPr marL="8604" marR="8604" marT="5531" marB="5531"/>
                </a:tc>
                <a:extLst>
                  <a:ext uri="{0D108BD9-81ED-4DB2-BD59-A6C34878D82A}">
                    <a16:rowId xmlns:a16="http://schemas.microsoft.com/office/drawing/2014/main" xmlns="" val="10001"/>
                  </a:ext>
                </a:extLst>
              </a:tr>
              <a:tr h="369395">
                <a:tc vMerge="1">
                  <a:txBody>
                    <a:bodyPr/>
                    <a:lstStyle/>
                    <a:p>
                      <a:endParaRPr lang="es-ES"/>
                    </a:p>
                  </a:txBody>
                  <a:tcPr/>
                </a:tc>
                <a:tc>
                  <a:txBody>
                    <a:bodyPr/>
                    <a:lstStyle/>
                    <a:p>
                      <a:pPr>
                        <a:lnSpc>
                          <a:spcPct val="115000"/>
                        </a:lnSpc>
                        <a:spcAft>
                          <a:spcPts val="1000"/>
                        </a:spcAft>
                      </a:pPr>
                      <a:r>
                        <a:rPr lang="en-US" sz="1000">
                          <a:effectLst/>
                        </a:rPr>
                        <a:t>Any hospitalizations in the last 12 months</a:t>
                      </a:r>
                      <a:endParaRPr lang="es-ES" sz="800">
                        <a:effectLst/>
                        <a:latin typeface="Calibri"/>
                        <a:ea typeface="Calibri"/>
                        <a:cs typeface="Times New Roman"/>
                      </a:endParaRPr>
                    </a:p>
                  </a:txBody>
                  <a:tcPr marL="8604" marR="8604" marT="5531" marB="5531"/>
                </a:tc>
                <a:tc>
                  <a:txBody>
                    <a:bodyPr/>
                    <a:lstStyle/>
                    <a:p>
                      <a:pPr>
                        <a:lnSpc>
                          <a:spcPct val="115000"/>
                        </a:lnSpc>
                        <a:spcAft>
                          <a:spcPts val="1000"/>
                        </a:spcAft>
                      </a:pPr>
                      <a:r>
                        <a:rPr lang="es-ES" sz="1000">
                          <a:effectLst/>
                        </a:rPr>
                        <a:t>0.546</a:t>
                      </a:r>
                      <a:endParaRPr lang="es-ES" sz="800">
                        <a:effectLst/>
                        <a:latin typeface="Calibri"/>
                        <a:ea typeface="Calibri"/>
                        <a:cs typeface="Times New Roman"/>
                      </a:endParaRPr>
                    </a:p>
                  </a:txBody>
                  <a:tcPr marL="8604" marR="8604" marT="5531" marB="5531"/>
                </a:tc>
                <a:extLst>
                  <a:ext uri="{0D108BD9-81ED-4DB2-BD59-A6C34878D82A}">
                    <a16:rowId xmlns:a16="http://schemas.microsoft.com/office/drawing/2014/main" xmlns="" val="10002"/>
                  </a:ext>
                </a:extLst>
              </a:tr>
              <a:tr h="192372">
                <a:tc vMerge="1">
                  <a:txBody>
                    <a:bodyPr/>
                    <a:lstStyle/>
                    <a:p>
                      <a:endParaRPr lang="es-ES"/>
                    </a:p>
                  </a:txBody>
                  <a:tcPr/>
                </a:tc>
                <a:tc>
                  <a:txBody>
                    <a:bodyPr/>
                    <a:lstStyle/>
                    <a:p>
                      <a:pPr>
                        <a:lnSpc>
                          <a:spcPct val="115000"/>
                        </a:lnSpc>
                        <a:spcAft>
                          <a:spcPts val="1000"/>
                        </a:spcAft>
                      </a:pPr>
                      <a:r>
                        <a:rPr lang="es-ES" sz="1000">
                          <a:effectLst/>
                        </a:rPr>
                        <a:t>Diagnosis of anxiety</a:t>
                      </a:r>
                      <a:endParaRPr lang="es-ES" sz="800">
                        <a:effectLst/>
                        <a:latin typeface="Calibri"/>
                        <a:ea typeface="Calibri"/>
                        <a:cs typeface="Times New Roman"/>
                      </a:endParaRPr>
                    </a:p>
                  </a:txBody>
                  <a:tcPr marL="8604" marR="8604" marT="5531" marB="5531"/>
                </a:tc>
                <a:tc>
                  <a:txBody>
                    <a:bodyPr/>
                    <a:lstStyle/>
                    <a:p>
                      <a:pPr>
                        <a:lnSpc>
                          <a:spcPct val="115000"/>
                        </a:lnSpc>
                        <a:spcAft>
                          <a:spcPts val="1000"/>
                        </a:spcAft>
                      </a:pPr>
                      <a:r>
                        <a:rPr lang="es-ES" sz="1000">
                          <a:effectLst/>
                        </a:rPr>
                        <a:t>0.1</a:t>
                      </a:r>
                      <a:endParaRPr lang="es-ES" sz="800">
                        <a:effectLst/>
                        <a:latin typeface="Calibri"/>
                        <a:ea typeface="Calibri"/>
                        <a:cs typeface="Times New Roman"/>
                      </a:endParaRPr>
                    </a:p>
                  </a:txBody>
                  <a:tcPr marL="8604" marR="8604" marT="5531" marB="5531"/>
                </a:tc>
                <a:extLst>
                  <a:ext uri="{0D108BD9-81ED-4DB2-BD59-A6C34878D82A}">
                    <a16:rowId xmlns:a16="http://schemas.microsoft.com/office/drawing/2014/main" xmlns="" val="10003"/>
                  </a:ext>
                </a:extLst>
              </a:tr>
              <a:tr h="369395">
                <a:tc vMerge="1">
                  <a:txBody>
                    <a:bodyPr/>
                    <a:lstStyle/>
                    <a:p>
                      <a:endParaRPr lang="es-ES"/>
                    </a:p>
                  </a:txBody>
                  <a:tcPr/>
                </a:tc>
                <a:tc>
                  <a:txBody>
                    <a:bodyPr/>
                    <a:lstStyle/>
                    <a:p>
                      <a:pPr>
                        <a:lnSpc>
                          <a:spcPct val="115000"/>
                        </a:lnSpc>
                        <a:spcAft>
                          <a:spcPts val="1000"/>
                        </a:spcAft>
                      </a:pPr>
                      <a:r>
                        <a:rPr lang="es-ES" sz="1000">
                          <a:effectLst/>
                        </a:rPr>
                        <a:t>Diagnosis of hypertension</a:t>
                      </a:r>
                      <a:endParaRPr lang="es-ES" sz="800">
                        <a:effectLst/>
                        <a:latin typeface="Calibri"/>
                        <a:ea typeface="Calibri"/>
                        <a:cs typeface="Times New Roman"/>
                      </a:endParaRPr>
                    </a:p>
                  </a:txBody>
                  <a:tcPr marL="8604" marR="8604" marT="5531" marB="5531"/>
                </a:tc>
                <a:tc>
                  <a:txBody>
                    <a:bodyPr/>
                    <a:lstStyle/>
                    <a:p>
                      <a:pPr>
                        <a:lnSpc>
                          <a:spcPct val="115000"/>
                        </a:lnSpc>
                        <a:spcAft>
                          <a:spcPts val="1000"/>
                        </a:spcAft>
                      </a:pPr>
                      <a:r>
                        <a:rPr lang="es-ES" sz="1000">
                          <a:effectLst/>
                        </a:rPr>
                        <a:t>0.1109</a:t>
                      </a:r>
                      <a:endParaRPr lang="es-ES" sz="800">
                        <a:effectLst/>
                        <a:latin typeface="Calibri"/>
                        <a:ea typeface="Calibri"/>
                        <a:cs typeface="Times New Roman"/>
                      </a:endParaRPr>
                    </a:p>
                  </a:txBody>
                  <a:tcPr marL="8604" marR="8604" marT="5531" marB="5531"/>
                </a:tc>
                <a:extLst>
                  <a:ext uri="{0D108BD9-81ED-4DB2-BD59-A6C34878D82A}">
                    <a16:rowId xmlns:a16="http://schemas.microsoft.com/office/drawing/2014/main" xmlns="" val="10004"/>
                  </a:ext>
                </a:extLst>
              </a:tr>
              <a:tr h="369395">
                <a:tc vMerge="1">
                  <a:txBody>
                    <a:bodyPr/>
                    <a:lstStyle/>
                    <a:p>
                      <a:endParaRPr lang="es-ES"/>
                    </a:p>
                  </a:txBody>
                  <a:tcPr/>
                </a:tc>
                <a:tc>
                  <a:txBody>
                    <a:bodyPr/>
                    <a:lstStyle/>
                    <a:p>
                      <a:pPr>
                        <a:lnSpc>
                          <a:spcPct val="115000"/>
                        </a:lnSpc>
                        <a:spcAft>
                          <a:spcPts val="1000"/>
                        </a:spcAft>
                      </a:pPr>
                      <a:r>
                        <a:rPr lang="es-ES" sz="1000">
                          <a:effectLst/>
                        </a:rPr>
                        <a:t>Diagnosis of heart failure</a:t>
                      </a:r>
                      <a:endParaRPr lang="es-ES" sz="800">
                        <a:effectLst/>
                        <a:latin typeface="Calibri"/>
                        <a:ea typeface="Calibri"/>
                        <a:cs typeface="Times New Roman"/>
                      </a:endParaRPr>
                    </a:p>
                  </a:txBody>
                  <a:tcPr marL="8604" marR="8604" marT="5531" marB="5531"/>
                </a:tc>
                <a:tc>
                  <a:txBody>
                    <a:bodyPr/>
                    <a:lstStyle/>
                    <a:p>
                      <a:pPr>
                        <a:lnSpc>
                          <a:spcPct val="115000"/>
                        </a:lnSpc>
                        <a:spcAft>
                          <a:spcPts val="1000"/>
                        </a:spcAft>
                      </a:pPr>
                      <a:r>
                        <a:rPr lang="es-ES" sz="1000">
                          <a:effectLst/>
                        </a:rPr>
                        <a:t>0.1894</a:t>
                      </a:r>
                      <a:endParaRPr lang="es-ES" sz="800">
                        <a:effectLst/>
                        <a:latin typeface="Calibri"/>
                        <a:ea typeface="Calibri"/>
                        <a:cs typeface="Times New Roman"/>
                      </a:endParaRPr>
                    </a:p>
                  </a:txBody>
                  <a:tcPr marL="8604" marR="8604" marT="5531" marB="5531"/>
                </a:tc>
                <a:extLst>
                  <a:ext uri="{0D108BD9-81ED-4DB2-BD59-A6C34878D82A}">
                    <a16:rowId xmlns:a16="http://schemas.microsoft.com/office/drawing/2014/main" xmlns="" val="10005"/>
                  </a:ext>
                </a:extLst>
              </a:tr>
              <a:tr h="192372">
                <a:tc vMerge="1">
                  <a:txBody>
                    <a:bodyPr/>
                    <a:lstStyle/>
                    <a:p>
                      <a:endParaRPr lang="es-ES"/>
                    </a:p>
                  </a:txBody>
                  <a:tcPr/>
                </a:tc>
                <a:tc>
                  <a:txBody>
                    <a:bodyPr/>
                    <a:lstStyle/>
                    <a:p>
                      <a:pPr>
                        <a:lnSpc>
                          <a:spcPct val="115000"/>
                        </a:lnSpc>
                        <a:spcAft>
                          <a:spcPts val="1000"/>
                        </a:spcAft>
                      </a:pPr>
                      <a:r>
                        <a:rPr lang="es-ES" sz="1000">
                          <a:effectLst/>
                        </a:rPr>
                        <a:t>Diagnosis of stroke </a:t>
                      </a:r>
                      <a:endParaRPr lang="es-ES" sz="800">
                        <a:effectLst/>
                        <a:latin typeface="Calibri"/>
                        <a:ea typeface="Calibri"/>
                        <a:cs typeface="Times New Roman"/>
                      </a:endParaRPr>
                    </a:p>
                  </a:txBody>
                  <a:tcPr marL="8604" marR="8604" marT="5531" marB="5531"/>
                </a:tc>
                <a:tc>
                  <a:txBody>
                    <a:bodyPr/>
                    <a:lstStyle/>
                    <a:p>
                      <a:pPr>
                        <a:lnSpc>
                          <a:spcPct val="115000"/>
                        </a:lnSpc>
                        <a:spcAft>
                          <a:spcPts val="1000"/>
                        </a:spcAft>
                      </a:pPr>
                      <a:r>
                        <a:rPr lang="es-ES" sz="1000">
                          <a:effectLst/>
                        </a:rPr>
                        <a:t>0.0553</a:t>
                      </a:r>
                      <a:endParaRPr lang="es-ES" sz="800">
                        <a:effectLst/>
                        <a:latin typeface="Calibri"/>
                        <a:ea typeface="Calibri"/>
                        <a:cs typeface="Times New Roman"/>
                      </a:endParaRPr>
                    </a:p>
                  </a:txBody>
                  <a:tcPr marL="8604" marR="8604" marT="5531" marB="5531"/>
                </a:tc>
                <a:extLst>
                  <a:ext uri="{0D108BD9-81ED-4DB2-BD59-A6C34878D82A}">
                    <a16:rowId xmlns:a16="http://schemas.microsoft.com/office/drawing/2014/main" xmlns="" val="10006"/>
                  </a:ext>
                </a:extLst>
              </a:tr>
              <a:tr h="192372">
                <a:tc vMerge="1">
                  <a:txBody>
                    <a:bodyPr/>
                    <a:lstStyle/>
                    <a:p>
                      <a:endParaRPr lang="es-ES"/>
                    </a:p>
                  </a:txBody>
                  <a:tcPr/>
                </a:tc>
                <a:tc>
                  <a:txBody>
                    <a:bodyPr/>
                    <a:lstStyle/>
                    <a:p>
                      <a:pPr>
                        <a:lnSpc>
                          <a:spcPct val="115000"/>
                        </a:lnSpc>
                        <a:spcAft>
                          <a:spcPts val="1000"/>
                        </a:spcAft>
                      </a:pPr>
                      <a:r>
                        <a:rPr lang="es-ES" sz="1000">
                          <a:effectLst/>
                        </a:rPr>
                        <a:t>Diagnosis of diabetes</a:t>
                      </a:r>
                      <a:endParaRPr lang="es-ES" sz="800">
                        <a:effectLst/>
                        <a:latin typeface="Calibri"/>
                        <a:ea typeface="Calibri"/>
                        <a:cs typeface="Times New Roman"/>
                      </a:endParaRPr>
                    </a:p>
                  </a:txBody>
                  <a:tcPr marL="8604" marR="8604" marT="5531" marB="5531"/>
                </a:tc>
                <a:tc>
                  <a:txBody>
                    <a:bodyPr/>
                    <a:lstStyle/>
                    <a:p>
                      <a:pPr>
                        <a:lnSpc>
                          <a:spcPct val="115000"/>
                        </a:lnSpc>
                        <a:spcAft>
                          <a:spcPts val="1000"/>
                        </a:spcAft>
                      </a:pPr>
                      <a:r>
                        <a:rPr lang="es-ES" sz="1000">
                          <a:effectLst/>
                        </a:rPr>
                        <a:t>-0.0574</a:t>
                      </a:r>
                      <a:endParaRPr lang="es-ES" sz="800">
                        <a:effectLst/>
                        <a:latin typeface="Calibri"/>
                        <a:ea typeface="Calibri"/>
                        <a:cs typeface="Times New Roman"/>
                      </a:endParaRPr>
                    </a:p>
                  </a:txBody>
                  <a:tcPr marL="8604" marR="8604" marT="5531" marB="5531"/>
                </a:tc>
                <a:extLst>
                  <a:ext uri="{0D108BD9-81ED-4DB2-BD59-A6C34878D82A}">
                    <a16:rowId xmlns:a16="http://schemas.microsoft.com/office/drawing/2014/main" xmlns="" val="10007"/>
                  </a:ext>
                </a:extLst>
              </a:tr>
              <a:tr h="192372">
                <a:tc vMerge="1">
                  <a:txBody>
                    <a:bodyPr/>
                    <a:lstStyle/>
                    <a:p>
                      <a:endParaRPr lang="es-ES"/>
                    </a:p>
                  </a:txBody>
                  <a:tcPr/>
                </a:tc>
                <a:tc>
                  <a:txBody>
                    <a:bodyPr/>
                    <a:lstStyle/>
                    <a:p>
                      <a:pPr>
                        <a:lnSpc>
                          <a:spcPct val="115000"/>
                        </a:lnSpc>
                        <a:spcAft>
                          <a:spcPts val="1000"/>
                        </a:spcAft>
                      </a:pPr>
                      <a:r>
                        <a:rPr lang="es-ES" sz="1000">
                          <a:effectLst/>
                        </a:rPr>
                        <a:t>Diagnosis of GERD</a:t>
                      </a:r>
                      <a:endParaRPr lang="es-ES" sz="800">
                        <a:effectLst/>
                        <a:latin typeface="Calibri"/>
                        <a:ea typeface="Calibri"/>
                        <a:cs typeface="Times New Roman"/>
                      </a:endParaRPr>
                    </a:p>
                  </a:txBody>
                  <a:tcPr marL="8604" marR="8604" marT="5531" marB="5531"/>
                </a:tc>
                <a:tc>
                  <a:txBody>
                    <a:bodyPr/>
                    <a:lstStyle/>
                    <a:p>
                      <a:pPr>
                        <a:lnSpc>
                          <a:spcPct val="115000"/>
                        </a:lnSpc>
                        <a:spcAft>
                          <a:spcPts val="1000"/>
                        </a:spcAft>
                      </a:pPr>
                      <a:r>
                        <a:rPr lang="es-ES" sz="1000">
                          <a:effectLst/>
                        </a:rPr>
                        <a:t>0.1043</a:t>
                      </a:r>
                      <a:endParaRPr lang="es-ES" sz="800">
                        <a:effectLst/>
                        <a:latin typeface="Calibri"/>
                        <a:ea typeface="Calibri"/>
                        <a:cs typeface="Times New Roman"/>
                      </a:endParaRPr>
                    </a:p>
                  </a:txBody>
                  <a:tcPr marL="8604" marR="8604" marT="5531" marB="5531"/>
                </a:tc>
                <a:extLst>
                  <a:ext uri="{0D108BD9-81ED-4DB2-BD59-A6C34878D82A}">
                    <a16:rowId xmlns:a16="http://schemas.microsoft.com/office/drawing/2014/main" xmlns="" val="10008"/>
                  </a:ext>
                </a:extLst>
              </a:tr>
              <a:tr h="369395">
                <a:tc vMerge="1">
                  <a:txBody>
                    <a:bodyPr/>
                    <a:lstStyle/>
                    <a:p>
                      <a:endParaRPr lang="es-ES"/>
                    </a:p>
                  </a:txBody>
                  <a:tcPr/>
                </a:tc>
                <a:tc>
                  <a:txBody>
                    <a:bodyPr/>
                    <a:lstStyle/>
                    <a:p>
                      <a:pPr>
                        <a:lnSpc>
                          <a:spcPct val="115000"/>
                        </a:lnSpc>
                        <a:spcAft>
                          <a:spcPts val="1000"/>
                        </a:spcAft>
                      </a:pPr>
                      <a:r>
                        <a:rPr lang="es-ES" sz="1000" dirty="0">
                          <a:effectLst/>
                        </a:rPr>
                        <a:t>Diagnosis of </a:t>
                      </a:r>
                      <a:r>
                        <a:rPr lang="es-ES" sz="1000" dirty="0" err="1">
                          <a:effectLst/>
                        </a:rPr>
                        <a:t>sleep</a:t>
                      </a:r>
                      <a:r>
                        <a:rPr lang="es-ES" sz="1000" dirty="0">
                          <a:effectLst/>
                        </a:rPr>
                        <a:t> apnea</a:t>
                      </a:r>
                      <a:endParaRPr lang="es-ES" sz="800" dirty="0">
                        <a:effectLst/>
                        <a:latin typeface="Calibri"/>
                        <a:ea typeface="Calibri"/>
                        <a:cs typeface="Times New Roman"/>
                      </a:endParaRPr>
                    </a:p>
                  </a:txBody>
                  <a:tcPr marL="8604" marR="8604" marT="5531" marB="5531"/>
                </a:tc>
                <a:tc>
                  <a:txBody>
                    <a:bodyPr/>
                    <a:lstStyle/>
                    <a:p>
                      <a:pPr>
                        <a:lnSpc>
                          <a:spcPct val="115000"/>
                        </a:lnSpc>
                        <a:spcAft>
                          <a:spcPts val="1000"/>
                        </a:spcAft>
                      </a:pPr>
                      <a:r>
                        <a:rPr lang="es-ES" sz="1000">
                          <a:effectLst/>
                        </a:rPr>
                        <a:t>0.0717</a:t>
                      </a:r>
                      <a:endParaRPr lang="es-ES" sz="800">
                        <a:effectLst/>
                        <a:latin typeface="Calibri"/>
                        <a:ea typeface="Calibri"/>
                        <a:cs typeface="Times New Roman"/>
                      </a:endParaRPr>
                    </a:p>
                  </a:txBody>
                  <a:tcPr marL="8604" marR="8604" marT="5531" marB="5531"/>
                </a:tc>
                <a:extLst>
                  <a:ext uri="{0D108BD9-81ED-4DB2-BD59-A6C34878D82A}">
                    <a16:rowId xmlns:a16="http://schemas.microsoft.com/office/drawing/2014/main" xmlns="" val="10009"/>
                  </a:ext>
                </a:extLst>
              </a:tr>
              <a:tr h="369395">
                <a:tc vMerge="1">
                  <a:txBody>
                    <a:bodyPr/>
                    <a:lstStyle/>
                    <a:p>
                      <a:endParaRPr lang="es-ES"/>
                    </a:p>
                  </a:txBody>
                  <a:tcPr/>
                </a:tc>
                <a:tc>
                  <a:txBody>
                    <a:bodyPr/>
                    <a:lstStyle/>
                    <a:p>
                      <a:pPr>
                        <a:lnSpc>
                          <a:spcPct val="115000"/>
                        </a:lnSpc>
                        <a:spcAft>
                          <a:spcPts val="1000"/>
                        </a:spcAft>
                      </a:pPr>
                      <a:r>
                        <a:rPr lang="en-US" sz="1000">
                          <a:effectLst/>
                        </a:rPr>
                        <a:t>Diagnosis of chronic kidney disease</a:t>
                      </a:r>
                      <a:endParaRPr lang="es-ES" sz="800">
                        <a:effectLst/>
                        <a:latin typeface="Calibri"/>
                        <a:ea typeface="Calibri"/>
                        <a:cs typeface="Times New Roman"/>
                      </a:endParaRPr>
                    </a:p>
                  </a:txBody>
                  <a:tcPr marL="8604" marR="8604" marT="5531" marB="5531"/>
                </a:tc>
                <a:tc>
                  <a:txBody>
                    <a:bodyPr/>
                    <a:lstStyle/>
                    <a:p>
                      <a:pPr>
                        <a:lnSpc>
                          <a:spcPct val="115000"/>
                        </a:lnSpc>
                        <a:spcAft>
                          <a:spcPts val="1000"/>
                        </a:spcAft>
                      </a:pPr>
                      <a:r>
                        <a:rPr lang="es-ES" sz="1000">
                          <a:effectLst/>
                        </a:rPr>
                        <a:t>-0.0203</a:t>
                      </a:r>
                      <a:endParaRPr lang="es-ES" sz="800">
                        <a:effectLst/>
                        <a:latin typeface="Calibri"/>
                        <a:ea typeface="Calibri"/>
                        <a:cs typeface="Times New Roman"/>
                      </a:endParaRPr>
                    </a:p>
                  </a:txBody>
                  <a:tcPr marL="8604" marR="8604" marT="5531" marB="5531"/>
                </a:tc>
                <a:extLst>
                  <a:ext uri="{0D108BD9-81ED-4DB2-BD59-A6C34878D82A}">
                    <a16:rowId xmlns:a16="http://schemas.microsoft.com/office/drawing/2014/main" xmlns="" val="10010"/>
                  </a:ext>
                </a:extLst>
              </a:tr>
              <a:tr h="369395">
                <a:tc vMerge="1">
                  <a:txBody>
                    <a:bodyPr/>
                    <a:lstStyle/>
                    <a:p>
                      <a:endParaRPr lang="es-ES"/>
                    </a:p>
                  </a:txBody>
                  <a:tcPr/>
                </a:tc>
                <a:tc>
                  <a:txBody>
                    <a:bodyPr/>
                    <a:lstStyle/>
                    <a:p>
                      <a:pPr>
                        <a:lnSpc>
                          <a:spcPct val="115000"/>
                        </a:lnSpc>
                        <a:spcAft>
                          <a:spcPts val="1000"/>
                        </a:spcAft>
                      </a:pPr>
                      <a:r>
                        <a:rPr lang="es-ES" sz="1000">
                          <a:effectLst/>
                        </a:rPr>
                        <a:t>Diagnosis of bronchectasia</a:t>
                      </a:r>
                      <a:endParaRPr lang="es-ES" sz="800">
                        <a:effectLst/>
                        <a:latin typeface="Calibri"/>
                        <a:ea typeface="Calibri"/>
                        <a:cs typeface="Times New Roman"/>
                      </a:endParaRPr>
                    </a:p>
                  </a:txBody>
                  <a:tcPr marL="8604" marR="8604" marT="5531" marB="5531"/>
                </a:tc>
                <a:tc>
                  <a:txBody>
                    <a:bodyPr/>
                    <a:lstStyle/>
                    <a:p>
                      <a:pPr>
                        <a:lnSpc>
                          <a:spcPct val="115000"/>
                        </a:lnSpc>
                        <a:spcAft>
                          <a:spcPts val="1000"/>
                        </a:spcAft>
                      </a:pPr>
                      <a:r>
                        <a:rPr lang="es-ES" sz="1000">
                          <a:effectLst/>
                        </a:rPr>
                        <a:t>0.1257</a:t>
                      </a:r>
                      <a:endParaRPr lang="es-ES" sz="800">
                        <a:effectLst/>
                        <a:latin typeface="Calibri"/>
                        <a:ea typeface="Calibri"/>
                        <a:cs typeface="Times New Roman"/>
                      </a:endParaRPr>
                    </a:p>
                  </a:txBody>
                  <a:tcPr marL="8604" marR="8604" marT="5531" marB="5531"/>
                </a:tc>
                <a:extLst>
                  <a:ext uri="{0D108BD9-81ED-4DB2-BD59-A6C34878D82A}">
                    <a16:rowId xmlns:a16="http://schemas.microsoft.com/office/drawing/2014/main" xmlns="" val="10011"/>
                  </a:ext>
                </a:extLst>
              </a:tr>
              <a:tr h="369395">
                <a:tc vMerge="1">
                  <a:txBody>
                    <a:bodyPr/>
                    <a:lstStyle/>
                    <a:p>
                      <a:endParaRPr lang="es-ES"/>
                    </a:p>
                  </a:txBody>
                  <a:tcPr/>
                </a:tc>
                <a:tc>
                  <a:txBody>
                    <a:bodyPr/>
                    <a:lstStyle/>
                    <a:p>
                      <a:pPr>
                        <a:lnSpc>
                          <a:spcPct val="115000"/>
                        </a:lnSpc>
                        <a:spcAft>
                          <a:spcPts val="1000"/>
                        </a:spcAft>
                      </a:pPr>
                      <a:r>
                        <a:rPr lang="es-ES" sz="1000">
                          <a:effectLst/>
                        </a:rPr>
                        <a:t>Diagnosis of osteoporosis</a:t>
                      </a:r>
                      <a:endParaRPr lang="es-ES" sz="800">
                        <a:effectLst/>
                        <a:latin typeface="Calibri"/>
                        <a:ea typeface="Calibri"/>
                        <a:cs typeface="Times New Roman"/>
                      </a:endParaRPr>
                    </a:p>
                  </a:txBody>
                  <a:tcPr marL="8604" marR="8604" marT="5531" marB="5531"/>
                </a:tc>
                <a:tc>
                  <a:txBody>
                    <a:bodyPr/>
                    <a:lstStyle/>
                    <a:p>
                      <a:pPr>
                        <a:lnSpc>
                          <a:spcPct val="115000"/>
                        </a:lnSpc>
                        <a:spcAft>
                          <a:spcPts val="1000"/>
                        </a:spcAft>
                      </a:pPr>
                      <a:r>
                        <a:rPr lang="es-ES" sz="1000">
                          <a:effectLst/>
                        </a:rPr>
                        <a:t>0.0853</a:t>
                      </a:r>
                      <a:endParaRPr lang="es-ES" sz="800">
                        <a:effectLst/>
                        <a:latin typeface="Calibri"/>
                        <a:ea typeface="Calibri"/>
                        <a:cs typeface="Times New Roman"/>
                      </a:endParaRPr>
                    </a:p>
                  </a:txBody>
                  <a:tcPr marL="8604" marR="8604" marT="5531" marB="5531"/>
                </a:tc>
                <a:extLst>
                  <a:ext uri="{0D108BD9-81ED-4DB2-BD59-A6C34878D82A}">
                    <a16:rowId xmlns:a16="http://schemas.microsoft.com/office/drawing/2014/main" xmlns="" val="10012"/>
                  </a:ext>
                </a:extLst>
              </a:tr>
              <a:tr h="192372">
                <a:tc vMerge="1">
                  <a:txBody>
                    <a:bodyPr/>
                    <a:lstStyle/>
                    <a:p>
                      <a:endParaRPr lang="es-ES"/>
                    </a:p>
                  </a:txBody>
                  <a:tcPr/>
                </a:tc>
                <a:tc>
                  <a:txBody>
                    <a:bodyPr/>
                    <a:lstStyle/>
                    <a:p>
                      <a:pPr>
                        <a:lnSpc>
                          <a:spcPct val="115000"/>
                        </a:lnSpc>
                        <a:spcAft>
                          <a:spcPts val="1000"/>
                        </a:spcAft>
                      </a:pPr>
                      <a:r>
                        <a:rPr lang="es-ES" sz="1000">
                          <a:effectLst/>
                        </a:rPr>
                        <a:t>History of CVD</a:t>
                      </a:r>
                      <a:endParaRPr lang="es-ES" sz="800">
                        <a:effectLst/>
                        <a:latin typeface="Calibri"/>
                        <a:ea typeface="Calibri"/>
                        <a:cs typeface="Times New Roman"/>
                      </a:endParaRPr>
                    </a:p>
                  </a:txBody>
                  <a:tcPr marL="8604" marR="8604" marT="5531" marB="5531"/>
                </a:tc>
                <a:tc>
                  <a:txBody>
                    <a:bodyPr/>
                    <a:lstStyle/>
                    <a:p>
                      <a:pPr>
                        <a:lnSpc>
                          <a:spcPct val="115000"/>
                        </a:lnSpc>
                        <a:spcAft>
                          <a:spcPts val="1000"/>
                        </a:spcAft>
                      </a:pPr>
                      <a:r>
                        <a:rPr lang="es-ES" sz="1000">
                          <a:effectLst/>
                        </a:rPr>
                        <a:t>0.0373</a:t>
                      </a:r>
                      <a:endParaRPr lang="es-ES" sz="800">
                        <a:effectLst/>
                        <a:latin typeface="Calibri"/>
                        <a:ea typeface="Calibri"/>
                        <a:cs typeface="Times New Roman"/>
                      </a:endParaRPr>
                    </a:p>
                  </a:txBody>
                  <a:tcPr marL="8604" marR="8604" marT="5531" marB="5531"/>
                </a:tc>
                <a:extLst>
                  <a:ext uri="{0D108BD9-81ED-4DB2-BD59-A6C34878D82A}">
                    <a16:rowId xmlns:a16="http://schemas.microsoft.com/office/drawing/2014/main" xmlns="" val="10013"/>
                  </a:ext>
                </a:extLst>
              </a:tr>
              <a:tr h="369395">
                <a:tc vMerge="1">
                  <a:txBody>
                    <a:bodyPr/>
                    <a:lstStyle/>
                    <a:p>
                      <a:endParaRPr lang="es-ES"/>
                    </a:p>
                  </a:txBody>
                  <a:tcPr/>
                </a:tc>
                <a:tc>
                  <a:txBody>
                    <a:bodyPr/>
                    <a:lstStyle/>
                    <a:p>
                      <a:pPr>
                        <a:lnSpc>
                          <a:spcPct val="115000"/>
                        </a:lnSpc>
                        <a:spcAft>
                          <a:spcPts val="1000"/>
                        </a:spcAft>
                      </a:pPr>
                      <a:r>
                        <a:rPr lang="es-ES" sz="1000">
                          <a:effectLst/>
                        </a:rPr>
                        <a:t>History of pneuomonia</a:t>
                      </a:r>
                      <a:endParaRPr lang="es-ES" sz="800">
                        <a:effectLst/>
                        <a:latin typeface="Calibri"/>
                        <a:ea typeface="Calibri"/>
                        <a:cs typeface="Times New Roman"/>
                      </a:endParaRPr>
                    </a:p>
                  </a:txBody>
                  <a:tcPr marL="8604" marR="8604" marT="5531" marB="5531"/>
                </a:tc>
                <a:tc>
                  <a:txBody>
                    <a:bodyPr/>
                    <a:lstStyle/>
                    <a:p>
                      <a:pPr>
                        <a:lnSpc>
                          <a:spcPct val="115000"/>
                        </a:lnSpc>
                        <a:spcAft>
                          <a:spcPts val="1000"/>
                        </a:spcAft>
                      </a:pPr>
                      <a:r>
                        <a:rPr lang="es-ES" sz="1000">
                          <a:effectLst/>
                        </a:rPr>
                        <a:t>0.0754</a:t>
                      </a:r>
                      <a:endParaRPr lang="es-ES" sz="800">
                        <a:effectLst/>
                        <a:latin typeface="Calibri"/>
                        <a:ea typeface="Calibri"/>
                        <a:cs typeface="Times New Roman"/>
                      </a:endParaRPr>
                    </a:p>
                  </a:txBody>
                  <a:tcPr marL="8604" marR="8604" marT="5531" marB="5531"/>
                </a:tc>
                <a:extLst>
                  <a:ext uri="{0D108BD9-81ED-4DB2-BD59-A6C34878D82A}">
                    <a16:rowId xmlns:a16="http://schemas.microsoft.com/office/drawing/2014/main" xmlns="" val="10014"/>
                  </a:ext>
                </a:extLst>
              </a:tr>
              <a:tr h="192372">
                <a:tc vMerge="1">
                  <a:txBody>
                    <a:bodyPr/>
                    <a:lstStyle/>
                    <a:p>
                      <a:endParaRPr lang="es-ES"/>
                    </a:p>
                  </a:txBody>
                  <a:tcPr/>
                </a:tc>
                <a:tc>
                  <a:txBody>
                    <a:bodyPr/>
                    <a:lstStyle/>
                    <a:p>
                      <a:pPr>
                        <a:lnSpc>
                          <a:spcPct val="115000"/>
                        </a:lnSpc>
                        <a:spcAft>
                          <a:spcPts val="1000"/>
                        </a:spcAft>
                      </a:pPr>
                      <a:r>
                        <a:rPr lang="es-ES" sz="1000">
                          <a:effectLst/>
                        </a:rPr>
                        <a:t>History of eczema</a:t>
                      </a:r>
                      <a:endParaRPr lang="es-ES" sz="800">
                        <a:effectLst/>
                        <a:latin typeface="Calibri"/>
                        <a:ea typeface="Calibri"/>
                        <a:cs typeface="Times New Roman"/>
                      </a:endParaRPr>
                    </a:p>
                  </a:txBody>
                  <a:tcPr marL="8604" marR="8604" marT="5531" marB="5531"/>
                </a:tc>
                <a:tc>
                  <a:txBody>
                    <a:bodyPr/>
                    <a:lstStyle/>
                    <a:p>
                      <a:pPr>
                        <a:lnSpc>
                          <a:spcPct val="115000"/>
                        </a:lnSpc>
                        <a:spcAft>
                          <a:spcPts val="1000"/>
                        </a:spcAft>
                      </a:pPr>
                      <a:r>
                        <a:rPr lang="es-ES" sz="1000">
                          <a:effectLst/>
                        </a:rPr>
                        <a:t>0.1018</a:t>
                      </a:r>
                      <a:endParaRPr lang="es-ES" sz="800">
                        <a:effectLst/>
                        <a:latin typeface="Calibri"/>
                        <a:ea typeface="Calibri"/>
                        <a:cs typeface="Times New Roman"/>
                      </a:endParaRPr>
                    </a:p>
                  </a:txBody>
                  <a:tcPr marL="8604" marR="8604" marT="5531" marB="5531"/>
                </a:tc>
                <a:extLst>
                  <a:ext uri="{0D108BD9-81ED-4DB2-BD59-A6C34878D82A}">
                    <a16:rowId xmlns:a16="http://schemas.microsoft.com/office/drawing/2014/main" xmlns="" val="10015"/>
                  </a:ext>
                </a:extLst>
              </a:tr>
              <a:tr h="369395">
                <a:tc vMerge="1">
                  <a:txBody>
                    <a:bodyPr/>
                    <a:lstStyle/>
                    <a:p>
                      <a:endParaRPr lang="es-ES"/>
                    </a:p>
                  </a:txBody>
                  <a:tcPr/>
                </a:tc>
                <a:tc>
                  <a:txBody>
                    <a:bodyPr/>
                    <a:lstStyle/>
                    <a:p>
                      <a:pPr>
                        <a:lnSpc>
                          <a:spcPct val="115000"/>
                        </a:lnSpc>
                        <a:spcAft>
                          <a:spcPts val="1000"/>
                        </a:spcAft>
                      </a:pPr>
                      <a:r>
                        <a:rPr lang="es-ES" sz="1000">
                          <a:effectLst/>
                        </a:rPr>
                        <a:t>History of active rhinitis</a:t>
                      </a:r>
                      <a:endParaRPr lang="es-ES" sz="800">
                        <a:effectLst/>
                        <a:latin typeface="Calibri"/>
                        <a:ea typeface="Calibri"/>
                        <a:cs typeface="Times New Roman"/>
                      </a:endParaRPr>
                    </a:p>
                  </a:txBody>
                  <a:tcPr marL="8604" marR="8604" marT="5531" marB="5531"/>
                </a:tc>
                <a:tc>
                  <a:txBody>
                    <a:bodyPr/>
                    <a:lstStyle/>
                    <a:p>
                      <a:pPr>
                        <a:lnSpc>
                          <a:spcPct val="115000"/>
                        </a:lnSpc>
                        <a:spcAft>
                          <a:spcPts val="1000"/>
                        </a:spcAft>
                      </a:pPr>
                      <a:r>
                        <a:rPr lang="es-ES" sz="1000" dirty="0">
                          <a:effectLst/>
                        </a:rPr>
                        <a:t>0.1352</a:t>
                      </a:r>
                      <a:endParaRPr lang="es-ES" sz="800" dirty="0">
                        <a:effectLst/>
                        <a:latin typeface="Calibri"/>
                        <a:ea typeface="Calibri"/>
                        <a:cs typeface="Times New Roman"/>
                      </a:endParaRPr>
                    </a:p>
                  </a:txBody>
                  <a:tcPr marL="8604" marR="8604" marT="5531" marB="5531"/>
                </a:tc>
                <a:extLst>
                  <a:ext uri="{0D108BD9-81ED-4DB2-BD59-A6C34878D82A}">
                    <a16:rowId xmlns:a16="http://schemas.microsoft.com/office/drawing/2014/main" xmlns="" val="10016"/>
                  </a:ext>
                </a:extLst>
              </a:tr>
            </a:tbl>
          </a:graphicData>
        </a:graphic>
      </p:graphicFrame>
      <p:sp>
        <p:nvSpPr>
          <p:cNvPr id="15" name="14 Rectángulo"/>
          <p:cNvSpPr/>
          <p:nvPr/>
        </p:nvSpPr>
        <p:spPr>
          <a:xfrm>
            <a:off x="0" y="267493"/>
            <a:ext cx="4572000" cy="1832231"/>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5535338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ES"/>
          </a:p>
        </p:txBody>
      </p:sp>
      <p:sp>
        <p:nvSpPr>
          <p:cNvPr id="3" name="2 Subtítulo"/>
          <p:cNvSpPr>
            <a:spLocks noGrp="1"/>
          </p:cNvSpPr>
          <p:nvPr>
            <p:ph type="subTitle" idx="1"/>
          </p:nvPr>
        </p:nvSpPr>
        <p:spPr/>
        <p:txBody>
          <a:bodyPr/>
          <a:lstStyle/>
          <a:p>
            <a:endParaRPr lang="es-ES"/>
          </a:p>
        </p:txBody>
      </p:sp>
      <p:graphicFrame>
        <p:nvGraphicFramePr>
          <p:cNvPr id="5" name="4 Tabla"/>
          <p:cNvGraphicFramePr>
            <a:graphicFrameLocks noGrp="1"/>
          </p:cNvGraphicFramePr>
          <p:nvPr>
            <p:extLst>
              <p:ext uri="{D42A27DB-BD31-4B8C-83A1-F6EECF244321}">
                <p14:modId xmlns:p14="http://schemas.microsoft.com/office/powerpoint/2010/main" val="679911825"/>
              </p:ext>
            </p:extLst>
          </p:nvPr>
        </p:nvGraphicFramePr>
        <p:xfrm>
          <a:off x="539552" y="483511"/>
          <a:ext cx="8280919" cy="4320486"/>
        </p:xfrm>
        <a:graphic>
          <a:graphicData uri="http://schemas.openxmlformats.org/drawingml/2006/table">
            <a:tbl>
              <a:tblPr>
                <a:tableStyleId>{5C22544A-7EE6-4342-B048-85BDC9FD1C3A}</a:tableStyleId>
              </a:tblPr>
              <a:tblGrid>
                <a:gridCol w="2828656">
                  <a:extLst>
                    <a:ext uri="{9D8B030D-6E8A-4147-A177-3AD203B41FA5}">
                      <a16:colId xmlns:a16="http://schemas.microsoft.com/office/drawing/2014/main" xmlns="" val="20000"/>
                    </a:ext>
                  </a:extLst>
                </a:gridCol>
                <a:gridCol w="2828656">
                  <a:extLst>
                    <a:ext uri="{9D8B030D-6E8A-4147-A177-3AD203B41FA5}">
                      <a16:colId xmlns:a16="http://schemas.microsoft.com/office/drawing/2014/main" xmlns="" val="20001"/>
                    </a:ext>
                  </a:extLst>
                </a:gridCol>
                <a:gridCol w="2623607">
                  <a:extLst>
                    <a:ext uri="{9D8B030D-6E8A-4147-A177-3AD203B41FA5}">
                      <a16:colId xmlns:a16="http://schemas.microsoft.com/office/drawing/2014/main" xmlns="" val="20002"/>
                    </a:ext>
                  </a:extLst>
                </a:gridCol>
              </a:tblGrid>
              <a:tr h="720081">
                <a:tc rowSpan="6">
                  <a:txBody>
                    <a:bodyPr/>
                    <a:lstStyle/>
                    <a:p>
                      <a:pPr>
                        <a:lnSpc>
                          <a:spcPct val="115000"/>
                        </a:lnSpc>
                        <a:spcAft>
                          <a:spcPts val="1000"/>
                        </a:spcAft>
                      </a:pPr>
                      <a:r>
                        <a:rPr lang="es-ES" sz="2000" dirty="0" err="1">
                          <a:effectLst/>
                        </a:rPr>
                        <a:t>Current</a:t>
                      </a:r>
                      <a:r>
                        <a:rPr lang="es-ES" sz="2000" dirty="0">
                          <a:effectLst/>
                        </a:rPr>
                        <a:t> </a:t>
                      </a:r>
                      <a:r>
                        <a:rPr lang="es-ES" sz="2000" dirty="0" err="1">
                          <a:effectLst/>
                        </a:rPr>
                        <a:t>medications</a:t>
                      </a:r>
                      <a:endParaRPr lang="es-ES" sz="1600" dirty="0">
                        <a:effectLst/>
                        <a:latin typeface="Calibri"/>
                        <a:ea typeface="Calibri"/>
                        <a:cs typeface="Times New Roman"/>
                      </a:endParaRPr>
                    </a:p>
                  </a:txBody>
                  <a:tcPr marL="17780" marR="17780" marT="11430" marB="11430"/>
                </a:tc>
                <a:tc>
                  <a:txBody>
                    <a:bodyPr/>
                    <a:lstStyle/>
                    <a:p>
                      <a:pPr>
                        <a:lnSpc>
                          <a:spcPct val="115000"/>
                        </a:lnSpc>
                        <a:spcAft>
                          <a:spcPts val="1000"/>
                        </a:spcAft>
                      </a:pPr>
                      <a:r>
                        <a:rPr lang="es-ES" sz="2000" dirty="0">
                          <a:effectLst/>
                        </a:rPr>
                        <a:t>ICS use</a:t>
                      </a:r>
                      <a:endParaRPr lang="es-ES" sz="1600" dirty="0">
                        <a:effectLst/>
                        <a:latin typeface="Calibri"/>
                        <a:ea typeface="Calibri"/>
                        <a:cs typeface="Times New Roman"/>
                      </a:endParaRPr>
                    </a:p>
                  </a:txBody>
                  <a:tcPr marL="17780" marR="17780" marT="11430" marB="11430"/>
                </a:tc>
                <a:tc>
                  <a:txBody>
                    <a:bodyPr/>
                    <a:lstStyle/>
                    <a:p>
                      <a:pPr>
                        <a:lnSpc>
                          <a:spcPct val="115000"/>
                        </a:lnSpc>
                        <a:spcAft>
                          <a:spcPts val="1000"/>
                        </a:spcAft>
                      </a:pPr>
                      <a:r>
                        <a:rPr lang="es-ES" sz="2000">
                          <a:effectLst/>
                        </a:rPr>
                        <a:t>0.0808</a:t>
                      </a:r>
                      <a:endParaRPr lang="es-ES" sz="1600">
                        <a:effectLst/>
                        <a:latin typeface="Calibri"/>
                        <a:ea typeface="Calibri"/>
                        <a:cs typeface="Times New Roman"/>
                      </a:endParaRPr>
                    </a:p>
                  </a:txBody>
                  <a:tcPr marL="17780" marR="17780" marT="11430" marB="11430"/>
                </a:tc>
                <a:extLst>
                  <a:ext uri="{0D108BD9-81ED-4DB2-BD59-A6C34878D82A}">
                    <a16:rowId xmlns:a16="http://schemas.microsoft.com/office/drawing/2014/main" xmlns="" val="10000"/>
                  </a:ext>
                </a:extLst>
              </a:tr>
              <a:tr h="720081">
                <a:tc vMerge="1">
                  <a:txBody>
                    <a:bodyPr/>
                    <a:lstStyle/>
                    <a:p>
                      <a:endParaRPr lang="es-ES"/>
                    </a:p>
                  </a:txBody>
                  <a:tcPr/>
                </a:tc>
                <a:tc>
                  <a:txBody>
                    <a:bodyPr/>
                    <a:lstStyle/>
                    <a:p>
                      <a:pPr>
                        <a:lnSpc>
                          <a:spcPct val="115000"/>
                        </a:lnSpc>
                        <a:spcAft>
                          <a:spcPts val="1000"/>
                        </a:spcAft>
                      </a:pPr>
                      <a:r>
                        <a:rPr lang="es-ES" sz="2000">
                          <a:effectLst/>
                        </a:rPr>
                        <a:t>LABA use</a:t>
                      </a:r>
                      <a:endParaRPr lang="es-ES" sz="1600">
                        <a:effectLst/>
                        <a:latin typeface="Calibri"/>
                        <a:ea typeface="Calibri"/>
                        <a:cs typeface="Times New Roman"/>
                      </a:endParaRPr>
                    </a:p>
                  </a:txBody>
                  <a:tcPr marL="17780" marR="17780" marT="11430" marB="11430"/>
                </a:tc>
                <a:tc>
                  <a:txBody>
                    <a:bodyPr/>
                    <a:lstStyle/>
                    <a:p>
                      <a:pPr>
                        <a:lnSpc>
                          <a:spcPct val="115000"/>
                        </a:lnSpc>
                        <a:spcAft>
                          <a:spcPts val="1000"/>
                        </a:spcAft>
                      </a:pPr>
                      <a:r>
                        <a:rPr lang="es-ES" sz="2000">
                          <a:effectLst/>
                        </a:rPr>
                        <a:t>0.1453</a:t>
                      </a:r>
                      <a:endParaRPr lang="es-ES" sz="1600">
                        <a:effectLst/>
                        <a:latin typeface="Calibri"/>
                        <a:ea typeface="Calibri"/>
                        <a:cs typeface="Times New Roman"/>
                      </a:endParaRPr>
                    </a:p>
                  </a:txBody>
                  <a:tcPr marL="17780" marR="17780" marT="11430" marB="11430"/>
                </a:tc>
                <a:extLst>
                  <a:ext uri="{0D108BD9-81ED-4DB2-BD59-A6C34878D82A}">
                    <a16:rowId xmlns:a16="http://schemas.microsoft.com/office/drawing/2014/main" xmlns="" val="10001"/>
                  </a:ext>
                </a:extLst>
              </a:tr>
              <a:tr h="720081">
                <a:tc vMerge="1">
                  <a:txBody>
                    <a:bodyPr/>
                    <a:lstStyle/>
                    <a:p>
                      <a:endParaRPr lang="es-ES"/>
                    </a:p>
                  </a:txBody>
                  <a:tcPr/>
                </a:tc>
                <a:tc>
                  <a:txBody>
                    <a:bodyPr/>
                    <a:lstStyle/>
                    <a:p>
                      <a:pPr>
                        <a:lnSpc>
                          <a:spcPct val="115000"/>
                        </a:lnSpc>
                        <a:spcAft>
                          <a:spcPts val="1000"/>
                        </a:spcAft>
                      </a:pPr>
                      <a:r>
                        <a:rPr lang="es-ES" sz="2000">
                          <a:effectLst/>
                        </a:rPr>
                        <a:t>LAMA use</a:t>
                      </a:r>
                      <a:endParaRPr lang="es-ES" sz="1600">
                        <a:effectLst/>
                        <a:latin typeface="Calibri"/>
                        <a:ea typeface="Calibri"/>
                        <a:cs typeface="Times New Roman"/>
                      </a:endParaRPr>
                    </a:p>
                  </a:txBody>
                  <a:tcPr marL="17780" marR="17780" marT="11430" marB="11430"/>
                </a:tc>
                <a:tc>
                  <a:txBody>
                    <a:bodyPr/>
                    <a:lstStyle/>
                    <a:p>
                      <a:pPr>
                        <a:lnSpc>
                          <a:spcPct val="115000"/>
                        </a:lnSpc>
                        <a:spcAft>
                          <a:spcPts val="1000"/>
                        </a:spcAft>
                      </a:pPr>
                      <a:r>
                        <a:rPr lang="es-ES" sz="2000">
                          <a:effectLst/>
                        </a:rPr>
                        <a:t>0.0952</a:t>
                      </a:r>
                      <a:endParaRPr lang="es-ES" sz="1600">
                        <a:effectLst/>
                        <a:latin typeface="Calibri"/>
                        <a:ea typeface="Calibri"/>
                        <a:cs typeface="Times New Roman"/>
                      </a:endParaRPr>
                    </a:p>
                  </a:txBody>
                  <a:tcPr marL="17780" marR="17780" marT="11430" marB="11430"/>
                </a:tc>
                <a:extLst>
                  <a:ext uri="{0D108BD9-81ED-4DB2-BD59-A6C34878D82A}">
                    <a16:rowId xmlns:a16="http://schemas.microsoft.com/office/drawing/2014/main" xmlns="" val="10002"/>
                  </a:ext>
                </a:extLst>
              </a:tr>
              <a:tr h="720081">
                <a:tc vMerge="1">
                  <a:txBody>
                    <a:bodyPr/>
                    <a:lstStyle/>
                    <a:p>
                      <a:endParaRPr lang="es-ES"/>
                    </a:p>
                  </a:txBody>
                  <a:tcPr/>
                </a:tc>
                <a:tc>
                  <a:txBody>
                    <a:bodyPr/>
                    <a:lstStyle/>
                    <a:p>
                      <a:pPr>
                        <a:lnSpc>
                          <a:spcPct val="115000"/>
                        </a:lnSpc>
                        <a:spcAft>
                          <a:spcPts val="1000"/>
                        </a:spcAft>
                      </a:pPr>
                      <a:r>
                        <a:rPr lang="es-ES" sz="2000">
                          <a:effectLst/>
                        </a:rPr>
                        <a:t>SAMA use</a:t>
                      </a:r>
                      <a:endParaRPr lang="es-ES" sz="1600">
                        <a:effectLst/>
                        <a:latin typeface="Calibri"/>
                        <a:ea typeface="Calibri"/>
                        <a:cs typeface="Times New Roman"/>
                      </a:endParaRPr>
                    </a:p>
                  </a:txBody>
                  <a:tcPr marL="17780" marR="17780" marT="11430" marB="11430"/>
                </a:tc>
                <a:tc>
                  <a:txBody>
                    <a:bodyPr/>
                    <a:lstStyle/>
                    <a:p>
                      <a:pPr>
                        <a:lnSpc>
                          <a:spcPct val="115000"/>
                        </a:lnSpc>
                        <a:spcAft>
                          <a:spcPts val="1000"/>
                        </a:spcAft>
                      </a:pPr>
                      <a:r>
                        <a:rPr lang="es-ES" sz="2000">
                          <a:effectLst/>
                        </a:rPr>
                        <a:t>0.1705</a:t>
                      </a:r>
                      <a:endParaRPr lang="es-ES" sz="1600">
                        <a:effectLst/>
                        <a:latin typeface="Calibri"/>
                        <a:ea typeface="Calibri"/>
                        <a:cs typeface="Times New Roman"/>
                      </a:endParaRPr>
                    </a:p>
                  </a:txBody>
                  <a:tcPr marL="17780" marR="17780" marT="11430" marB="11430"/>
                </a:tc>
                <a:extLst>
                  <a:ext uri="{0D108BD9-81ED-4DB2-BD59-A6C34878D82A}">
                    <a16:rowId xmlns:a16="http://schemas.microsoft.com/office/drawing/2014/main" xmlns="" val="10003"/>
                  </a:ext>
                </a:extLst>
              </a:tr>
              <a:tr h="720081">
                <a:tc vMerge="1">
                  <a:txBody>
                    <a:bodyPr/>
                    <a:lstStyle/>
                    <a:p>
                      <a:endParaRPr lang="es-ES"/>
                    </a:p>
                  </a:txBody>
                  <a:tcPr/>
                </a:tc>
                <a:tc>
                  <a:txBody>
                    <a:bodyPr/>
                    <a:lstStyle/>
                    <a:p>
                      <a:pPr>
                        <a:lnSpc>
                          <a:spcPct val="115000"/>
                        </a:lnSpc>
                        <a:spcAft>
                          <a:spcPts val="1000"/>
                        </a:spcAft>
                      </a:pPr>
                      <a:r>
                        <a:rPr lang="es-ES" sz="2000">
                          <a:effectLst/>
                        </a:rPr>
                        <a:t>SAMA use</a:t>
                      </a:r>
                      <a:endParaRPr lang="es-ES" sz="1600">
                        <a:effectLst/>
                        <a:latin typeface="Calibri"/>
                        <a:ea typeface="Calibri"/>
                        <a:cs typeface="Times New Roman"/>
                      </a:endParaRPr>
                    </a:p>
                  </a:txBody>
                  <a:tcPr marL="17780" marR="17780" marT="11430" marB="11430"/>
                </a:tc>
                <a:tc>
                  <a:txBody>
                    <a:bodyPr/>
                    <a:lstStyle/>
                    <a:p>
                      <a:pPr>
                        <a:lnSpc>
                          <a:spcPct val="115000"/>
                        </a:lnSpc>
                        <a:spcAft>
                          <a:spcPts val="1000"/>
                        </a:spcAft>
                      </a:pPr>
                      <a:r>
                        <a:rPr lang="es-ES" sz="2000" dirty="0">
                          <a:effectLst/>
                        </a:rPr>
                        <a:t>0.0891</a:t>
                      </a:r>
                      <a:endParaRPr lang="es-ES" sz="1600" dirty="0">
                        <a:effectLst/>
                        <a:latin typeface="Calibri"/>
                        <a:ea typeface="Calibri"/>
                        <a:cs typeface="Times New Roman"/>
                      </a:endParaRPr>
                    </a:p>
                  </a:txBody>
                  <a:tcPr marL="17780" marR="17780" marT="11430" marB="11430"/>
                </a:tc>
                <a:extLst>
                  <a:ext uri="{0D108BD9-81ED-4DB2-BD59-A6C34878D82A}">
                    <a16:rowId xmlns:a16="http://schemas.microsoft.com/office/drawing/2014/main" xmlns="" val="10004"/>
                  </a:ext>
                </a:extLst>
              </a:tr>
              <a:tr h="720081">
                <a:tc vMerge="1">
                  <a:txBody>
                    <a:bodyPr/>
                    <a:lstStyle/>
                    <a:p>
                      <a:endParaRPr lang="es-ES"/>
                    </a:p>
                  </a:txBody>
                  <a:tcPr/>
                </a:tc>
                <a:tc>
                  <a:txBody>
                    <a:bodyPr/>
                    <a:lstStyle/>
                    <a:p>
                      <a:pPr>
                        <a:lnSpc>
                          <a:spcPct val="115000"/>
                        </a:lnSpc>
                        <a:spcAft>
                          <a:spcPts val="1000"/>
                        </a:spcAft>
                      </a:pPr>
                      <a:r>
                        <a:rPr lang="es-ES" sz="2000">
                          <a:effectLst/>
                        </a:rPr>
                        <a:t>Mucolytics use</a:t>
                      </a:r>
                      <a:endParaRPr lang="es-ES" sz="1600">
                        <a:effectLst/>
                        <a:latin typeface="Calibri"/>
                        <a:ea typeface="Calibri"/>
                        <a:cs typeface="Times New Roman"/>
                      </a:endParaRPr>
                    </a:p>
                  </a:txBody>
                  <a:tcPr marL="17780" marR="17780" marT="11430" marB="11430"/>
                </a:tc>
                <a:tc>
                  <a:txBody>
                    <a:bodyPr/>
                    <a:lstStyle/>
                    <a:p>
                      <a:pPr>
                        <a:lnSpc>
                          <a:spcPct val="115000"/>
                        </a:lnSpc>
                        <a:spcAft>
                          <a:spcPts val="1000"/>
                        </a:spcAft>
                      </a:pPr>
                      <a:r>
                        <a:rPr lang="es-ES" sz="2000" dirty="0">
                          <a:effectLst/>
                        </a:rPr>
                        <a:t>0.3823</a:t>
                      </a:r>
                      <a:endParaRPr lang="es-ES" sz="1600" dirty="0">
                        <a:effectLst/>
                        <a:latin typeface="Calibri"/>
                        <a:ea typeface="Calibri"/>
                        <a:cs typeface="Times New Roman"/>
                      </a:endParaRPr>
                    </a:p>
                  </a:txBody>
                  <a:tcPr marL="17780" marR="17780" marT="11430" marB="11430"/>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412745896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AC14633-CAF2-E0F5-5DD9-64181BC37520}"/>
            </a:ext>
          </a:extLst>
        </p:cNvPr>
        <p:cNvGrpSpPr/>
        <p:nvPr/>
      </p:nvGrpSpPr>
      <p:grpSpPr>
        <a:xfrm>
          <a:off x="0" y="0"/>
          <a:ext cx="0" cy="0"/>
          <a:chOff x="0" y="0"/>
          <a:chExt cx="0" cy="0"/>
        </a:xfrm>
      </p:grpSpPr>
      <p:sp>
        <p:nvSpPr>
          <p:cNvPr id="2" name="1 Título">
            <a:extLst>
              <a:ext uri="{FF2B5EF4-FFF2-40B4-BE49-F238E27FC236}">
                <a16:creationId xmlns:a16="http://schemas.microsoft.com/office/drawing/2014/main" xmlns="" id="{9E503534-A135-3810-2FCC-462DD274D6F0}"/>
              </a:ext>
            </a:extLst>
          </p:cNvPr>
          <p:cNvSpPr>
            <a:spLocks noGrp="1"/>
          </p:cNvSpPr>
          <p:nvPr>
            <p:ph type="ctrTitle"/>
          </p:nvPr>
        </p:nvSpPr>
        <p:spPr>
          <a:xfrm>
            <a:off x="1907704" y="195486"/>
            <a:ext cx="6984776" cy="1102519"/>
          </a:xfrm>
          <a:solidFill>
            <a:schemeClr val="accent1">
              <a:lumMod val="60000"/>
              <a:lumOff val="40000"/>
            </a:schemeClr>
          </a:solidFill>
        </p:spPr>
        <p:txBody>
          <a:bodyPr/>
          <a:lstStyle/>
          <a:p>
            <a:r>
              <a:rPr lang="es-ES" b="1" dirty="0"/>
              <a:t>Conclusiones</a:t>
            </a:r>
          </a:p>
        </p:txBody>
      </p:sp>
      <p:sp>
        <p:nvSpPr>
          <p:cNvPr id="3" name="CuadroTexto 2">
            <a:extLst>
              <a:ext uri="{FF2B5EF4-FFF2-40B4-BE49-F238E27FC236}">
                <a16:creationId xmlns:a16="http://schemas.microsoft.com/office/drawing/2014/main" xmlns="" id="{8B33ED66-DB7D-56DA-D6D6-2EACDFBFDBDA}"/>
              </a:ext>
            </a:extLst>
          </p:cNvPr>
          <p:cNvSpPr txBox="1"/>
          <p:nvPr/>
        </p:nvSpPr>
        <p:spPr>
          <a:xfrm>
            <a:off x="539552" y="1635646"/>
            <a:ext cx="8352928" cy="2862322"/>
          </a:xfrm>
          <a:prstGeom prst="rect">
            <a:avLst/>
          </a:prstGeom>
          <a:noFill/>
        </p:spPr>
        <p:txBody>
          <a:bodyPr wrap="square" rtlCol="0">
            <a:spAutoFit/>
          </a:bodyPr>
          <a:lstStyle/>
          <a:p>
            <a:pPr marL="285750" indent="-285750">
              <a:buFont typeface="Arial" panose="020B0604020202020204" pitchFamily="34" charset="0"/>
              <a:buChar char="•"/>
            </a:pPr>
            <a:r>
              <a:rPr lang="es-ES" dirty="0">
                <a:latin typeface="Arial" panose="020B0604020202020204" pitchFamily="34" charset="0"/>
                <a:cs typeface="Arial" panose="020B0604020202020204" pitchFamily="34" charset="0"/>
              </a:rPr>
              <a:t>Utilizando una base de datos poblacional es posible predecir en el momento de diagnóstico de la EPOC el riesgo de la primera exacerbación grave de EPOC a 1 y a 5 años con excelente exactitud. </a:t>
            </a:r>
          </a:p>
          <a:p>
            <a:pPr marL="285750" indent="-285750">
              <a:buFont typeface="Arial" panose="020B0604020202020204" pitchFamily="34" charset="0"/>
              <a:buChar char="•"/>
            </a:pPr>
            <a:r>
              <a:rPr lang="es-ES" dirty="0">
                <a:latin typeface="Arial" panose="020B0604020202020204" pitchFamily="34" charset="0"/>
                <a:cs typeface="Arial" panose="020B0604020202020204" pitchFamily="34" charset="0"/>
              </a:rPr>
              <a:t>Las variables principales que explican la mayor parte del riesgo son edad, sexo, disnea y función pulmonar.  Otras variables incluidas en el modelo incluyen nivel socioeconómico, eosinófilos basales, comorbilidades (especialmente las relacionadas con enfermedad cardiovascular) y tratamiento mucolítico al diagnóstico. </a:t>
            </a:r>
          </a:p>
          <a:p>
            <a:pPr marL="285750" indent="-285750">
              <a:buFont typeface="Arial" panose="020B0604020202020204" pitchFamily="34" charset="0"/>
              <a:buChar char="•"/>
            </a:pPr>
            <a:r>
              <a:rPr lang="es-ES" dirty="0">
                <a:latin typeface="Arial" panose="020B0604020202020204" pitchFamily="34" charset="0"/>
                <a:cs typeface="Arial" panose="020B0604020202020204" pitchFamily="34" charset="0"/>
              </a:rPr>
              <a:t>Esta escala puede ser el primer paso a una aproximación de carácter preventivo primario a la exacerbación grave de la EPOC</a:t>
            </a:r>
          </a:p>
        </p:txBody>
      </p:sp>
      <p:sp>
        <p:nvSpPr>
          <p:cNvPr id="4" name="CuadroTexto 3">
            <a:extLst>
              <a:ext uri="{FF2B5EF4-FFF2-40B4-BE49-F238E27FC236}">
                <a16:creationId xmlns:a16="http://schemas.microsoft.com/office/drawing/2014/main" xmlns="" id="{D705659D-F5C2-D5EF-D8D2-E26839F8931A}"/>
              </a:ext>
            </a:extLst>
          </p:cNvPr>
          <p:cNvSpPr txBox="1"/>
          <p:nvPr/>
        </p:nvSpPr>
        <p:spPr>
          <a:xfrm>
            <a:off x="107504" y="4815383"/>
            <a:ext cx="7632848" cy="246221"/>
          </a:xfrm>
          <a:prstGeom prst="rect">
            <a:avLst/>
          </a:prstGeom>
          <a:noFill/>
        </p:spPr>
        <p:txBody>
          <a:bodyPr wrap="square" rtlCol="0">
            <a:spAutoFit/>
          </a:bodyPr>
          <a:lstStyle/>
          <a:p>
            <a:r>
              <a:rPr lang="es-ES" sz="1000" i="1" dirty="0"/>
              <a:t>Este trabajo ha sido financiado con una beca no restringida de AZ al </a:t>
            </a:r>
            <a:r>
              <a:rPr lang="es-ES" sz="1000" i="1" dirty="0" err="1"/>
              <a:t>Respiratory</a:t>
            </a:r>
            <a:r>
              <a:rPr lang="es-ES" sz="1000" i="1" dirty="0"/>
              <a:t> </a:t>
            </a:r>
            <a:r>
              <a:rPr lang="es-ES" sz="1000" i="1" dirty="0" err="1"/>
              <a:t>Effectiveness</a:t>
            </a:r>
            <a:r>
              <a:rPr lang="es-ES" sz="1000" i="1" dirty="0"/>
              <a:t> </a:t>
            </a:r>
            <a:r>
              <a:rPr lang="es-ES" sz="1000" i="1" dirty="0" err="1"/>
              <a:t>Group</a:t>
            </a:r>
            <a:r>
              <a:rPr lang="es-ES" sz="1000" i="1" dirty="0"/>
              <a:t>.</a:t>
            </a:r>
          </a:p>
        </p:txBody>
      </p:sp>
    </p:spTree>
    <p:extLst>
      <p:ext uri="{BB962C8B-B14F-4D97-AF65-F5344CB8AC3E}">
        <p14:creationId xmlns:p14="http://schemas.microsoft.com/office/powerpoint/2010/main" val="159588769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2908</TotalTime>
  <Words>1604</Words>
  <Application>Microsoft Office PowerPoint</Application>
  <PresentationFormat>Presentación en pantalla (16:9)</PresentationFormat>
  <Paragraphs>345</Paragraphs>
  <Slides>11</Slides>
  <Notes>1</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Tema de Office</vt:lpstr>
      <vt:lpstr>Desarrollo y validación de PRECISE-X1, un modelo de predicción del riesgo de la primera exacerbación grave de EPOC</vt:lpstr>
      <vt:lpstr>Material y métodos</vt:lpstr>
      <vt:lpstr>Material y métodos</vt:lpstr>
      <vt:lpstr>RESULTADOS</vt:lpstr>
      <vt:lpstr>RESULTADOS</vt:lpstr>
      <vt:lpstr>RESULTADOS</vt:lpstr>
      <vt:lpstr>RESULTADOS</vt:lpstr>
      <vt:lpstr>Resultados</vt:lpstr>
      <vt:lpstr>Presentación de PowerPoint</vt:lpstr>
      <vt:lpstr>Presentación de PowerPoint</vt:lpstr>
      <vt:lpstr>Conclusiones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thinkpad</cp:lastModifiedBy>
  <cp:revision>20</cp:revision>
  <dcterms:created xsi:type="dcterms:W3CDTF">2024-02-05T13:08:18Z</dcterms:created>
  <dcterms:modified xsi:type="dcterms:W3CDTF">2025-03-03T15:01:39Z</dcterms:modified>
</cp:coreProperties>
</file>