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roxima Nova"/>
      <p:regular r:id="rId18"/>
      <p:bold r:id="rId19"/>
      <p:italic r:id="rId20"/>
      <p:boldItalic r:id="rId21"/>
    </p:embeddedFont>
    <p:embeddedFont>
      <p:font typeface="Tahoma"/>
      <p:regular r:id="rId22"/>
      <p:bold r:id="rId23"/>
    </p:embeddedFont>
    <p:embeddedFont>
      <p:font typeface="Alfa Slab One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italic.fntdata"/><Relationship Id="rId11" Type="http://schemas.openxmlformats.org/officeDocument/2006/relationships/slide" Target="slides/slide6.xml"/><Relationship Id="rId22" Type="http://schemas.openxmlformats.org/officeDocument/2006/relationships/font" Target="fonts/Tahoma-regular.fntdata"/><Relationship Id="rId10" Type="http://schemas.openxmlformats.org/officeDocument/2006/relationships/slide" Target="slides/slide5.xml"/><Relationship Id="rId21" Type="http://schemas.openxmlformats.org/officeDocument/2006/relationships/font" Target="fonts/ProximaNova-boldItalic.fntdata"/><Relationship Id="rId13" Type="http://schemas.openxmlformats.org/officeDocument/2006/relationships/slide" Target="slides/slide8.xml"/><Relationship Id="rId24" Type="http://schemas.openxmlformats.org/officeDocument/2006/relationships/font" Target="fonts/AlfaSlabOne-regular.fntdata"/><Relationship Id="rId12" Type="http://schemas.openxmlformats.org/officeDocument/2006/relationships/slide" Target="slides/slide7.xml"/><Relationship Id="rId23" Type="http://schemas.openxmlformats.org/officeDocument/2006/relationships/font" Target="fonts/Tahom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.fntdata"/><Relationship Id="rId6" Type="http://schemas.openxmlformats.org/officeDocument/2006/relationships/slide" Target="slides/slide1.xml"/><Relationship Id="rId18" Type="http://schemas.openxmlformats.org/officeDocument/2006/relationships/font" Target="fonts/ProximaNov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348ec1b9a9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348ec1b9a9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48ec1b9a9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48ec1b9a9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348ec1b9a9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348ec1b9a9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348ec1b9a9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348ec1b9a9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348ec1b9a9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348ec1b9a9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348ec1b9a9_0_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348ec1b9a9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Aumento del 12% de mortalidad por cada año de seguimiento del paciente (no es lo mismo los que se han seguido 1 año a los que se han seguido 3)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348ec1b9a9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348ec1b9a9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348ec1b9a9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348ec1b9a9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48ec1b9a9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348ec1b9a9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348ec1b9a9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348ec1b9a9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55ccb1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55ccb1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676350" y="965313"/>
            <a:ext cx="7791300" cy="165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28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MARCADORES DE MORTALIDAD EN PRUEBAS DE ESFUERZO CARDIOPULMONAR (PECP) </a:t>
            </a:r>
            <a:r>
              <a:rPr b="1" lang="en" sz="228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EN PACIENTES CON ENFERMEDAD</a:t>
            </a:r>
            <a:r>
              <a:rPr b="1" lang="en" sz="228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PULMONAR OBSTRUCTIVA CRÓNICA (EPOC)</a:t>
            </a:r>
            <a:endParaRPr b="1" sz="228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460950" y="2909200"/>
            <a:ext cx="8222100" cy="12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María Jesús Gómez Cañal. R1 Neumología HUVM. Sevilla</a:t>
            </a:r>
            <a:endParaRPr sz="18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Dr. Rafael Perera Louvier</a:t>
            </a:r>
            <a:endParaRPr sz="18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Dra. Mercedes Baena Bustos</a:t>
            </a:r>
            <a:endParaRPr sz="18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Dra. Virginia Almadana Pacheco</a:t>
            </a:r>
            <a:endParaRPr sz="18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4600" y="3928000"/>
            <a:ext cx="1769400" cy="12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" y="0"/>
            <a:ext cx="853175" cy="77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654050" y="381850"/>
            <a:ext cx="7785600" cy="6216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INTRODUCCIÓN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654050" y="1333250"/>
            <a:ext cx="7785600" cy="32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La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EPOC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es una enfermedad progresiva que se caracteriza por una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obstrucción del flujo aéreo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en los pulmones, que se asocia con una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respuesta inflamatoria anormal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a partículas o gases nocivos.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4572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 una de las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principales causas de muerte y discapacidad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en todo el mundo, y sabemos que su prevalencia aumentará en los próximos años.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660450" y="372025"/>
            <a:ext cx="7823100" cy="6216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INTRODUCCIÓN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660450" y="1310850"/>
            <a:ext cx="7823100" cy="29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02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 conoce el impacto de la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tolerancia al ejercicio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como factor pronóstico de la enfermedad, en concreto los resultados en la PM6M.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La </a:t>
            </a:r>
            <a:r>
              <a:rPr b="1"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PECP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ha demostrado ser una herramiento útil para evaluar el pronóstico en pacientes con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Hipertensión Pulmonar e Insuficiencia Cardíaca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, ya que proporciona información sobre: 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➔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Capacidad funcional 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➔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Respuesta cardiovascular al ejercicio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➔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Eficiencia ventilatoria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649000" y="497950"/>
            <a:ext cx="7758600" cy="6216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OBJETIVO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135600" y="1446450"/>
            <a:ext cx="8272200" cy="14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36550" lvl="0" marL="9144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➔"/>
            </a:pPr>
            <a:r>
              <a:rPr lang="en" sz="1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Investigar posibles </a:t>
            </a:r>
            <a:r>
              <a:rPr b="1" lang="en" sz="1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marcadores de mortalidad en la prueba de esfuerzo cardiopulmonar con consumo de oxígeno en pacientes con EPOC</a:t>
            </a:r>
            <a:r>
              <a:rPr lang="en" sz="1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, proporcionando de esta manera información clave para la </a:t>
            </a:r>
            <a:r>
              <a:rPr lang="en" sz="17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estratificación del riesgo y la planificación del tratamiento</a:t>
            </a:r>
            <a:r>
              <a:rPr lang="en" sz="1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7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584850" y="497950"/>
            <a:ext cx="7823100" cy="6216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MATERIAL Y MÉTODOS</a:t>
            </a:r>
            <a:endParaRPr b="1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584850" y="1339900"/>
            <a:ext cx="7823100" cy="32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Estudio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observacional retrospectivo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Realizado en pacientes con diagnóstico confirmado de EPOC de una consulta monográfica, en el Hospital Universitario Virgen Macarena (HUVM) desde </a:t>
            </a:r>
            <a:r>
              <a:rPr lang="en" sz="16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enero 2018 a junio 2023</a:t>
            </a: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El periodo mínimo de seguimiento fue de 1 año.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 evaluó la mortalidad global y posibles factores predictores de mortalidad a los 2 años de la PECP.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0200" lvl="0" marL="457200" rtl="0" algn="just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Tahoma"/>
              <a:buChar char="●"/>
            </a:pPr>
            <a:r>
              <a:rPr lang="en" sz="16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Este estudio se realizó siguiendo las directrices establecidas por las recomendaciones STROBE (Strengthening the Reporting of observational Studies in Epidemiology).</a:t>
            </a:r>
            <a:endParaRPr sz="16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464950" y="242175"/>
            <a:ext cx="79521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3475" y="801725"/>
            <a:ext cx="2963575" cy="418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0" y="1326275"/>
            <a:ext cx="4803499" cy="165198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752638" y="855575"/>
            <a:ext cx="40827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Datos generales sobre mortalidad global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950" y="3129575"/>
            <a:ext cx="4803500" cy="171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426200" y="242175"/>
            <a:ext cx="82626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426200" y="877150"/>
            <a:ext cx="23055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Tahoma"/>
              <a:buChar char="➔"/>
            </a:pPr>
            <a:r>
              <a:rPr lang="en" sz="1300">
                <a:latin typeface="Tahoma"/>
                <a:ea typeface="Tahoma"/>
                <a:cs typeface="Tahoma"/>
                <a:sym typeface="Tahoma"/>
              </a:rPr>
              <a:t>Datos generales sobre mortalidad global</a:t>
            </a:r>
            <a:endParaRPr sz="13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375" y="877150"/>
            <a:ext cx="5491751" cy="399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595700" y="3768025"/>
            <a:ext cx="2136000" cy="10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Tahoma"/>
                <a:ea typeface="Tahoma"/>
                <a:cs typeface="Tahoma"/>
                <a:sym typeface="Tahoma"/>
              </a:rPr>
              <a:t>**Análisis MULTIVARIANTE:</a:t>
            </a:r>
            <a:r>
              <a:rPr lang="en" sz="1200">
                <a:latin typeface="Tahoma"/>
                <a:ea typeface="Tahoma"/>
                <a:cs typeface="Tahoma"/>
                <a:sym typeface="Tahoma"/>
              </a:rPr>
              <a:t> Aumento del </a:t>
            </a:r>
            <a:r>
              <a:rPr b="1" lang="en" sz="1200">
                <a:latin typeface="Tahoma"/>
                <a:ea typeface="Tahoma"/>
                <a:cs typeface="Tahoma"/>
                <a:sym typeface="Tahoma"/>
              </a:rPr>
              <a:t>12%</a:t>
            </a:r>
            <a:r>
              <a:rPr lang="en" sz="1200">
                <a:latin typeface="Tahoma"/>
                <a:ea typeface="Tahoma"/>
                <a:cs typeface="Tahoma"/>
                <a:sym typeface="Tahoma"/>
              </a:rPr>
              <a:t> de la tasa de mortalidad por cada </a:t>
            </a:r>
            <a:r>
              <a:rPr b="1" lang="en" sz="1200">
                <a:latin typeface="Tahoma"/>
                <a:ea typeface="Tahoma"/>
                <a:cs typeface="Tahoma"/>
                <a:sym typeface="Tahoma"/>
              </a:rPr>
              <a:t>1,12</a:t>
            </a:r>
            <a:r>
              <a:rPr lang="en" sz="1200">
                <a:latin typeface="Tahoma"/>
                <a:ea typeface="Tahoma"/>
                <a:cs typeface="Tahoma"/>
                <a:sym typeface="Tahoma"/>
              </a:rPr>
              <a:t> de aumento en los valores de EqO2 máx. </a:t>
            </a:r>
            <a:endParaRPr sz="12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464950" y="242175"/>
            <a:ext cx="81075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6" name="Google Shape;106;p20"/>
          <p:cNvSpPr txBox="1"/>
          <p:nvPr/>
        </p:nvSpPr>
        <p:spPr>
          <a:xfrm>
            <a:off x="464950" y="797475"/>
            <a:ext cx="48987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Datos generales sobre mortalidad a los 2 años tras la PECP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5525" y="797475"/>
            <a:ext cx="3009800" cy="421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575" y="1462564"/>
            <a:ext cx="4753451" cy="1461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225" y="3049000"/>
            <a:ext cx="4608151" cy="189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455275" y="242175"/>
            <a:ext cx="82239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455275" y="803600"/>
            <a:ext cx="23634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Tahoma"/>
              <a:buChar char="➔"/>
            </a:pPr>
            <a:r>
              <a:rPr lang="en" sz="1300">
                <a:latin typeface="Tahoma"/>
                <a:ea typeface="Tahoma"/>
                <a:cs typeface="Tahoma"/>
                <a:sym typeface="Tahoma"/>
              </a:rPr>
              <a:t>Datos generales sobre mortalidad a los 2 años tras la PECP</a:t>
            </a:r>
            <a:endParaRPr sz="13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668075" y="4009875"/>
            <a:ext cx="23634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Tahoma"/>
                <a:ea typeface="Tahoma"/>
                <a:cs typeface="Tahoma"/>
                <a:sym typeface="Tahoma"/>
              </a:rPr>
              <a:t>**Análisis MULTIVARIANTE: </a:t>
            </a:r>
            <a:endParaRPr sz="1200" u="sng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ahoma"/>
                <a:ea typeface="Tahoma"/>
                <a:cs typeface="Tahoma"/>
                <a:sym typeface="Tahoma"/>
              </a:rPr>
              <a:t>Por cada punto que aumenta el EqO2 máx. la tasa de mortalidad aumenta un </a:t>
            </a:r>
            <a:r>
              <a:rPr b="1" lang="en" sz="1200">
                <a:latin typeface="Tahoma"/>
                <a:ea typeface="Tahoma"/>
                <a:cs typeface="Tahoma"/>
                <a:sym typeface="Tahoma"/>
              </a:rPr>
              <a:t>9%</a:t>
            </a:r>
            <a:r>
              <a:rPr b="1" lang="en" sz="1200">
                <a:latin typeface="Tahoma"/>
                <a:ea typeface="Tahoma"/>
                <a:cs typeface="Tahoma"/>
                <a:sym typeface="Tahoma"/>
              </a:rPr>
              <a:t> </a:t>
            </a:r>
            <a:endParaRPr b="1" sz="12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9725" y="877150"/>
            <a:ext cx="5284500" cy="399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474625" y="242175"/>
            <a:ext cx="82044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474625" y="784225"/>
            <a:ext cx="82044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A partir de los </a:t>
            </a:r>
            <a:r>
              <a:rPr b="1" lang="en" sz="1500">
                <a:latin typeface="Tahoma"/>
                <a:ea typeface="Tahoma"/>
                <a:cs typeface="Tahoma"/>
                <a:sym typeface="Tahoma"/>
              </a:rPr>
              <a:t>3 años</a:t>
            </a:r>
            <a:r>
              <a:rPr lang="en" sz="1500">
                <a:latin typeface="Tahoma"/>
                <a:ea typeface="Tahoma"/>
                <a:cs typeface="Tahoma"/>
                <a:sym typeface="Tahoma"/>
              </a:rPr>
              <a:t>, a medida que aumenta el valor de EqO2 máx. disminuye la probabilidad de supervivencia.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b="0" l="0" r="0" t="4443"/>
          <a:stretch/>
        </p:blipFill>
        <p:spPr>
          <a:xfrm>
            <a:off x="1516975" y="1482025"/>
            <a:ext cx="6110049" cy="34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745850" y="484325"/>
            <a:ext cx="76524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CONCLUSIONES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745850" y="1162025"/>
            <a:ext cx="76524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just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Se ha demostrado que los </a:t>
            </a:r>
            <a:r>
              <a:rPr b="1" lang="en" sz="1500">
                <a:latin typeface="Tahoma"/>
                <a:ea typeface="Tahoma"/>
                <a:cs typeface="Tahoma"/>
                <a:sym typeface="Tahoma"/>
              </a:rPr>
              <a:t>equivalentes ventilatorios de O2 máximo</a:t>
            </a:r>
            <a:r>
              <a:rPr lang="en" sz="1500">
                <a:latin typeface="Tahoma"/>
                <a:ea typeface="Tahoma"/>
                <a:cs typeface="Tahoma"/>
                <a:sym typeface="Tahoma"/>
              </a:rPr>
              <a:t> medidos durante la PECP son un marcador significativo de mortalidad en pacientes con EPOC.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ahoma"/>
              <a:ea typeface="Tahoma"/>
              <a:cs typeface="Tahoma"/>
              <a:sym typeface="Tahoma"/>
            </a:endParaRPr>
          </a:p>
          <a:p>
            <a:pPr indent="-323850" lvl="0" marL="457200" rtl="0" algn="just">
              <a:spcBef>
                <a:spcPts val="0"/>
              </a:spcBef>
              <a:spcAft>
                <a:spcPts val="0"/>
              </a:spcAft>
              <a:buSzPts val="1500"/>
              <a:buFont typeface="Tahoma"/>
              <a:buChar char="➔"/>
            </a:pPr>
            <a:r>
              <a:rPr lang="en" sz="1500">
                <a:latin typeface="Tahoma"/>
                <a:ea typeface="Tahoma"/>
                <a:cs typeface="Tahoma"/>
                <a:sym typeface="Tahoma"/>
              </a:rPr>
              <a:t>Sería de gran relevancia realizar estudios con </a:t>
            </a:r>
            <a:r>
              <a:rPr b="1" lang="en" sz="1500">
                <a:latin typeface="Tahoma"/>
                <a:ea typeface="Tahoma"/>
                <a:cs typeface="Tahoma"/>
                <a:sym typeface="Tahoma"/>
              </a:rPr>
              <a:t>mayor tamaño muestral y tiempo de seguimiento</a:t>
            </a:r>
            <a:r>
              <a:rPr lang="en" sz="1500">
                <a:latin typeface="Tahoma"/>
                <a:ea typeface="Tahoma"/>
                <a:cs typeface="Tahoma"/>
                <a:sym typeface="Tahoma"/>
              </a:rPr>
              <a:t> para corroborar estos resultados.</a:t>
            </a:r>
            <a:endParaRPr sz="15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1056300" y="2336400"/>
            <a:ext cx="7031400" cy="470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5000"/>
              <a:buNone/>
            </a:pPr>
            <a:r>
              <a:rPr b="1" lang="en" sz="2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GRACIAS POR VUESTRA ATENCIÓN</a:t>
            </a:r>
            <a:endParaRPr b="1" sz="2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