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58" r:id="rId3"/>
    <p:sldId id="260" r:id="rId4"/>
    <p:sldId id="261" r:id="rId5"/>
    <p:sldId id="267" r:id="rId6"/>
    <p:sldId id="265" r:id="rId7"/>
    <p:sldId id="262" r:id="rId8"/>
    <p:sldId id="264" r:id="rId9"/>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Estilo medio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E929F9F4-4A8F-4326-A1B4-22849713DDAB}" styleName="Estilo oscuro 1 - Énfasis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1362" autoAdjust="0"/>
  </p:normalViewPr>
  <p:slideViewPr>
    <p:cSldViewPr>
      <p:cViewPr varScale="1">
        <p:scale>
          <a:sx n="119" d="100"/>
          <a:sy n="119" d="100"/>
        </p:scale>
        <p:origin x="1296" y="294"/>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Hoja_de_c_lculo_de_Microsoft_Excel.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Hoja_de_c_lculo_de_Microsoft_Excel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Hoja_de_c_lculo_de_Microsoft_Excel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1" Type="http://schemas.openxmlformats.org/officeDocument/2006/relationships/package" Target="../embeddings/Hoja_de_c_lculo_de_Microsoft_Excel3.xlsx"/></Relationships>
</file>

<file path=ppt/charts/_rels/chart5.xml.rels><?xml version="1.0" encoding="UTF-8" standalone="yes"?>
<Relationships xmlns="http://schemas.openxmlformats.org/package/2006/relationships"><Relationship Id="rId3" Type="http://schemas.openxmlformats.org/officeDocument/2006/relationships/package" Target="../embeddings/Hoja_de_c_lculo_de_Microsoft_Excel4.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11447622074913485"/>
          <c:y val="5.2335725323448913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s-ES"/>
        </a:p>
      </c:txPr>
    </c:title>
    <c:autoTitleDeleted val="0"/>
    <c:plotArea>
      <c:layout>
        <c:manualLayout>
          <c:layoutTarget val="inner"/>
          <c:xMode val="edge"/>
          <c:yMode val="edge"/>
          <c:x val="0.20702676554456911"/>
          <c:y val="0.10451529691145429"/>
          <c:w val="0.65153825500870288"/>
          <c:h val="0.81442281876087852"/>
        </c:manualLayout>
      </c:layout>
      <c:doughnutChart>
        <c:varyColors val="1"/>
        <c:ser>
          <c:idx val="0"/>
          <c:order val="0"/>
          <c:tx>
            <c:strRef>
              <c:f>Hoja1!$B$1</c:f>
              <c:strCache>
                <c:ptCount val="1"/>
                <c:pt idx="0">
                  <c:v>Genotipo</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B7C5-4372-805F-47AAD8462896}"/>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B7C5-4372-805F-47AAD8462896}"/>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B7C5-4372-805F-47AAD8462896}"/>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B7C5-4372-805F-47AAD8462896}"/>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B7C5-4372-805F-47AAD8462896}"/>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B7C5-4372-805F-47AAD8462896}"/>
              </c:ext>
            </c:extLst>
          </c:dPt>
          <c:dLbls>
            <c:dLbl>
              <c:idx val="5"/>
              <c:delete val="1"/>
              <c:extLst>
                <c:ext xmlns:c15="http://schemas.microsoft.com/office/drawing/2012/chart" uri="{CE6537A1-D6FC-4f65-9D91-7224C49458BB}"/>
                <c:ext xmlns:c16="http://schemas.microsoft.com/office/drawing/2014/chart" uri="{C3380CC4-5D6E-409C-BE32-E72D297353CC}">
                  <c16:uniqueId val="{0000000B-B7C5-4372-805F-47AAD8462896}"/>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s-E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Hoja1!$A$2:$A$7</c:f>
              <c:strCache>
                <c:ptCount val="2"/>
                <c:pt idx="0">
                  <c:v>MM</c:v>
                </c:pt>
                <c:pt idx="1">
                  <c:v>No MM</c:v>
                </c:pt>
              </c:strCache>
            </c:strRef>
          </c:cat>
          <c:val>
            <c:numRef>
              <c:f>Hoja1!$B$2:$B$7</c:f>
              <c:numCache>
                <c:formatCode>General</c:formatCode>
                <c:ptCount val="6"/>
                <c:pt idx="0">
                  <c:v>66</c:v>
                </c:pt>
                <c:pt idx="1">
                  <c:v>13</c:v>
                </c:pt>
              </c:numCache>
            </c:numRef>
          </c:val>
          <c:extLst>
            <c:ext xmlns:c16="http://schemas.microsoft.com/office/drawing/2014/chart" uri="{C3380CC4-5D6E-409C-BE32-E72D297353CC}">
              <c16:uniqueId val="{0000000C-B7C5-4372-805F-47AAD8462896}"/>
            </c:ext>
          </c:extLst>
        </c:ser>
        <c:dLbls>
          <c:showLegendKey val="0"/>
          <c:showVal val="0"/>
          <c:showCatName val="0"/>
          <c:showSerName val="0"/>
          <c:showPercent val="0"/>
          <c:showBubbleSize val="0"/>
          <c:showLeaderLines val="1"/>
        </c:dLbls>
        <c:firstSliceAng val="0"/>
        <c:holeSize val="50"/>
      </c:doughnutChart>
      <c:spPr>
        <a:noFill/>
        <a:ln>
          <a:noFill/>
        </a:ln>
        <a:effectLst/>
      </c:spPr>
    </c:plotArea>
    <c:legend>
      <c:legendPos val="b"/>
      <c:legendEntry>
        <c:idx val="2"/>
        <c:delete val="1"/>
      </c:legendEntry>
      <c:legendEntry>
        <c:idx val="3"/>
        <c:delete val="1"/>
      </c:legendEntry>
      <c:legendEntry>
        <c:idx val="4"/>
        <c:delete val="1"/>
      </c:legendEntry>
      <c:legendEntry>
        <c:idx val="5"/>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err="1"/>
              <a:t>Genotipo</a:t>
            </a:r>
            <a:endParaRPr lang="en-US" dirty="0"/>
          </a:p>
          <a:p>
            <a:pPr>
              <a:defRPr/>
            </a:pPr>
            <a:r>
              <a:rPr lang="en-US" dirty="0"/>
              <a:t>No MM</a:t>
            </a:r>
          </a:p>
        </c:rich>
      </c:tx>
      <c:layout>
        <c:manualLayout>
          <c:xMode val="edge"/>
          <c:yMode val="edge"/>
          <c:x val="3.9355966620992694E-2"/>
          <c:y val="5.1661545084451803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view3D>
      <c:rotX val="75"/>
      <c:rotY val="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20702676554456911"/>
          <c:y val="0.10451529691145429"/>
          <c:w val="0.65153825500870288"/>
          <c:h val="0.81442281876087852"/>
        </c:manualLayout>
      </c:layout>
      <c:pie3DChart>
        <c:varyColors val="1"/>
        <c:ser>
          <c:idx val="0"/>
          <c:order val="0"/>
          <c:tx>
            <c:strRef>
              <c:f>Hoja1!$B$1</c:f>
              <c:strCache>
                <c:ptCount val="1"/>
                <c:pt idx="0">
                  <c:v>Genotipo</c:v>
                </c:pt>
              </c:strCache>
            </c:strRef>
          </c:tx>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BDB4-4E5D-B564-4187ACBC4474}"/>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BDB4-4E5D-B564-4187ACBC4474}"/>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BDB4-4E5D-B564-4187ACBC4474}"/>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BDB4-4E5D-B564-4187ACBC4474}"/>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BDB4-4E5D-B564-4187ACBC4474}"/>
              </c:ext>
            </c:extLst>
          </c:dPt>
          <c:dPt>
            <c:idx val="5"/>
            <c:bubble3D val="0"/>
            <c:spPr>
              <a:solidFill>
                <a:schemeClr val="accent6"/>
              </a:solidFill>
              <a:ln w="25400">
                <a:solidFill>
                  <a:schemeClr val="lt1"/>
                </a:solidFill>
              </a:ln>
              <a:effectLst/>
              <a:sp3d contourW="25400">
                <a:contourClr>
                  <a:schemeClr val="lt1"/>
                </a:contourClr>
              </a:sp3d>
            </c:spPr>
            <c:extLst>
              <c:ext xmlns:c16="http://schemas.microsoft.com/office/drawing/2014/chart" uri="{C3380CC4-5D6E-409C-BE32-E72D297353CC}">
                <c16:uniqueId val="{0000000B-BDB4-4E5D-B564-4187ACBC4474}"/>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ES"/>
              </a:p>
            </c:txPr>
            <c:dLblPos val="in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Hoja1!$A$2:$A$6</c:f>
              <c:strCache>
                <c:ptCount val="5"/>
                <c:pt idx="0">
                  <c:v>MS</c:v>
                </c:pt>
                <c:pt idx="1">
                  <c:v>SS</c:v>
                </c:pt>
                <c:pt idx="2">
                  <c:v>MZ</c:v>
                </c:pt>
                <c:pt idx="3">
                  <c:v>MI</c:v>
                </c:pt>
                <c:pt idx="4">
                  <c:v>MP Lowell</c:v>
                </c:pt>
              </c:strCache>
            </c:strRef>
          </c:cat>
          <c:val>
            <c:numRef>
              <c:f>Hoja1!$B$2:$B$6</c:f>
              <c:numCache>
                <c:formatCode>General</c:formatCode>
                <c:ptCount val="5"/>
                <c:pt idx="0">
                  <c:v>8</c:v>
                </c:pt>
                <c:pt idx="1">
                  <c:v>1</c:v>
                </c:pt>
                <c:pt idx="2">
                  <c:v>2</c:v>
                </c:pt>
                <c:pt idx="3">
                  <c:v>1</c:v>
                </c:pt>
                <c:pt idx="4">
                  <c:v>1</c:v>
                </c:pt>
              </c:numCache>
            </c:numRef>
          </c:val>
          <c:extLst>
            <c:ext xmlns:c16="http://schemas.microsoft.com/office/drawing/2014/chart" uri="{C3380CC4-5D6E-409C-BE32-E72D297353CC}">
              <c16:uniqueId val="{0000000C-BDB4-4E5D-B564-4187ACBC4474}"/>
            </c:ext>
          </c:extLst>
        </c:ser>
        <c:dLbls>
          <c:dLblPos val="inEnd"/>
          <c:showLegendKey val="0"/>
          <c:showVal val="1"/>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sz="1862" b="0" i="0" u="none" strike="noStrike" kern="1200" cap="all" spc="0" baseline="0">
                <a:solidFill>
                  <a:prstClr val="black">
                    <a:lumMod val="65000"/>
                    <a:lumOff val="35000"/>
                  </a:prstClr>
                </a:solidFill>
                <a:latin typeface="+mn-lt"/>
                <a:ea typeface="+mn-ea"/>
                <a:cs typeface="+mn-cs"/>
              </a:defRPr>
            </a:pPr>
            <a:r>
              <a:rPr lang="es-ES" sz="1800" b="1" i="0" u="none" strike="noStrike" kern="1200" spc="0" baseline="0" dirty="0">
                <a:solidFill>
                  <a:prstClr val="black">
                    <a:lumMod val="65000"/>
                    <a:lumOff val="35000"/>
                  </a:prstClr>
                </a:solidFill>
                <a:effectLst/>
                <a:latin typeface="+mn-lt"/>
                <a:ea typeface="+mn-ea"/>
                <a:cs typeface="+mn-cs"/>
              </a:rPr>
              <a:t>EPOC En Consulta De Tabaquismo</a:t>
            </a:r>
          </a:p>
        </c:rich>
      </c:tx>
      <c:layout>
        <c:manualLayout>
          <c:xMode val="edge"/>
          <c:yMode val="edge"/>
          <c:x val="0.17340816994979649"/>
          <c:y val="2.1164315076102655E-2"/>
        </c:manualLayout>
      </c:layout>
      <c:overlay val="0"/>
      <c:spPr>
        <a:noFill/>
        <a:ln>
          <a:noFill/>
        </a:ln>
        <a:effectLst/>
      </c:spPr>
      <c:txPr>
        <a:bodyPr rot="0" spcFirstLastPara="1" vertOverflow="ellipsis" vert="horz" wrap="square" anchor="ctr" anchorCtr="1"/>
        <a:lstStyle/>
        <a:p>
          <a:pPr algn="ctr" rtl="0">
            <a:defRPr sz="1862" b="0" i="0" u="none" strike="noStrike" kern="1200" cap="all" spc="0" baseline="0">
              <a:solidFill>
                <a:prstClr val="black">
                  <a:lumMod val="65000"/>
                  <a:lumOff val="35000"/>
                </a:prstClr>
              </a:solidFill>
              <a:latin typeface="+mn-lt"/>
              <a:ea typeface="+mn-ea"/>
              <a:cs typeface="+mn-cs"/>
            </a:defRPr>
          </a:pPr>
          <a:endParaRPr lang="es-ES"/>
        </a:p>
      </c:txPr>
    </c:title>
    <c:autoTitleDeleted val="0"/>
    <c:plotArea>
      <c:layout/>
      <c:barChart>
        <c:barDir val="col"/>
        <c:grouping val="stacked"/>
        <c:varyColors val="0"/>
        <c:ser>
          <c:idx val="0"/>
          <c:order val="0"/>
          <c:tx>
            <c:strRef>
              <c:f>Hoja1!$B$1</c:f>
              <c:strCache>
                <c:ptCount val="1"/>
                <c:pt idx="0">
                  <c:v>De novo</c:v>
                </c:pt>
              </c:strCache>
            </c:strRef>
          </c:tx>
          <c:spPr>
            <a:pattFill prst="narHorz">
              <a:fgClr>
                <a:schemeClr val="accent1"/>
              </a:fgClr>
              <a:bgClr>
                <a:schemeClr val="accent1">
                  <a:lumMod val="20000"/>
                  <a:lumOff val="80000"/>
                </a:schemeClr>
              </a:bgClr>
            </a:pattFill>
            <a:ln>
              <a:noFill/>
            </a:ln>
            <a:effectLst>
              <a:innerShdw blurRad="114300">
                <a:schemeClr val="accent1"/>
              </a:inn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Hoja1!$A$2:$A$5</c:f>
              <c:strCache>
                <c:ptCount val="4"/>
                <c:pt idx="0">
                  <c:v>GOLD 1</c:v>
                </c:pt>
                <c:pt idx="1">
                  <c:v>GOLD 2</c:v>
                </c:pt>
                <c:pt idx="2">
                  <c:v>GOLD 3</c:v>
                </c:pt>
                <c:pt idx="3">
                  <c:v>GOLD 4</c:v>
                </c:pt>
              </c:strCache>
            </c:strRef>
          </c:cat>
          <c:val>
            <c:numRef>
              <c:f>Hoja1!$B$2:$B$5</c:f>
              <c:numCache>
                <c:formatCode>General</c:formatCode>
                <c:ptCount val="4"/>
                <c:pt idx="0">
                  <c:v>5</c:v>
                </c:pt>
                <c:pt idx="1">
                  <c:v>4</c:v>
                </c:pt>
                <c:pt idx="3">
                  <c:v>1</c:v>
                </c:pt>
              </c:numCache>
            </c:numRef>
          </c:val>
          <c:extLst>
            <c:ext xmlns:c16="http://schemas.microsoft.com/office/drawing/2014/chart" uri="{C3380CC4-5D6E-409C-BE32-E72D297353CC}">
              <c16:uniqueId val="{00000000-4528-45B7-8472-9C63A5445BA9}"/>
            </c:ext>
          </c:extLst>
        </c:ser>
        <c:ser>
          <c:idx val="1"/>
          <c:order val="1"/>
          <c:tx>
            <c:strRef>
              <c:f>Hoja1!$C$1</c:f>
              <c:strCache>
                <c:ptCount val="1"/>
                <c:pt idx="0">
                  <c:v>Previo</c:v>
                </c:pt>
              </c:strCache>
            </c:strRef>
          </c:tx>
          <c:spPr>
            <a:pattFill prst="narHorz">
              <a:fgClr>
                <a:schemeClr val="accent2"/>
              </a:fgClr>
              <a:bgClr>
                <a:schemeClr val="accent2">
                  <a:lumMod val="20000"/>
                  <a:lumOff val="80000"/>
                </a:schemeClr>
              </a:bgClr>
            </a:pattFill>
            <a:ln>
              <a:noFill/>
            </a:ln>
            <a:effectLst>
              <a:innerShdw blurRad="114300">
                <a:schemeClr val="accent2"/>
              </a:inn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Hoja1!$A$2:$A$5</c:f>
              <c:strCache>
                <c:ptCount val="4"/>
                <c:pt idx="0">
                  <c:v>GOLD 1</c:v>
                </c:pt>
                <c:pt idx="1">
                  <c:v>GOLD 2</c:v>
                </c:pt>
                <c:pt idx="2">
                  <c:v>GOLD 3</c:v>
                </c:pt>
                <c:pt idx="3">
                  <c:v>GOLD 4</c:v>
                </c:pt>
              </c:strCache>
            </c:strRef>
          </c:cat>
          <c:val>
            <c:numRef>
              <c:f>Hoja1!$C$2:$C$5</c:f>
              <c:numCache>
                <c:formatCode>General</c:formatCode>
                <c:ptCount val="4"/>
                <c:pt idx="0">
                  <c:v>1</c:v>
                </c:pt>
                <c:pt idx="1">
                  <c:v>5</c:v>
                </c:pt>
              </c:numCache>
            </c:numRef>
          </c:val>
          <c:extLst>
            <c:ext xmlns:c16="http://schemas.microsoft.com/office/drawing/2014/chart" uri="{C3380CC4-5D6E-409C-BE32-E72D297353CC}">
              <c16:uniqueId val="{00000001-4528-45B7-8472-9C63A5445BA9}"/>
            </c:ext>
          </c:extLst>
        </c:ser>
        <c:ser>
          <c:idx val="2"/>
          <c:order val="2"/>
          <c:tx>
            <c:strRef>
              <c:f>Hoja1!$D$1</c:f>
              <c:strCache>
                <c:ptCount val="1"/>
                <c:pt idx="0">
                  <c:v>Columna1</c:v>
                </c:pt>
              </c:strCache>
            </c:strRef>
          </c:tx>
          <c:spPr>
            <a:pattFill prst="narHorz">
              <a:fgClr>
                <a:schemeClr val="accent3"/>
              </a:fgClr>
              <a:bgClr>
                <a:schemeClr val="accent3">
                  <a:lumMod val="20000"/>
                  <a:lumOff val="80000"/>
                </a:schemeClr>
              </a:bgClr>
            </a:pattFill>
            <a:ln>
              <a:noFill/>
            </a:ln>
            <a:effectLst>
              <a:innerShdw blurRad="114300">
                <a:schemeClr val="accent3"/>
              </a:inn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Hoja1!$A$2:$A$5</c:f>
              <c:strCache>
                <c:ptCount val="4"/>
                <c:pt idx="0">
                  <c:v>GOLD 1</c:v>
                </c:pt>
                <c:pt idx="1">
                  <c:v>GOLD 2</c:v>
                </c:pt>
                <c:pt idx="2">
                  <c:v>GOLD 3</c:v>
                </c:pt>
                <c:pt idx="3">
                  <c:v>GOLD 4</c:v>
                </c:pt>
              </c:strCache>
            </c:strRef>
          </c:cat>
          <c:val>
            <c:numRef>
              <c:f>Hoja1!$D$2:$D$5</c:f>
              <c:numCache>
                <c:formatCode>General</c:formatCode>
                <c:ptCount val="4"/>
              </c:numCache>
            </c:numRef>
          </c:val>
          <c:extLst>
            <c:ext xmlns:c16="http://schemas.microsoft.com/office/drawing/2014/chart" uri="{C3380CC4-5D6E-409C-BE32-E72D297353CC}">
              <c16:uniqueId val="{00000002-4528-45B7-8472-9C63A5445BA9}"/>
            </c:ext>
          </c:extLst>
        </c:ser>
        <c:dLbls>
          <c:showLegendKey val="0"/>
          <c:showVal val="1"/>
          <c:showCatName val="0"/>
          <c:showSerName val="0"/>
          <c:showPercent val="0"/>
          <c:showBubbleSize val="0"/>
        </c:dLbls>
        <c:gapWidth val="150"/>
        <c:overlap val="100"/>
        <c:axId val="160730496"/>
        <c:axId val="160744960"/>
      </c:barChart>
      <c:catAx>
        <c:axId val="160730496"/>
        <c:scaling>
          <c:orientation val="minMax"/>
        </c:scaling>
        <c:delete val="0"/>
        <c:axPos val="b"/>
        <c:title>
          <c:tx>
            <c:rich>
              <a:bodyPr rot="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r>
                  <a:rPr lang="es-ES"/>
                  <a:t>Gravedad de la obstrucción</a:t>
                </a:r>
              </a:p>
            </c:rich>
          </c:tx>
          <c:overlay val="0"/>
          <c:spPr>
            <a:noFill/>
            <a:ln>
              <a:noFill/>
            </a:ln>
            <a:effectLst/>
          </c:spPr>
          <c:txPr>
            <a:bodyPr rot="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s-ES"/>
            </a:p>
          </c:txPr>
        </c:title>
        <c:numFmt formatCode="General" sourceLinked="1"/>
        <c:majorTickMark val="none"/>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160744960"/>
        <c:crosses val="autoZero"/>
        <c:auto val="1"/>
        <c:lblAlgn val="ctr"/>
        <c:lblOffset val="100"/>
        <c:noMultiLvlLbl val="0"/>
      </c:catAx>
      <c:valAx>
        <c:axId val="160744960"/>
        <c:scaling>
          <c:orientation val="minMax"/>
        </c:scaling>
        <c:delete val="0"/>
        <c:axPos val="l"/>
        <c:majorGridlines>
          <c:spPr>
            <a:ln>
              <a:solidFill>
                <a:schemeClr val="tx1">
                  <a:lumMod val="15000"/>
                  <a:lumOff val="85000"/>
                </a:schemeClr>
              </a:solidFill>
            </a:ln>
            <a:effectLst/>
          </c:spPr>
        </c:majorGridlines>
        <c:title>
          <c:tx>
            <c:rich>
              <a:bodyPr rot="-54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r>
                  <a:rPr lang="es-ES"/>
                  <a:t>Número de pacientes</a:t>
                </a:r>
              </a:p>
            </c:rich>
          </c:tx>
          <c:overlay val="0"/>
          <c:spPr>
            <a:noFill/>
            <a:ln>
              <a:noFill/>
            </a:ln>
            <a:effectLst/>
          </c:spPr>
          <c:txPr>
            <a:bodyPr rot="-54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s-E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160730496"/>
        <c:crosses val="autoZero"/>
        <c:crossBetween val="between"/>
      </c:valAx>
      <c:spPr>
        <a:noFill/>
        <a:ln>
          <a:noFill/>
        </a:ln>
        <a:effectLst/>
      </c:spPr>
    </c:plotArea>
    <c:legend>
      <c:legendPos val="t"/>
      <c:legendEntry>
        <c:idx val="2"/>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s-ES" sz="1800" b="1" i="0" baseline="0" dirty="0">
                <a:effectLst/>
              </a:rPr>
              <a:t>EPOC En Consulta De Tabaquismo</a:t>
            </a:r>
            <a:endParaRPr lang="es-ES" dirty="0">
              <a:effectLst/>
            </a:endParaRPr>
          </a:p>
        </c:rich>
      </c:tx>
      <c:overlay val="0"/>
      <c:spPr>
        <a:noFill/>
        <a:ln>
          <a:noFill/>
        </a:ln>
        <a:effectLst/>
      </c:spPr>
    </c:title>
    <c:autoTitleDeleted val="0"/>
    <c:plotArea>
      <c:layout/>
      <c:barChart>
        <c:barDir val="col"/>
        <c:grouping val="clustered"/>
        <c:varyColors val="0"/>
        <c:ser>
          <c:idx val="0"/>
          <c:order val="0"/>
          <c:tx>
            <c:strRef>
              <c:f>Hoja1!$B$1</c:f>
              <c:strCache>
                <c:ptCount val="1"/>
                <c:pt idx="0">
                  <c:v>MM</c:v>
                </c:pt>
              </c:strCache>
            </c:strRef>
          </c:tx>
          <c:spPr>
            <a:solidFill>
              <a:schemeClr val="accent1"/>
            </a:solidFill>
            <a:ln>
              <a:noFill/>
            </a:ln>
            <a:effectLst/>
          </c:spPr>
          <c:invertIfNegative val="0"/>
          <c:cat>
            <c:strRef>
              <c:f>Hoja1!$A$2:$A$5</c:f>
              <c:strCache>
                <c:ptCount val="4"/>
                <c:pt idx="0">
                  <c:v>GOLD 1</c:v>
                </c:pt>
                <c:pt idx="1">
                  <c:v>GOLD 2</c:v>
                </c:pt>
                <c:pt idx="2">
                  <c:v>GOLD 3</c:v>
                </c:pt>
                <c:pt idx="3">
                  <c:v>GOLD 4</c:v>
                </c:pt>
              </c:strCache>
            </c:strRef>
          </c:cat>
          <c:val>
            <c:numRef>
              <c:f>Hoja1!$B$2:$B$5</c:f>
              <c:numCache>
                <c:formatCode>General</c:formatCode>
                <c:ptCount val="4"/>
                <c:pt idx="0">
                  <c:v>4</c:v>
                </c:pt>
                <c:pt idx="1">
                  <c:v>7</c:v>
                </c:pt>
                <c:pt idx="3">
                  <c:v>1</c:v>
                </c:pt>
              </c:numCache>
            </c:numRef>
          </c:val>
          <c:extLst>
            <c:ext xmlns:c16="http://schemas.microsoft.com/office/drawing/2014/chart" uri="{C3380CC4-5D6E-409C-BE32-E72D297353CC}">
              <c16:uniqueId val="{00000000-3496-432D-B53E-706C558AB596}"/>
            </c:ext>
          </c:extLst>
        </c:ser>
        <c:ser>
          <c:idx val="1"/>
          <c:order val="1"/>
          <c:tx>
            <c:strRef>
              <c:f>Hoja1!$C$1</c:f>
              <c:strCache>
                <c:ptCount val="1"/>
                <c:pt idx="0">
                  <c:v>MS</c:v>
                </c:pt>
              </c:strCache>
            </c:strRef>
          </c:tx>
          <c:spPr>
            <a:solidFill>
              <a:schemeClr val="accent2"/>
            </a:solidFill>
            <a:ln>
              <a:noFill/>
            </a:ln>
            <a:effectLst/>
          </c:spPr>
          <c:invertIfNegative val="0"/>
          <c:cat>
            <c:strRef>
              <c:f>Hoja1!$A$2:$A$5</c:f>
              <c:strCache>
                <c:ptCount val="4"/>
                <c:pt idx="0">
                  <c:v>GOLD 1</c:v>
                </c:pt>
                <c:pt idx="1">
                  <c:v>GOLD 2</c:v>
                </c:pt>
                <c:pt idx="2">
                  <c:v>GOLD 3</c:v>
                </c:pt>
                <c:pt idx="3">
                  <c:v>GOLD 4</c:v>
                </c:pt>
              </c:strCache>
            </c:strRef>
          </c:cat>
          <c:val>
            <c:numRef>
              <c:f>Hoja1!$C$2:$C$5</c:f>
              <c:numCache>
                <c:formatCode>General</c:formatCode>
                <c:ptCount val="4"/>
                <c:pt idx="0">
                  <c:v>1</c:v>
                </c:pt>
                <c:pt idx="1">
                  <c:v>2</c:v>
                </c:pt>
              </c:numCache>
            </c:numRef>
          </c:val>
          <c:extLst>
            <c:ext xmlns:c16="http://schemas.microsoft.com/office/drawing/2014/chart" uri="{C3380CC4-5D6E-409C-BE32-E72D297353CC}">
              <c16:uniqueId val="{00000001-3496-432D-B53E-706C558AB596}"/>
            </c:ext>
          </c:extLst>
        </c:ser>
        <c:ser>
          <c:idx val="2"/>
          <c:order val="2"/>
          <c:tx>
            <c:strRef>
              <c:f>Hoja1!$D$1</c:f>
              <c:strCache>
                <c:ptCount val="1"/>
                <c:pt idx="0">
                  <c:v>MP lowell</c:v>
                </c:pt>
              </c:strCache>
            </c:strRef>
          </c:tx>
          <c:spPr>
            <a:solidFill>
              <a:schemeClr val="accent3"/>
            </a:solidFill>
            <a:ln>
              <a:noFill/>
            </a:ln>
            <a:effectLst/>
          </c:spPr>
          <c:invertIfNegative val="0"/>
          <c:cat>
            <c:strRef>
              <c:f>Hoja1!$A$2:$A$5</c:f>
              <c:strCache>
                <c:ptCount val="4"/>
                <c:pt idx="0">
                  <c:v>GOLD 1</c:v>
                </c:pt>
                <c:pt idx="1">
                  <c:v>GOLD 2</c:v>
                </c:pt>
                <c:pt idx="2">
                  <c:v>GOLD 3</c:v>
                </c:pt>
                <c:pt idx="3">
                  <c:v>GOLD 4</c:v>
                </c:pt>
              </c:strCache>
            </c:strRef>
          </c:cat>
          <c:val>
            <c:numRef>
              <c:f>Hoja1!$D$2:$D$5</c:f>
              <c:numCache>
                <c:formatCode>General</c:formatCode>
                <c:ptCount val="4"/>
                <c:pt idx="0">
                  <c:v>1</c:v>
                </c:pt>
              </c:numCache>
            </c:numRef>
          </c:val>
          <c:extLst>
            <c:ext xmlns:c16="http://schemas.microsoft.com/office/drawing/2014/chart" uri="{C3380CC4-5D6E-409C-BE32-E72D297353CC}">
              <c16:uniqueId val="{00000002-3496-432D-B53E-706C558AB596}"/>
            </c:ext>
          </c:extLst>
        </c:ser>
        <c:dLbls>
          <c:showLegendKey val="0"/>
          <c:showVal val="0"/>
          <c:showCatName val="0"/>
          <c:showSerName val="0"/>
          <c:showPercent val="0"/>
          <c:showBubbleSize val="0"/>
        </c:dLbls>
        <c:gapWidth val="219"/>
        <c:overlap val="-27"/>
        <c:axId val="160143232"/>
        <c:axId val="160144768"/>
      </c:barChart>
      <c:catAx>
        <c:axId val="160143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160144768"/>
        <c:crosses val="autoZero"/>
        <c:auto val="1"/>
        <c:lblAlgn val="ctr"/>
        <c:lblOffset val="100"/>
        <c:noMultiLvlLbl val="0"/>
      </c:catAx>
      <c:valAx>
        <c:axId val="160144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160143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chart>
  <c:spPr>
    <a:noFill/>
    <a:ln>
      <a:noFill/>
    </a:ln>
    <a:effectLst/>
  </c:spPr>
  <c:txPr>
    <a:bodyPr/>
    <a:lstStyle/>
    <a:p>
      <a:pPr>
        <a:defRPr/>
      </a:pPr>
      <a:endParaRPr lang="es-E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cap="all" spc="150" baseline="0">
                <a:solidFill>
                  <a:schemeClr val="tx1">
                    <a:lumMod val="50000"/>
                    <a:lumOff val="50000"/>
                  </a:schemeClr>
                </a:solidFill>
                <a:latin typeface="+mn-lt"/>
                <a:ea typeface="+mn-ea"/>
                <a:cs typeface="+mn-cs"/>
              </a:defRPr>
            </a:pPr>
            <a:r>
              <a:rPr lang="es-ES"/>
              <a:t>Deshabituación tabáquica</a:t>
            </a:r>
          </a:p>
        </c:rich>
      </c:tx>
      <c:overlay val="0"/>
      <c:spPr>
        <a:noFill/>
        <a:ln>
          <a:noFill/>
        </a:ln>
        <a:effectLst/>
      </c:spPr>
      <c:txPr>
        <a:bodyPr rot="0" spcFirstLastPara="1" vertOverflow="ellipsis" vert="horz" wrap="square" anchor="ctr" anchorCtr="1"/>
        <a:lstStyle/>
        <a:p>
          <a:pPr>
            <a:defRPr sz="2200" b="1" i="0" u="none" strike="noStrike" kern="1200" cap="all" spc="150" baseline="0">
              <a:solidFill>
                <a:schemeClr val="tx1">
                  <a:lumMod val="50000"/>
                  <a:lumOff val="50000"/>
                </a:schemeClr>
              </a:solidFill>
              <a:latin typeface="+mn-lt"/>
              <a:ea typeface="+mn-ea"/>
              <a:cs typeface="+mn-cs"/>
            </a:defRPr>
          </a:pPr>
          <a:endParaRPr lang="es-ES"/>
        </a:p>
      </c:txPr>
    </c:title>
    <c:autoTitleDeleted val="0"/>
    <c:plotArea>
      <c:layout/>
      <c:barChart>
        <c:barDir val="col"/>
        <c:grouping val="clustered"/>
        <c:varyColors val="0"/>
        <c:ser>
          <c:idx val="0"/>
          <c:order val="0"/>
          <c:tx>
            <c:strRef>
              <c:f>Hoja1!$B$1</c:f>
              <c:strCache>
                <c:ptCount val="1"/>
                <c:pt idx="0">
                  <c:v>MM</c:v>
                </c:pt>
              </c:strCache>
            </c:strRef>
          </c:tx>
          <c:spPr>
            <a:pattFill prst="narHorz">
              <a:fgClr>
                <a:schemeClr val="accent1"/>
              </a:fgClr>
              <a:bgClr>
                <a:schemeClr val="accent1">
                  <a:lumMod val="20000"/>
                  <a:lumOff val="80000"/>
                </a:schemeClr>
              </a:bgClr>
            </a:pattFill>
            <a:ln>
              <a:noFill/>
            </a:ln>
            <a:effectLst>
              <a:innerShdw blurRad="114300">
                <a:schemeClr val="accent1"/>
              </a:innerShdw>
            </a:effectLst>
          </c:spPr>
          <c:invertIfNegative val="0"/>
          <c:dLbls>
            <c:dLbl>
              <c:idx val="0"/>
              <c:layout>
                <c:manualLayout>
                  <c:x val="0"/>
                  <c:y val="-1.347313085613665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201-4822-A8F7-260E06A25617}"/>
                </c:ext>
              </c:extLst>
            </c:dLbl>
            <c:dLbl>
              <c:idx val="1"/>
              <c:layout>
                <c:manualLayout>
                  <c:x val="0.19894069984752211"/>
                  <c:y val="-8.362177550994180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201-4822-A8F7-260E06A25617}"/>
                </c:ext>
              </c:extLst>
            </c:dLbl>
            <c:dLbl>
              <c:idx val="3"/>
              <c:dLblPos val="inBase"/>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2-1201-4822-A8F7-260E06A25617}"/>
                </c:ext>
              </c:extLst>
            </c:dLbl>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dk1">
                        <a:lumMod val="65000"/>
                        <a:lumOff val="35000"/>
                      </a:schemeClr>
                    </a:solidFill>
                    <a:latin typeface="+mn-lt"/>
                    <a:ea typeface="+mn-ea"/>
                    <a:cs typeface="+mn-cs"/>
                  </a:defRPr>
                </a:pPr>
                <a:endParaRPr lang="es-ES"/>
              </a:p>
            </c:txPr>
            <c:dLblPos val="inBase"/>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strRef>
              <c:f>Hoja1!$A$2:$A$3</c:f>
              <c:strCache>
                <c:ptCount val="2"/>
                <c:pt idx="0">
                  <c:v>3 meses</c:v>
                </c:pt>
                <c:pt idx="1">
                  <c:v>6 meses</c:v>
                </c:pt>
              </c:strCache>
            </c:strRef>
          </c:cat>
          <c:val>
            <c:numRef>
              <c:f>Hoja1!$B$2:$B$3</c:f>
              <c:numCache>
                <c:formatCode>0.00%</c:formatCode>
                <c:ptCount val="2"/>
                <c:pt idx="0">
                  <c:v>0.72700000000000009</c:v>
                </c:pt>
                <c:pt idx="1">
                  <c:v>0.4850000000000001</c:v>
                </c:pt>
              </c:numCache>
            </c:numRef>
          </c:val>
          <c:extLst>
            <c:ext xmlns:c16="http://schemas.microsoft.com/office/drawing/2014/chart" uri="{C3380CC4-5D6E-409C-BE32-E72D297353CC}">
              <c16:uniqueId val="{00000003-1201-4822-A8F7-260E06A25617}"/>
            </c:ext>
          </c:extLst>
        </c:ser>
        <c:ser>
          <c:idx val="1"/>
          <c:order val="1"/>
          <c:tx>
            <c:strRef>
              <c:f>Hoja1!$C$1</c:f>
              <c:strCache>
                <c:ptCount val="1"/>
                <c:pt idx="0">
                  <c:v>No MM</c:v>
                </c:pt>
              </c:strCache>
            </c:strRef>
          </c:tx>
          <c:spPr>
            <a:pattFill prst="narHorz">
              <a:fgClr>
                <a:schemeClr val="accent2"/>
              </a:fgClr>
              <a:bgClr>
                <a:schemeClr val="accent2">
                  <a:lumMod val="20000"/>
                  <a:lumOff val="80000"/>
                </a:schemeClr>
              </a:bgClr>
            </a:pattFill>
            <a:ln>
              <a:noFill/>
            </a:ln>
            <a:effectLst>
              <a:innerShdw blurRad="114300">
                <a:schemeClr val="accent2"/>
              </a:innerShdw>
            </a:effectLst>
          </c:spPr>
          <c:invertIfNegative val="0"/>
          <c:dLbls>
            <c:dLbl>
              <c:idx val="0"/>
              <c:layout>
                <c:manualLayout>
                  <c:x val="8.7668782983653853E-2"/>
                  <c:y val="-8.161639011349185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201-4822-A8F7-260E06A25617}"/>
                </c:ext>
              </c:extLst>
            </c:dLbl>
            <c:dLbl>
              <c:idx val="1"/>
              <c:layout>
                <c:manualLayout>
                  <c:x val="6.069377283483729E-2"/>
                  <c:y val="-9.793966813619021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201-4822-A8F7-260E06A25617}"/>
                </c:ext>
              </c:extLst>
            </c:dLbl>
            <c:dLbl>
              <c:idx val="3"/>
              <c:dLblPos val="outEnd"/>
              <c:showLegendKey val="0"/>
              <c:showVal val="1"/>
              <c:showCatName val="1"/>
              <c:showSerName val="1"/>
              <c:showPercent val="0"/>
              <c:showBubbleSize val="0"/>
              <c:extLst>
                <c:ext xmlns:c15="http://schemas.microsoft.com/office/drawing/2012/chart" uri="{CE6537A1-D6FC-4f65-9D91-7224C49458BB}"/>
                <c:ext xmlns:c16="http://schemas.microsoft.com/office/drawing/2014/chart" uri="{C3380CC4-5D6E-409C-BE32-E72D297353CC}">
                  <c16:uniqueId val="{00000006-1201-4822-A8F7-260E06A25617}"/>
                </c:ext>
              </c:extLst>
            </c:dLbl>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dk1">
                        <a:lumMod val="65000"/>
                        <a:lumOff val="35000"/>
                      </a:schemeClr>
                    </a:solidFill>
                    <a:latin typeface="+mn-lt"/>
                    <a:ea typeface="+mn-ea"/>
                    <a:cs typeface="+mn-cs"/>
                  </a:defRPr>
                </a:pPr>
                <a:endParaRPr lang="es-ES"/>
              </a:p>
            </c:txPr>
            <c:dLblPos val="outEnd"/>
            <c:showLegendKey val="0"/>
            <c:showVal val="1"/>
            <c:showCatName val="1"/>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strRef>
              <c:f>Hoja1!$A$2:$A$3</c:f>
              <c:strCache>
                <c:ptCount val="2"/>
                <c:pt idx="0">
                  <c:v>3 meses</c:v>
                </c:pt>
                <c:pt idx="1">
                  <c:v>6 meses</c:v>
                </c:pt>
              </c:strCache>
            </c:strRef>
          </c:cat>
          <c:val>
            <c:numRef>
              <c:f>Hoja1!$C$2:$C$3</c:f>
              <c:numCache>
                <c:formatCode>0.00%</c:formatCode>
                <c:ptCount val="2"/>
                <c:pt idx="0">
                  <c:v>0.53800000000000003</c:v>
                </c:pt>
                <c:pt idx="1">
                  <c:v>0.15400000000000003</c:v>
                </c:pt>
              </c:numCache>
            </c:numRef>
          </c:val>
          <c:extLst>
            <c:ext xmlns:c16="http://schemas.microsoft.com/office/drawing/2014/chart" uri="{C3380CC4-5D6E-409C-BE32-E72D297353CC}">
              <c16:uniqueId val="{00000007-1201-4822-A8F7-260E06A25617}"/>
            </c:ext>
          </c:extLst>
        </c:ser>
        <c:dLbls>
          <c:showLegendKey val="0"/>
          <c:showVal val="0"/>
          <c:showCatName val="0"/>
          <c:showSerName val="0"/>
          <c:showPercent val="0"/>
          <c:showBubbleSize val="0"/>
        </c:dLbls>
        <c:gapWidth val="164"/>
        <c:overlap val="-22"/>
        <c:axId val="160034176"/>
        <c:axId val="160056832"/>
      </c:barChart>
      <c:catAx>
        <c:axId val="160034176"/>
        <c:scaling>
          <c:orientation val="minMax"/>
        </c:scaling>
        <c:delete val="0"/>
        <c:axPos val="b"/>
        <c:title>
          <c:tx>
            <c:rich>
              <a:bodyPr rot="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r>
                  <a:rPr lang="es-ES" dirty="0"/>
                  <a:t>Controles</a:t>
                </a:r>
              </a:p>
            </c:rich>
          </c:tx>
          <c:overlay val="0"/>
          <c:spPr>
            <a:noFill/>
            <a:ln>
              <a:noFill/>
            </a:ln>
            <a:effectLst/>
          </c:spPr>
          <c:txPr>
            <a:bodyPr rot="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s-ES"/>
            </a:p>
          </c:txPr>
        </c:title>
        <c:numFmt formatCode="General" sourceLinked="1"/>
        <c:majorTickMark val="out"/>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160056832"/>
        <c:crosses val="autoZero"/>
        <c:auto val="1"/>
        <c:lblAlgn val="ctr"/>
        <c:lblOffset val="100"/>
        <c:noMultiLvlLbl val="0"/>
      </c:catAx>
      <c:valAx>
        <c:axId val="160056832"/>
        <c:scaling>
          <c:orientation val="minMax"/>
        </c:scaling>
        <c:delete val="0"/>
        <c:axPos val="l"/>
        <c:title>
          <c:tx>
            <c:rich>
              <a:bodyPr rot="-54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r>
                  <a:rPr lang="es-ES"/>
                  <a:t>Tasa de abstinencia</a:t>
                </a:r>
              </a:p>
            </c:rich>
          </c:tx>
          <c:overlay val="0"/>
          <c:spPr>
            <a:noFill/>
            <a:ln>
              <a:noFill/>
            </a:ln>
            <a:effectLst/>
          </c:spPr>
          <c:txPr>
            <a:bodyPr rot="-54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s-ES"/>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160034176"/>
        <c:crosses val="autoZero"/>
        <c:crossBetween val="between"/>
      </c:valAx>
      <c:spPr>
        <a:noFill/>
        <a:ln>
          <a:noFill/>
        </a:ln>
        <a:effectLst/>
      </c:spPr>
    </c:plotArea>
    <c:legend>
      <c:legendPos val="r"/>
      <c:layout>
        <c:manualLayout>
          <c:xMode val="edge"/>
          <c:yMode val="edge"/>
          <c:x val="0.71030516339306016"/>
          <c:y val="0.83298070366909127"/>
          <c:w val="0.2348490580915871"/>
          <c:h val="0.1670192666092567"/>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9">
  <cs:axisTitle>
    <cs:lnRef idx="0"/>
    <cs:fillRef idx="0"/>
    <cs:effectRef idx="0"/>
    <cs:fontRef idx="minor">
      <a:schemeClr val="tx1">
        <a:lumMod val="65000"/>
        <a:lumOff val="35000"/>
      </a:schemeClr>
    </cs:fontRef>
    <cs:defRPr sz="1197"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styleClr val="auto"/>
    </cs:lnRef>
    <cs:fillRef idx="0">
      <cs:styleClr val="auto"/>
    </cs:fillRef>
    <cs:effectRef idx="0"/>
    <cs:fontRef idx="minor">
      <a:schemeClr val="tx1"/>
    </cs:fontRef>
    <cs:spPr>
      <a:pattFill prst="ltDnDiag">
        <a:fgClr>
          <a:schemeClr val="phClr"/>
        </a:fgClr>
        <a:bgClr>
          <a:schemeClr val="phClr">
            <a:lumMod val="20000"/>
            <a:lumOff val="80000"/>
          </a:schemeClr>
        </a:bgClr>
      </a:pattFill>
      <a:ln>
        <a:solidFill>
          <a:schemeClr val="phClr"/>
        </a:solidFill>
      </a:ln>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spPr>
      <a:ln w="19050" cap="flat" cmpd="sng" algn="ctr">
        <a:solidFill>
          <a:schemeClr val="tx1">
            <a:lumMod val="25000"/>
            <a:lumOff val="75000"/>
          </a:schemeClr>
        </a:solidFill>
        <a:round/>
      </a:ln>
    </cs:spPr>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03">
  <cs:axisTitle>
    <cs:lnRef idx="0"/>
    <cs:fillRef idx="0"/>
    <cs:effectRef idx="0"/>
    <cs:fontRef idx="minor">
      <a:schemeClr val="tx1">
        <a:lumMod val="65000"/>
        <a:lumOff val="35000"/>
      </a:schemeClr>
    </cs:fontRef>
    <cs:defRPr sz="1197"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diagrams/_rels/data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rawing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A9DCB6B-BFD2-4C07-8370-FAD735987EDE}" type="doc">
      <dgm:prSet loTypeId="urn:microsoft.com/office/officeart/2005/8/layout/equation2" loCatId="relationship" qsTypeId="urn:microsoft.com/office/officeart/2005/8/quickstyle/3d3" qsCatId="3D" csTypeId="urn:microsoft.com/office/officeart/2005/8/colors/colorful3" csCatId="colorful" phldr="1"/>
      <dgm:spPr/>
    </dgm:pt>
    <dgm:pt modelId="{0271DD39-ECDB-43C0-8004-D836808FCC43}">
      <dgm:prSet phldrT="[Texto]"/>
      <dgm:spPr/>
      <dgm:t>
        <a:bodyPr/>
        <a:lstStyle/>
        <a:p>
          <a:r>
            <a:rPr lang="es-ES" dirty="0"/>
            <a:t>DAAT</a:t>
          </a:r>
        </a:p>
      </dgm:t>
    </dgm:pt>
    <dgm:pt modelId="{92A78ACB-8E20-40ED-AAAE-EE60CA086BE7}" type="parTrans" cxnId="{1258B8D7-68EA-4E84-B0A3-61EB17E4FA4E}">
      <dgm:prSet/>
      <dgm:spPr/>
      <dgm:t>
        <a:bodyPr/>
        <a:lstStyle/>
        <a:p>
          <a:endParaRPr lang="es-ES"/>
        </a:p>
      </dgm:t>
    </dgm:pt>
    <dgm:pt modelId="{8811D339-297B-4578-8191-B2FE08AE40A4}" type="sibTrans" cxnId="{1258B8D7-68EA-4E84-B0A3-61EB17E4FA4E}">
      <dgm:prSet/>
      <dgm:spPr/>
      <dgm:t>
        <a:bodyPr/>
        <a:lstStyle/>
        <a:p>
          <a:endParaRPr lang="es-ES"/>
        </a:p>
      </dgm:t>
    </dgm:pt>
    <dgm:pt modelId="{CE7F440E-9108-404F-8971-FCF7CEC16448}">
      <dgm:prSet phldrT="[Texto]"/>
      <dgm:spPr/>
      <dgm:t>
        <a:bodyPr/>
        <a:lstStyle/>
        <a:p>
          <a:r>
            <a:rPr lang="es-ES" dirty="0"/>
            <a:t>Tabaquismo</a:t>
          </a:r>
        </a:p>
      </dgm:t>
    </dgm:pt>
    <dgm:pt modelId="{2942C83A-B055-41BF-9D2F-BE2EC6C8AD43}" type="parTrans" cxnId="{6CD04EAF-2936-452E-B287-D514A50DBB04}">
      <dgm:prSet/>
      <dgm:spPr/>
      <dgm:t>
        <a:bodyPr/>
        <a:lstStyle/>
        <a:p>
          <a:endParaRPr lang="es-ES"/>
        </a:p>
      </dgm:t>
    </dgm:pt>
    <dgm:pt modelId="{7B905EE3-1E92-4BA0-8452-1448B838A9F9}" type="sibTrans" cxnId="{6CD04EAF-2936-452E-B287-D514A50DBB04}">
      <dgm:prSet/>
      <dgm:spPr/>
      <dgm:t>
        <a:bodyPr/>
        <a:lstStyle/>
        <a:p>
          <a:endParaRPr lang="es-ES"/>
        </a:p>
      </dgm:t>
    </dgm:pt>
    <dgm:pt modelId="{63D3E98F-8141-400E-A338-C590F47952A3}">
      <dgm:prSet phldrT="[Texto]"/>
      <dgm:spPr/>
      <dgm:t>
        <a:bodyPr/>
        <a:lstStyle/>
        <a:p>
          <a:r>
            <a:rPr lang="es-ES" dirty="0"/>
            <a:t>EPOC</a:t>
          </a:r>
        </a:p>
      </dgm:t>
    </dgm:pt>
    <dgm:pt modelId="{57F9CC25-CC52-4767-BCF7-173439E9EBCB}" type="parTrans" cxnId="{199BD32E-F89C-4132-9B2E-B146512CCEA6}">
      <dgm:prSet/>
      <dgm:spPr/>
      <dgm:t>
        <a:bodyPr/>
        <a:lstStyle/>
        <a:p>
          <a:endParaRPr lang="es-ES"/>
        </a:p>
      </dgm:t>
    </dgm:pt>
    <dgm:pt modelId="{E8EF8EC9-B888-4E15-8D9B-E23535226C63}" type="sibTrans" cxnId="{199BD32E-F89C-4132-9B2E-B146512CCEA6}">
      <dgm:prSet/>
      <dgm:spPr/>
      <dgm:t>
        <a:bodyPr/>
        <a:lstStyle/>
        <a:p>
          <a:endParaRPr lang="es-ES"/>
        </a:p>
      </dgm:t>
    </dgm:pt>
    <dgm:pt modelId="{E0BFAF71-3DA4-49E6-9B5B-EEC74132BB56}" type="pres">
      <dgm:prSet presAssocID="{EA9DCB6B-BFD2-4C07-8370-FAD735987EDE}" presName="Name0" presStyleCnt="0">
        <dgm:presLayoutVars>
          <dgm:dir/>
          <dgm:resizeHandles val="exact"/>
        </dgm:presLayoutVars>
      </dgm:prSet>
      <dgm:spPr/>
    </dgm:pt>
    <dgm:pt modelId="{D0A3B283-635E-4A3C-A13D-7247145CC1E3}" type="pres">
      <dgm:prSet presAssocID="{EA9DCB6B-BFD2-4C07-8370-FAD735987EDE}" presName="vNodes" presStyleCnt="0"/>
      <dgm:spPr/>
    </dgm:pt>
    <dgm:pt modelId="{F66D7FA1-D96C-48D0-B2CD-BFE5AD576D9B}" type="pres">
      <dgm:prSet presAssocID="{0271DD39-ECDB-43C0-8004-D836808FCC43}" presName="node" presStyleLbl="node1" presStyleIdx="0" presStyleCnt="3">
        <dgm:presLayoutVars>
          <dgm:bulletEnabled val="1"/>
        </dgm:presLayoutVars>
      </dgm:prSet>
      <dgm:spPr/>
    </dgm:pt>
    <dgm:pt modelId="{24E9FCA0-9B1C-4EBB-8AD6-F76538B05A8F}" type="pres">
      <dgm:prSet presAssocID="{8811D339-297B-4578-8191-B2FE08AE40A4}" presName="spacerT" presStyleCnt="0"/>
      <dgm:spPr/>
    </dgm:pt>
    <dgm:pt modelId="{152185FF-0B05-4E1E-9E75-136065B3AE75}" type="pres">
      <dgm:prSet presAssocID="{8811D339-297B-4578-8191-B2FE08AE40A4}" presName="sibTrans" presStyleLbl="sibTrans2D1" presStyleIdx="0" presStyleCnt="2"/>
      <dgm:spPr/>
    </dgm:pt>
    <dgm:pt modelId="{883681DB-AE8F-4C11-82FA-F68702818CB1}" type="pres">
      <dgm:prSet presAssocID="{8811D339-297B-4578-8191-B2FE08AE40A4}" presName="spacerB" presStyleCnt="0"/>
      <dgm:spPr/>
    </dgm:pt>
    <dgm:pt modelId="{E5F5DDA5-CF9B-4CE9-810F-547FC57B87DA}" type="pres">
      <dgm:prSet presAssocID="{CE7F440E-9108-404F-8971-FCF7CEC16448}" presName="node" presStyleLbl="node1" presStyleIdx="1" presStyleCnt="3">
        <dgm:presLayoutVars>
          <dgm:bulletEnabled val="1"/>
        </dgm:presLayoutVars>
      </dgm:prSet>
      <dgm:spPr/>
    </dgm:pt>
    <dgm:pt modelId="{76EAD82B-8360-4D73-805F-9003245B5C23}" type="pres">
      <dgm:prSet presAssocID="{EA9DCB6B-BFD2-4C07-8370-FAD735987EDE}" presName="sibTransLast" presStyleLbl="sibTrans2D1" presStyleIdx="1" presStyleCnt="2"/>
      <dgm:spPr/>
    </dgm:pt>
    <dgm:pt modelId="{4D9AA058-8214-4E14-884E-3DC4125D478D}" type="pres">
      <dgm:prSet presAssocID="{EA9DCB6B-BFD2-4C07-8370-FAD735987EDE}" presName="connectorText" presStyleLbl="sibTrans2D1" presStyleIdx="1" presStyleCnt="2"/>
      <dgm:spPr/>
    </dgm:pt>
    <dgm:pt modelId="{3AD665E1-7558-4299-80F6-A6AB9CC228F6}" type="pres">
      <dgm:prSet presAssocID="{EA9DCB6B-BFD2-4C07-8370-FAD735987EDE}" presName="lastNode" presStyleLbl="node1" presStyleIdx="2" presStyleCnt="3">
        <dgm:presLayoutVars>
          <dgm:bulletEnabled val="1"/>
        </dgm:presLayoutVars>
      </dgm:prSet>
      <dgm:spPr/>
    </dgm:pt>
  </dgm:ptLst>
  <dgm:cxnLst>
    <dgm:cxn modelId="{837BCA16-8AC4-4504-9FAC-E3521309928D}" type="presOf" srcId="{63D3E98F-8141-400E-A338-C590F47952A3}" destId="{3AD665E1-7558-4299-80F6-A6AB9CC228F6}" srcOrd="0" destOrd="0" presId="urn:microsoft.com/office/officeart/2005/8/layout/equation2"/>
    <dgm:cxn modelId="{1BE9F32C-C9A9-4F00-B5CC-B7C0CED21959}" type="presOf" srcId="{0271DD39-ECDB-43C0-8004-D836808FCC43}" destId="{F66D7FA1-D96C-48D0-B2CD-BFE5AD576D9B}" srcOrd="0" destOrd="0" presId="urn:microsoft.com/office/officeart/2005/8/layout/equation2"/>
    <dgm:cxn modelId="{199BD32E-F89C-4132-9B2E-B146512CCEA6}" srcId="{EA9DCB6B-BFD2-4C07-8370-FAD735987EDE}" destId="{63D3E98F-8141-400E-A338-C590F47952A3}" srcOrd="2" destOrd="0" parTransId="{57F9CC25-CC52-4767-BCF7-173439E9EBCB}" sibTransId="{E8EF8EC9-B888-4E15-8D9B-E23535226C63}"/>
    <dgm:cxn modelId="{489CD54F-C717-451E-9D81-7F2D83DC1FD6}" type="presOf" srcId="{7B905EE3-1E92-4BA0-8452-1448B838A9F9}" destId="{4D9AA058-8214-4E14-884E-3DC4125D478D}" srcOrd="1" destOrd="0" presId="urn:microsoft.com/office/officeart/2005/8/layout/equation2"/>
    <dgm:cxn modelId="{1DD10356-1521-402A-8877-ACBF64D13A22}" type="presOf" srcId="{CE7F440E-9108-404F-8971-FCF7CEC16448}" destId="{E5F5DDA5-CF9B-4CE9-810F-547FC57B87DA}" srcOrd="0" destOrd="0" presId="urn:microsoft.com/office/officeart/2005/8/layout/equation2"/>
    <dgm:cxn modelId="{6CD04EAF-2936-452E-B287-D514A50DBB04}" srcId="{EA9DCB6B-BFD2-4C07-8370-FAD735987EDE}" destId="{CE7F440E-9108-404F-8971-FCF7CEC16448}" srcOrd="1" destOrd="0" parTransId="{2942C83A-B055-41BF-9D2F-BE2EC6C8AD43}" sibTransId="{7B905EE3-1E92-4BA0-8452-1448B838A9F9}"/>
    <dgm:cxn modelId="{C9E7ABC8-5A75-4077-AE0A-22982F9E7B30}" type="presOf" srcId="{7B905EE3-1E92-4BA0-8452-1448B838A9F9}" destId="{76EAD82B-8360-4D73-805F-9003245B5C23}" srcOrd="0" destOrd="0" presId="urn:microsoft.com/office/officeart/2005/8/layout/equation2"/>
    <dgm:cxn modelId="{0BECFBCC-0BE7-48B1-9CAD-D5A738950B00}" type="presOf" srcId="{EA9DCB6B-BFD2-4C07-8370-FAD735987EDE}" destId="{E0BFAF71-3DA4-49E6-9B5B-EEC74132BB56}" srcOrd="0" destOrd="0" presId="urn:microsoft.com/office/officeart/2005/8/layout/equation2"/>
    <dgm:cxn modelId="{F4E08DCD-F857-4622-8971-10EA9031D9C5}" type="presOf" srcId="{8811D339-297B-4578-8191-B2FE08AE40A4}" destId="{152185FF-0B05-4E1E-9E75-136065B3AE75}" srcOrd="0" destOrd="0" presId="urn:microsoft.com/office/officeart/2005/8/layout/equation2"/>
    <dgm:cxn modelId="{1258B8D7-68EA-4E84-B0A3-61EB17E4FA4E}" srcId="{EA9DCB6B-BFD2-4C07-8370-FAD735987EDE}" destId="{0271DD39-ECDB-43C0-8004-D836808FCC43}" srcOrd="0" destOrd="0" parTransId="{92A78ACB-8E20-40ED-AAAE-EE60CA086BE7}" sibTransId="{8811D339-297B-4578-8191-B2FE08AE40A4}"/>
    <dgm:cxn modelId="{7CB622E2-03DD-4E53-ADD9-14C813885CBB}" type="presParOf" srcId="{E0BFAF71-3DA4-49E6-9B5B-EEC74132BB56}" destId="{D0A3B283-635E-4A3C-A13D-7247145CC1E3}" srcOrd="0" destOrd="0" presId="urn:microsoft.com/office/officeart/2005/8/layout/equation2"/>
    <dgm:cxn modelId="{CDB4486F-2246-4299-859C-9B43295D7E6E}" type="presParOf" srcId="{D0A3B283-635E-4A3C-A13D-7247145CC1E3}" destId="{F66D7FA1-D96C-48D0-B2CD-BFE5AD576D9B}" srcOrd="0" destOrd="0" presId="urn:microsoft.com/office/officeart/2005/8/layout/equation2"/>
    <dgm:cxn modelId="{4370BC3B-AF6A-4770-A967-7A2814E0451D}" type="presParOf" srcId="{D0A3B283-635E-4A3C-A13D-7247145CC1E3}" destId="{24E9FCA0-9B1C-4EBB-8AD6-F76538B05A8F}" srcOrd="1" destOrd="0" presId="urn:microsoft.com/office/officeart/2005/8/layout/equation2"/>
    <dgm:cxn modelId="{A23C5BE8-FA94-4F92-A371-9035A7C9C6C1}" type="presParOf" srcId="{D0A3B283-635E-4A3C-A13D-7247145CC1E3}" destId="{152185FF-0B05-4E1E-9E75-136065B3AE75}" srcOrd="2" destOrd="0" presId="urn:microsoft.com/office/officeart/2005/8/layout/equation2"/>
    <dgm:cxn modelId="{419F84FA-0CFA-4D16-AEEA-07D555F58D7B}" type="presParOf" srcId="{D0A3B283-635E-4A3C-A13D-7247145CC1E3}" destId="{883681DB-AE8F-4C11-82FA-F68702818CB1}" srcOrd="3" destOrd="0" presId="urn:microsoft.com/office/officeart/2005/8/layout/equation2"/>
    <dgm:cxn modelId="{C0F95CA1-04B9-4E04-8EC9-D94B1A0940A1}" type="presParOf" srcId="{D0A3B283-635E-4A3C-A13D-7247145CC1E3}" destId="{E5F5DDA5-CF9B-4CE9-810F-547FC57B87DA}" srcOrd="4" destOrd="0" presId="urn:microsoft.com/office/officeart/2005/8/layout/equation2"/>
    <dgm:cxn modelId="{9E95CBA7-7066-4B8E-B078-DF9BA1C10230}" type="presParOf" srcId="{E0BFAF71-3DA4-49E6-9B5B-EEC74132BB56}" destId="{76EAD82B-8360-4D73-805F-9003245B5C23}" srcOrd="1" destOrd="0" presId="urn:microsoft.com/office/officeart/2005/8/layout/equation2"/>
    <dgm:cxn modelId="{59538F84-BD93-4053-AF2A-80464E522006}" type="presParOf" srcId="{76EAD82B-8360-4D73-805F-9003245B5C23}" destId="{4D9AA058-8214-4E14-884E-3DC4125D478D}" srcOrd="0" destOrd="0" presId="urn:microsoft.com/office/officeart/2005/8/layout/equation2"/>
    <dgm:cxn modelId="{E6506800-33DB-48C9-93EB-9292BA5CC879}" type="presParOf" srcId="{E0BFAF71-3DA4-49E6-9B5B-EEC74132BB56}" destId="{3AD665E1-7558-4299-80F6-A6AB9CC228F6}" srcOrd="2" destOrd="0" presId="urn:microsoft.com/office/officeart/2005/8/layout/equati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AE40D2A-57DE-472C-B56C-07B38279EA04}"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s-ES"/>
        </a:p>
      </dgm:t>
    </dgm:pt>
    <dgm:pt modelId="{2AAB6D34-86CD-46ED-9EA8-95B7DE6B00B5}">
      <dgm:prSet phldrT="[Texto]"/>
      <dgm:spPr/>
      <dgm:t>
        <a:bodyPr/>
        <a:lstStyle/>
        <a:p>
          <a:endParaRPr lang="es-ES" dirty="0"/>
        </a:p>
      </dgm:t>
    </dgm:pt>
    <dgm:pt modelId="{9EF07172-0F2E-4092-9B0A-BBA3A70A9FBC}" type="parTrans" cxnId="{8611BD9B-2A99-478A-9041-1CC4D1B00A83}">
      <dgm:prSet/>
      <dgm:spPr/>
      <dgm:t>
        <a:bodyPr/>
        <a:lstStyle/>
        <a:p>
          <a:endParaRPr lang="es-ES"/>
        </a:p>
      </dgm:t>
    </dgm:pt>
    <dgm:pt modelId="{48A6E613-6871-4ACF-88A1-699DD80D4D11}" type="sibTrans" cxnId="{8611BD9B-2A99-478A-9041-1CC4D1B00A83}">
      <dgm:prSet/>
      <dgm:spPr/>
      <dgm:t>
        <a:bodyPr/>
        <a:lstStyle/>
        <a:p>
          <a:endParaRPr lang="es-ES"/>
        </a:p>
      </dgm:t>
    </dgm:pt>
    <dgm:pt modelId="{1BC1A93D-66D3-40BE-BFB6-41EF33EBE6D8}">
      <dgm:prSet phldrT="[Texto]"/>
      <dgm:spPr/>
      <dgm:t>
        <a:bodyPr/>
        <a:lstStyle/>
        <a:p>
          <a:r>
            <a:rPr lang="es-ES" dirty="0"/>
            <a:t>Prevalencia EPOC: 20,25%</a:t>
          </a:r>
        </a:p>
      </dgm:t>
    </dgm:pt>
    <dgm:pt modelId="{DF1DC971-8CBA-4DAF-B2CB-3649EC348741}" type="parTrans" cxnId="{62DB8673-9A52-4A3A-A784-BC16B32BC278}">
      <dgm:prSet/>
      <dgm:spPr/>
      <dgm:t>
        <a:bodyPr/>
        <a:lstStyle/>
        <a:p>
          <a:endParaRPr lang="es-ES"/>
        </a:p>
      </dgm:t>
    </dgm:pt>
    <dgm:pt modelId="{5068F1DB-8F40-439B-854B-78F5EB466DBA}" type="sibTrans" cxnId="{62DB8673-9A52-4A3A-A784-BC16B32BC278}">
      <dgm:prSet/>
      <dgm:spPr/>
      <dgm:t>
        <a:bodyPr/>
        <a:lstStyle/>
        <a:p>
          <a:endParaRPr lang="es-ES"/>
        </a:p>
      </dgm:t>
    </dgm:pt>
    <dgm:pt modelId="{6575354E-393B-470F-890E-FDFE1272652B}">
      <dgm:prSet phldrT="[Texto]"/>
      <dgm:spPr/>
      <dgm:t>
        <a:bodyPr/>
        <a:lstStyle/>
        <a:p>
          <a:r>
            <a:rPr lang="es-ES" dirty="0"/>
            <a:t>Infradiagnóstico EPOC: 62,5%</a:t>
          </a:r>
        </a:p>
      </dgm:t>
    </dgm:pt>
    <dgm:pt modelId="{5F823977-1D66-48E6-9347-C8DFA8BA9131}" type="parTrans" cxnId="{ECBCA9F4-2EFC-42CB-89C3-6FDAF8C3B38A}">
      <dgm:prSet/>
      <dgm:spPr/>
      <dgm:t>
        <a:bodyPr/>
        <a:lstStyle/>
        <a:p>
          <a:endParaRPr lang="es-ES"/>
        </a:p>
      </dgm:t>
    </dgm:pt>
    <dgm:pt modelId="{FB2FE01C-0977-4714-B5DA-0E2BB2B2005E}" type="sibTrans" cxnId="{ECBCA9F4-2EFC-42CB-89C3-6FDAF8C3B38A}">
      <dgm:prSet/>
      <dgm:spPr/>
      <dgm:t>
        <a:bodyPr/>
        <a:lstStyle/>
        <a:p>
          <a:endParaRPr lang="es-ES"/>
        </a:p>
      </dgm:t>
    </dgm:pt>
    <dgm:pt modelId="{C7434507-76A1-463C-BF2A-2C6DD460D1BE}" type="pres">
      <dgm:prSet presAssocID="{6AE40D2A-57DE-472C-B56C-07B38279EA04}" presName="vert0" presStyleCnt="0">
        <dgm:presLayoutVars>
          <dgm:dir/>
          <dgm:animOne val="branch"/>
          <dgm:animLvl val="lvl"/>
        </dgm:presLayoutVars>
      </dgm:prSet>
      <dgm:spPr/>
    </dgm:pt>
    <dgm:pt modelId="{B41E78EB-6FAD-43A2-8A19-AE9F68E47DEF}" type="pres">
      <dgm:prSet presAssocID="{2AAB6D34-86CD-46ED-9EA8-95B7DE6B00B5}" presName="thickLine" presStyleLbl="alignNode1" presStyleIdx="0" presStyleCnt="1"/>
      <dgm:spPr/>
    </dgm:pt>
    <dgm:pt modelId="{C76DBBB7-CD24-40A2-BBC1-7622C71A9304}" type="pres">
      <dgm:prSet presAssocID="{2AAB6D34-86CD-46ED-9EA8-95B7DE6B00B5}" presName="horz1" presStyleCnt="0"/>
      <dgm:spPr/>
    </dgm:pt>
    <dgm:pt modelId="{064A23CA-EA9D-40E7-A184-67DF1A15B213}" type="pres">
      <dgm:prSet presAssocID="{2AAB6D34-86CD-46ED-9EA8-95B7DE6B00B5}" presName="tx1" presStyleLbl="revTx" presStyleIdx="0" presStyleCnt="3"/>
      <dgm:spPr/>
    </dgm:pt>
    <dgm:pt modelId="{833EE28A-116B-4C50-A379-D85056F7B7C8}" type="pres">
      <dgm:prSet presAssocID="{2AAB6D34-86CD-46ED-9EA8-95B7DE6B00B5}" presName="vert1" presStyleCnt="0"/>
      <dgm:spPr/>
    </dgm:pt>
    <dgm:pt modelId="{C22F84F7-B610-4947-87A4-89D523AF335C}" type="pres">
      <dgm:prSet presAssocID="{1BC1A93D-66D3-40BE-BFB6-41EF33EBE6D8}" presName="vertSpace2a" presStyleCnt="0"/>
      <dgm:spPr/>
    </dgm:pt>
    <dgm:pt modelId="{0BE6804B-2478-4361-B115-98176A959AAA}" type="pres">
      <dgm:prSet presAssocID="{1BC1A93D-66D3-40BE-BFB6-41EF33EBE6D8}" presName="horz2" presStyleCnt="0"/>
      <dgm:spPr/>
    </dgm:pt>
    <dgm:pt modelId="{1A71D241-8BEF-4911-AA65-FE50EE6C18EC}" type="pres">
      <dgm:prSet presAssocID="{1BC1A93D-66D3-40BE-BFB6-41EF33EBE6D8}" presName="horzSpace2" presStyleCnt="0"/>
      <dgm:spPr/>
    </dgm:pt>
    <dgm:pt modelId="{53A7AC06-F3E8-4D1E-9354-CB3578C637D1}" type="pres">
      <dgm:prSet presAssocID="{1BC1A93D-66D3-40BE-BFB6-41EF33EBE6D8}" presName="tx2" presStyleLbl="revTx" presStyleIdx="1" presStyleCnt="3"/>
      <dgm:spPr/>
    </dgm:pt>
    <dgm:pt modelId="{64A3DFF4-99FB-40BF-857B-8E0555ED85DB}" type="pres">
      <dgm:prSet presAssocID="{1BC1A93D-66D3-40BE-BFB6-41EF33EBE6D8}" presName="vert2" presStyleCnt="0"/>
      <dgm:spPr/>
    </dgm:pt>
    <dgm:pt modelId="{CA22FF9E-33D5-470E-9AA0-C55788D782D8}" type="pres">
      <dgm:prSet presAssocID="{1BC1A93D-66D3-40BE-BFB6-41EF33EBE6D8}" presName="thinLine2b" presStyleLbl="callout" presStyleIdx="0" presStyleCnt="2" custLinFactNeighborX="-14204" custLinFactNeighborY="51262"/>
      <dgm:spPr/>
    </dgm:pt>
    <dgm:pt modelId="{B67C6564-8A3A-4FC9-83D9-9143606953EE}" type="pres">
      <dgm:prSet presAssocID="{1BC1A93D-66D3-40BE-BFB6-41EF33EBE6D8}" presName="vertSpace2b" presStyleCnt="0"/>
      <dgm:spPr/>
    </dgm:pt>
    <dgm:pt modelId="{D8D8EDD7-9136-4CBB-BA89-0C962DAF615C}" type="pres">
      <dgm:prSet presAssocID="{6575354E-393B-470F-890E-FDFE1272652B}" presName="horz2" presStyleCnt="0"/>
      <dgm:spPr/>
    </dgm:pt>
    <dgm:pt modelId="{1908E0A7-F94C-4A76-8EDB-94024BA029F1}" type="pres">
      <dgm:prSet presAssocID="{6575354E-393B-470F-890E-FDFE1272652B}" presName="horzSpace2" presStyleCnt="0"/>
      <dgm:spPr/>
    </dgm:pt>
    <dgm:pt modelId="{D98BF56B-12A0-4074-BC40-5ADA2D5A9454}" type="pres">
      <dgm:prSet presAssocID="{6575354E-393B-470F-890E-FDFE1272652B}" presName="tx2" presStyleLbl="revTx" presStyleIdx="2" presStyleCnt="3" custLinFactNeighborX="-12439" custLinFactNeighborY="111"/>
      <dgm:spPr/>
    </dgm:pt>
    <dgm:pt modelId="{A35937D6-907F-4349-8878-3293688B1DA7}" type="pres">
      <dgm:prSet presAssocID="{6575354E-393B-470F-890E-FDFE1272652B}" presName="vert2" presStyleCnt="0"/>
      <dgm:spPr/>
    </dgm:pt>
    <dgm:pt modelId="{D2B99ABD-536C-4968-9D17-F98DE43AE653}" type="pres">
      <dgm:prSet presAssocID="{6575354E-393B-470F-890E-FDFE1272652B}" presName="thinLine2b" presStyleLbl="callout" presStyleIdx="1" presStyleCnt="2"/>
      <dgm:spPr/>
    </dgm:pt>
    <dgm:pt modelId="{AAA74061-9697-44BF-BF9C-C066AF328072}" type="pres">
      <dgm:prSet presAssocID="{6575354E-393B-470F-890E-FDFE1272652B}" presName="vertSpace2b" presStyleCnt="0"/>
      <dgm:spPr/>
    </dgm:pt>
  </dgm:ptLst>
  <dgm:cxnLst>
    <dgm:cxn modelId="{045EEA61-C78B-4A4E-B581-64954E500A37}" type="presOf" srcId="{2AAB6D34-86CD-46ED-9EA8-95B7DE6B00B5}" destId="{064A23CA-EA9D-40E7-A184-67DF1A15B213}" srcOrd="0" destOrd="0" presId="urn:microsoft.com/office/officeart/2008/layout/LinedList"/>
    <dgm:cxn modelId="{62DB8673-9A52-4A3A-A784-BC16B32BC278}" srcId="{2AAB6D34-86CD-46ED-9EA8-95B7DE6B00B5}" destId="{1BC1A93D-66D3-40BE-BFB6-41EF33EBE6D8}" srcOrd="0" destOrd="0" parTransId="{DF1DC971-8CBA-4DAF-B2CB-3649EC348741}" sibTransId="{5068F1DB-8F40-439B-854B-78F5EB466DBA}"/>
    <dgm:cxn modelId="{8611BD9B-2A99-478A-9041-1CC4D1B00A83}" srcId="{6AE40D2A-57DE-472C-B56C-07B38279EA04}" destId="{2AAB6D34-86CD-46ED-9EA8-95B7DE6B00B5}" srcOrd="0" destOrd="0" parTransId="{9EF07172-0F2E-4092-9B0A-BBA3A70A9FBC}" sibTransId="{48A6E613-6871-4ACF-88A1-699DD80D4D11}"/>
    <dgm:cxn modelId="{2777E6A1-8A37-41B6-A7CC-2C19048F9163}" type="presOf" srcId="{6575354E-393B-470F-890E-FDFE1272652B}" destId="{D98BF56B-12A0-4074-BC40-5ADA2D5A9454}" srcOrd="0" destOrd="0" presId="urn:microsoft.com/office/officeart/2008/layout/LinedList"/>
    <dgm:cxn modelId="{9D7E60C9-1518-4C44-8C71-54BE5708293F}" type="presOf" srcId="{6AE40D2A-57DE-472C-B56C-07B38279EA04}" destId="{C7434507-76A1-463C-BF2A-2C6DD460D1BE}" srcOrd="0" destOrd="0" presId="urn:microsoft.com/office/officeart/2008/layout/LinedList"/>
    <dgm:cxn modelId="{3F88AAE7-CE4B-415C-B93D-A11CCA53ED8B}" type="presOf" srcId="{1BC1A93D-66D3-40BE-BFB6-41EF33EBE6D8}" destId="{53A7AC06-F3E8-4D1E-9354-CB3578C637D1}" srcOrd="0" destOrd="0" presId="urn:microsoft.com/office/officeart/2008/layout/LinedList"/>
    <dgm:cxn modelId="{ECBCA9F4-2EFC-42CB-89C3-6FDAF8C3B38A}" srcId="{2AAB6D34-86CD-46ED-9EA8-95B7DE6B00B5}" destId="{6575354E-393B-470F-890E-FDFE1272652B}" srcOrd="1" destOrd="0" parTransId="{5F823977-1D66-48E6-9347-C8DFA8BA9131}" sibTransId="{FB2FE01C-0977-4714-B5DA-0E2BB2B2005E}"/>
    <dgm:cxn modelId="{986CB2E8-A1B2-400C-880A-64268C6D6053}" type="presParOf" srcId="{C7434507-76A1-463C-BF2A-2C6DD460D1BE}" destId="{B41E78EB-6FAD-43A2-8A19-AE9F68E47DEF}" srcOrd="0" destOrd="0" presId="urn:microsoft.com/office/officeart/2008/layout/LinedList"/>
    <dgm:cxn modelId="{1623CD59-1814-414A-B225-DDA8E77366F2}" type="presParOf" srcId="{C7434507-76A1-463C-BF2A-2C6DD460D1BE}" destId="{C76DBBB7-CD24-40A2-BBC1-7622C71A9304}" srcOrd="1" destOrd="0" presId="urn:microsoft.com/office/officeart/2008/layout/LinedList"/>
    <dgm:cxn modelId="{DF38A44D-1AB6-447A-B689-B0A44181EEE6}" type="presParOf" srcId="{C76DBBB7-CD24-40A2-BBC1-7622C71A9304}" destId="{064A23CA-EA9D-40E7-A184-67DF1A15B213}" srcOrd="0" destOrd="0" presId="urn:microsoft.com/office/officeart/2008/layout/LinedList"/>
    <dgm:cxn modelId="{CEB35077-E835-4853-8BE3-9FCB1B053824}" type="presParOf" srcId="{C76DBBB7-CD24-40A2-BBC1-7622C71A9304}" destId="{833EE28A-116B-4C50-A379-D85056F7B7C8}" srcOrd="1" destOrd="0" presId="urn:microsoft.com/office/officeart/2008/layout/LinedList"/>
    <dgm:cxn modelId="{F565FA70-DC70-4294-9ED1-8E198E8C117F}" type="presParOf" srcId="{833EE28A-116B-4C50-A379-D85056F7B7C8}" destId="{C22F84F7-B610-4947-87A4-89D523AF335C}" srcOrd="0" destOrd="0" presId="urn:microsoft.com/office/officeart/2008/layout/LinedList"/>
    <dgm:cxn modelId="{2FDE6615-E410-4BE3-9AFD-21D3B95DD9DD}" type="presParOf" srcId="{833EE28A-116B-4C50-A379-D85056F7B7C8}" destId="{0BE6804B-2478-4361-B115-98176A959AAA}" srcOrd="1" destOrd="0" presId="urn:microsoft.com/office/officeart/2008/layout/LinedList"/>
    <dgm:cxn modelId="{7EF94057-4D25-4700-996F-28C6484A83CD}" type="presParOf" srcId="{0BE6804B-2478-4361-B115-98176A959AAA}" destId="{1A71D241-8BEF-4911-AA65-FE50EE6C18EC}" srcOrd="0" destOrd="0" presId="urn:microsoft.com/office/officeart/2008/layout/LinedList"/>
    <dgm:cxn modelId="{78479CF7-C174-4D7B-B4F7-E79B2398D2F6}" type="presParOf" srcId="{0BE6804B-2478-4361-B115-98176A959AAA}" destId="{53A7AC06-F3E8-4D1E-9354-CB3578C637D1}" srcOrd="1" destOrd="0" presId="urn:microsoft.com/office/officeart/2008/layout/LinedList"/>
    <dgm:cxn modelId="{7BFAB2F5-DF1C-4E9B-BD88-524F8127BBDC}" type="presParOf" srcId="{0BE6804B-2478-4361-B115-98176A959AAA}" destId="{64A3DFF4-99FB-40BF-857B-8E0555ED85DB}" srcOrd="2" destOrd="0" presId="urn:microsoft.com/office/officeart/2008/layout/LinedList"/>
    <dgm:cxn modelId="{AE03D020-44CD-4AFE-9E8E-2FCCE289C84A}" type="presParOf" srcId="{833EE28A-116B-4C50-A379-D85056F7B7C8}" destId="{CA22FF9E-33D5-470E-9AA0-C55788D782D8}" srcOrd="2" destOrd="0" presId="urn:microsoft.com/office/officeart/2008/layout/LinedList"/>
    <dgm:cxn modelId="{6125DE27-B708-4C3F-BB88-94B6B3EF9974}" type="presParOf" srcId="{833EE28A-116B-4C50-A379-D85056F7B7C8}" destId="{B67C6564-8A3A-4FC9-83D9-9143606953EE}" srcOrd="3" destOrd="0" presId="urn:microsoft.com/office/officeart/2008/layout/LinedList"/>
    <dgm:cxn modelId="{91EBAC15-CF4A-46CC-ACEC-5ADE8A1891B3}" type="presParOf" srcId="{833EE28A-116B-4C50-A379-D85056F7B7C8}" destId="{D8D8EDD7-9136-4CBB-BA89-0C962DAF615C}" srcOrd="4" destOrd="0" presId="urn:microsoft.com/office/officeart/2008/layout/LinedList"/>
    <dgm:cxn modelId="{ADF88E38-98BB-4DC1-AB50-63D07B0C430A}" type="presParOf" srcId="{D8D8EDD7-9136-4CBB-BA89-0C962DAF615C}" destId="{1908E0A7-F94C-4A76-8EDB-94024BA029F1}" srcOrd="0" destOrd="0" presId="urn:microsoft.com/office/officeart/2008/layout/LinedList"/>
    <dgm:cxn modelId="{C6277A47-72EF-411B-B730-5B931307C932}" type="presParOf" srcId="{D8D8EDD7-9136-4CBB-BA89-0C962DAF615C}" destId="{D98BF56B-12A0-4074-BC40-5ADA2D5A9454}" srcOrd="1" destOrd="0" presId="urn:microsoft.com/office/officeart/2008/layout/LinedList"/>
    <dgm:cxn modelId="{F2F3E635-443C-4BE1-BF9A-8F1C52B8D5CB}" type="presParOf" srcId="{D8D8EDD7-9136-4CBB-BA89-0C962DAF615C}" destId="{A35937D6-907F-4349-8878-3293688B1DA7}" srcOrd="2" destOrd="0" presId="urn:microsoft.com/office/officeart/2008/layout/LinedList"/>
    <dgm:cxn modelId="{04ED6471-4EF4-4923-B147-97B8C4A80346}" type="presParOf" srcId="{833EE28A-116B-4C50-A379-D85056F7B7C8}" destId="{D2B99ABD-536C-4968-9D17-F98DE43AE653}" srcOrd="5" destOrd="0" presId="urn:microsoft.com/office/officeart/2008/layout/LinedList"/>
    <dgm:cxn modelId="{B32B40CB-7218-481A-93F3-3260678ED424}" type="presParOf" srcId="{833EE28A-116B-4C50-A379-D85056F7B7C8}" destId="{AAA74061-9697-44BF-BF9C-C066AF328072}" srcOrd="6" destOrd="0" presId="urn:microsoft.com/office/officeart/2008/layout/Lin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EEC6F33-D60C-45C5-8DFE-357B9A8DD2B8}" type="doc">
      <dgm:prSet loTypeId="urn:microsoft.com/office/officeart/2005/8/layout/vList3#1" loCatId="picture" qsTypeId="urn:microsoft.com/office/officeart/2005/8/quickstyle/3d1" qsCatId="3D" csTypeId="urn:microsoft.com/office/officeart/2005/8/colors/colorful5" csCatId="colorful" phldr="1"/>
      <dgm:spPr/>
      <dgm:t>
        <a:bodyPr/>
        <a:lstStyle/>
        <a:p>
          <a:endParaRPr lang="es-ES"/>
        </a:p>
      </dgm:t>
    </dgm:pt>
    <dgm:pt modelId="{29C93025-2778-4171-B48D-7075F6A8ECAE}">
      <dgm:prSet phldrT="[Texto]" custT="1"/>
      <dgm:spPr/>
      <dgm:t>
        <a:bodyPr/>
        <a:lstStyle/>
        <a:p>
          <a:r>
            <a:rPr lang="es-ES" sz="1600" dirty="0"/>
            <a:t>Consulta de tabaquismo como lugar de cribado de EPOC</a:t>
          </a:r>
        </a:p>
      </dgm:t>
    </dgm:pt>
    <dgm:pt modelId="{0DAA6EA7-2A99-4A52-9001-F7DE70B09C06}" type="parTrans" cxnId="{3DE0CDFC-D6B9-45B8-8C31-58D7642719D7}">
      <dgm:prSet/>
      <dgm:spPr/>
      <dgm:t>
        <a:bodyPr/>
        <a:lstStyle/>
        <a:p>
          <a:endParaRPr lang="es-ES"/>
        </a:p>
      </dgm:t>
    </dgm:pt>
    <dgm:pt modelId="{C93FB1BD-8A59-4C8F-8DC1-9DADDA313E71}" type="sibTrans" cxnId="{3DE0CDFC-D6B9-45B8-8C31-58D7642719D7}">
      <dgm:prSet/>
      <dgm:spPr/>
      <dgm:t>
        <a:bodyPr/>
        <a:lstStyle/>
        <a:p>
          <a:endParaRPr lang="es-ES"/>
        </a:p>
      </dgm:t>
    </dgm:pt>
    <dgm:pt modelId="{50FEE583-A9AC-4B24-9724-88B0D8E1FBA3}">
      <dgm:prSet phldrT="[Texto]" custT="1"/>
      <dgm:spPr/>
      <dgm:t>
        <a:bodyPr/>
        <a:lstStyle/>
        <a:p>
          <a:r>
            <a:rPr lang="es-ES" sz="1600" dirty="0"/>
            <a:t>No se pudo determinar una relación entre la eficacia del tratamiento para el tabaquismo y </a:t>
          </a:r>
          <a:r>
            <a:rPr lang="es-ES" sz="1600"/>
            <a:t>el genotipo</a:t>
          </a:r>
          <a:endParaRPr lang="es-ES" sz="1600" dirty="0"/>
        </a:p>
      </dgm:t>
    </dgm:pt>
    <dgm:pt modelId="{1EB884A3-667B-45A2-AF0E-BFCF0DD24585}" type="parTrans" cxnId="{1583BF32-0D4F-41C9-B6DD-67450974BC30}">
      <dgm:prSet/>
      <dgm:spPr/>
      <dgm:t>
        <a:bodyPr/>
        <a:lstStyle/>
        <a:p>
          <a:endParaRPr lang="es-ES"/>
        </a:p>
      </dgm:t>
    </dgm:pt>
    <dgm:pt modelId="{490471FB-0709-49D3-8083-F956A0533086}" type="sibTrans" cxnId="{1583BF32-0D4F-41C9-B6DD-67450974BC30}">
      <dgm:prSet/>
      <dgm:spPr/>
      <dgm:t>
        <a:bodyPr/>
        <a:lstStyle/>
        <a:p>
          <a:endParaRPr lang="es-ES"/>
        </a:p>
      </dgm:t>
    </dgm:pt>
    <dgm:pt modelId="{1ABF424D-601B-430C-A9F0-00AA6267AF80}">
      <dgm:prSet phldrT="[Texto]" custT="1"/>
      <dgm:spPr/>
      <dgm:t>
        <a:bodyPr/>
        <a:lstStyle/>
        <a:p>
          <a:r>
            <a:rPr lang="es-ES" sz="1600" dirty="0"/>
            <a:t>Importancia de la sospecha y diagnóstico precoz del DAAT. </a:t>
          </a:r>
        </a:p>
      </dgm:t>
    </dgm:pt>
    <dgm:pt modelId="{F5C089DE-8F53-40EE-BAF9-FDABBC7B9B7F}" type="parTrans" cxnId="{5D90346B-E4BD-403F-A56E-2180EFEEB397}">
      <dgm:prSet/>
      <dgm:spPr/>
      <dgm:t>
        <a:bodyPr/>
        <a:lstStyle/>
        <a:p>
          <a:endParaRPr lang="es-ES"/>
        </a:p>
      </dgm:t>
    </dgm:pt>
    <dgm:pt modelId="{6C9A50ED-9205-4B6F-8904-4A572F3E9B8F}" type="sibTrans" cxnId="{5D90346B-E4BD-403F-A56E-2180EFEEB397}">
      <dgm:prSet/>
      <dgm:spPr/>
      <dgm:t>
        <a:bodyPr/>
        <a:lstStyle/>
        <a:p>
          <a:endParaRPr lang="es-ES"/>
        </a:p>
      </dgm:t>
    </dgm:pt>
    <dgm:pt modelId="{A06B4C0C-6B0A-406B-B2FA-F5929D9AE8BB}" type="pres">
      <dgm:prSet presAssocID="{CEEC6F33-D60C-45C5-8DFE-357B9A8DD2B8}" presName="linearFlow" presStyleCnt="0">
        <dgm:presLayoutVars>
          <dgm:dir/>
          <dgm:resizeHandles val="exact"/>
        </dgm:presLayoutVars>
      </dgm:prSet>
      <dgm:spPr/>
    </dgm:pt>
    <dgm:pt modelId="{15860824-48E7-46E9-8BEF-A5783CCBB921}" type="pres">
      <dgm:prSet presAssocID="{1ABF424D-601B-430C-A9F0-00AA6267AF80}" presName="composite" presStyleCnt="0"/>
      <dgm:spPr/>
    </dgm:pt>
    <dgm:pt modelId="{44F27F64-5130-4975-A4EA-C53C91D21344}" type="pres">
      <dgm:prSet presAssocID="{1ABF424D-601B-430C-A9F0-00AA6267AF80}" presName="imgShp" presStyleLbl="fgImgPlac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Insignia 1 contorno"/>
        </a:ext>
      </dgm:extLst>
    </dgm:pt>
    <dgm:pt modelId="{FCA8070E-9A3A-4870-BD5A-F05132648A8A}" type="pres">
      <dgm:prSet presAssocID="{1ABF424D-601B-430C-A9F0-00AA6267AF80}" presName="txShp" presStyleLbl="node1" presStyleIdx="0" presStyleCnt="3" custScaleX="93090">
        <dgm:presLayoutVars>
          <dgm:bulletEnabled val="1"/>
        </dgm:presLayoutVars>
      </dgm:prSet>
      <dgm:spPr/>
    </dgm:pt>
    <dgm:pt modelId="{DE900BBF-6BBE-45B3-B832-3C9ABFC34725}" type="pres">
      <dgm:prSet presAssocID="{6C9A50ED-9205-4B6F-8904-4A572F3E9B8F}" presName="spacing" presStyleCnt="0"/>
      <dgm:spPr/>
    </dgm:pt>
    <dgm:pt modelId="{EA31745E-921C-418A-8299-776E373FF362}" type="pres">
      <dgm:prSet presAssocID="{29C93025-2778-4171-B48D-7075F6A8ECAE}" presName="composite" presStyleCnt="0"/>
      <dgm:spPr/>
    </dgm:pt>
    <dgm:pt modelId="{9E6E3549-BBBF-4692-895A-090232341F9B}" type="pres">
      <dgm:prSet presAssocID="{29C93025-2778-4171-B48D-7075F6A8ECAE}" presName="imgShp" presStyleLbl="fgImgPlace1" presStyleIdx="1" presStyleCnt="3"/>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Insignia contorno"/>
        </a:ext>
      </dgm:extLst>
    </dgm:pt>
    <dgm:pt modelId="{8011D04E-6942-46BF-BF19-5FD001A0BE25}" type="pres">
      <dgm:prSet presAssocID="{29C93025-2778-4171-B48D-7075F6A8ECAE}" presName="txShp" presStyleLbl="node1" presStyleIdx="1" presStyleCnt="3" custScaleX="93090">
        <dgm:presLayoutVars>
          <dgm:bulletEnabled val="1"/>
        </dgm:presLayoutVars>
      </dgm:prSet>
      <dgm:spPr/>
    </dgm:pt>
    <dgm:pt modelId="{B16DC648-2CB9-4CFD-A633-BD9389F21249}" type="pres">
      <dgm:prSet presAssocID="{C93FB1BD-8A59-4C8F-8DC1-9DADDA313E71}" presName="spacing" presStyleCnt="0"/>
      <dgm:spPr/>
    </dgm:pt>
    <dgm:pt modelId="{E6E69502-52A9-4D6C-80D0-328A98DC9F33}" type="pres">
      <dgm:prSet presAssocID="{50FEE583-A9AC-4B24-9724-88B0D8E1FBA3}" presName="composite" presStyleCnt="0"/>
      <dgm:spPr/>
    </dgm:pt>
    <dgm:pt modelId="{1A363AEE-2FAB-4DF6-8DD3-69C0743DE843}" type="pres">
      <dgm:prSet presAssocID="{50FEE583-A9AC-4B24-9724-88B0D8E1FBA3}" presName="imgShp" presStyleLbl="fgImgPlac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Insignia 3 contorno"/>
        </a:ext>
      </dgm:extLst>
    </dgm:pt>
    <dgm:pt modelId="{3145845E-F13C-4937-8C2E-3CB5231F3A9E}" type="pres">
      <dgm:prSet presAssocID="{50FEE583-A9AC-4B24-9724-88B0D8E1FBA3}" presName="txShp" presStyleLbl="node1" presStyleIdx="2" presStyleCnt="3" custScaleX="93090">
        <dgm:presLayoutVars>
          <dgm:bulletEnabled val="1"/>
        </dgm:presLayoutVars>
      </dgm:prSet>
      <dgm:spPr/>
    </dgm:pt>
  </dgm:ptLst>
  <dgm:cxnLst>
    <dgm:cxn modelId="{1583BF32-0D4F-41C9-B6DD-67450974BC30}" srcId="{CEEC6F33-D60C-45C5-8DFE-357B9A8DD2B8}" destId="{50FEE583-A9AC-4B24-9724-88B0D8E1FBA3}" srcOrd="2" destOrd="0" parTransId="{1EB884A3-667B-45A2-AF0E-BFCF0DD24585}" sibTransId="{490471FB-0709-49D3-8083-F956A0533086}"/>
    <dgm:cxn modelId="{5D90346B-E4BD-403F-A56E-2180EFEEB397}" srcId="{CEEC6F33-D60C-45C5-8DFE-357B9A8DD2B8}" destId="{1ABF424D-601B-430C-A9F0-00AA6267AF80}" srcOrd="0" destOrd="0" parTransId="{F5C089DE-8F53-40EE-BAF9-FDABBC7B9B7F}" sibTransId="{6C9A50ED-9205-4B6F-8904-4A572F3E9B8F}"/>
    <dgm:cxn modelId="{BDDEA972-6DE6-4E4D-B99F-1E2C6076A323}" type="presOf" srcId="{29C93025-2778-4171-B48D-7075F6A8ECAE}" destId="{8011D04E-6942-46BF-BF19-5FD001A0BE25}" srcOrd="0" destOrd="0" presId="urn:microsoft.com/office/officeart/2005/8/layout/vList3#1"/>
    <dgm:cxn modelId="{8A41B39A-1C2B-46FD-89E3-859D352AE95C}" type="presOf" srcId="{CEEC6F33-D60C-45C5-8DFE-357B9A8DD2B8}" destId="{A06B4C0C-6B0A-406B-B2FA-F5929D9AE8BB}" srcOrd="0" destOrd="0" presId="urn:microsoft.com/office/officeart/2005/8/layout/vList3#1"/>
    <dgm:cxn modelId="{32FE8A9B-6FF8-40A7-A43A-81BD7AD6FDDF}" type="presOf" srcId="{1ABF424D-601B-430C-A9F0-00AA6267AF80}" destId="{FCA8070E-9A3A-4870-BD5A-F05132648A8A}" srcOrd="0" destOrd="0" presId="urn:microsoft.com/office/officeart/2005/8/layout/vList3#1"/>
    <dgm:cxn modelId="{302252B2-E593-4BD1-8374-4577D40B56F4}" type="presOf" srcId="{50FEE583-A9AC-4B24-9724-88B0D8E1FBA3}" destId="{3145845E-F13C-4937-8C2E-3CB5231F3A9E}" srcOrd="0" destOrd="0" presId="urn:microsoft.com/office/officeart/2005/8/layout/vList3#1"/>
    <dgm:cxn modelId="{3DE0CDFC-D6B9-45B8-8C31-58D7642719D7}" srcId="{CEEC6F33-D60C-45C5-8DFE-357B9A8DD2B8}" destId="{29C93025-2778-4171-B48D-7075F6A8ECAE}" srcOrd="1" destOrd="0" parTransId="{0DAA6EA7-2A99-4A52-9001-F7DE70B09C06}" sibTransId="{C93FB1BD-8A59-4C8F-8DC1-9DADDA313E71}"/>
    <dgm:cxn modelId="{176ECE60-92DD-428F-8010-02A726593381}" type="presParOf" srcId="{A06B4C0C-6B0A-406B-B2FA-F5929D9AE8BB}" destId="{15860824-48E7-46E9-8BEF-A5783CCBB921}" srcOrd="0" destOrd="0" presId="urn:microsoft.com/office/officeart/2005/8/layout/vList3#1"/>
    <dgm:cxn modelId="{BAB8E8C9-FFE3-4C0A-9F85-056652845BAC}" type="presParOf" srcId="{15860824-48E7-46E9-8BEF-A5783CCBB921}" destId="{44F27F64-5130-4975-A4EA-C53C91D21344}" srcOrd="0" destOrd="0" presId="urn:microsoft.com/office/officeart/2005/8/layout/vList3#1"/>
    <dgm:cxn modelId="{8104B623-8440-4877-89B6-DED5B7AB3C22}" type="presParOf" srcId="{15860824-48E7-46E9-8BEF-A5783CCBB921}" destId="{FCA8070E-9A3A-4870-BD5A-F05132648A8A}" srcOrd="1" destOrd="0" presId="urn:microsoft.com/office/officeart/2005/8/layout/vList3#1"/>
    <dgm:cxn modelId="{F4297ED9-B28B-4DC9-83D6-05022032B2C4}" type="presParOf" srcId="{A06B4C0C-6B0A-406B-B2FA-F5929D9AE8BB}" destId="{DE900BBF-6BBE-45B3-B832-3C9ABFC34725}" srcOrd="1" destOrd="0" presId="urn:microsoft.com/office/officeart/2005/8/layout/vList3#1"/>
    <dgm:cxn modelId="{CD19F07D-6B9A-4133-9896-DD20B4096BE6}" type="presParOf" srcId="{A06B4C0C-6B0A-406B-B2FA-F5929D9AE8BB}" destId="{EA31745E-921C-418A-8299-776E373FF362}" srcOrd="2" destOrd="0" presId="urn:microsoft.com/office/officeart/2005/8/layout/vList3#1"/>
    <dgm:cxn modelId="{FDC27A3B-C1FB-407B-A7F3-7D3EBB1A206C}" type="presParOf" srcId="{EA31745E-921C-418A-8299-776E373FF362}" destId="{9E6E3549-BBBF-4692-895A-090232341F9B}" srcOrd="0" destOrd="0" presId="urn:microsoft.com/office/officeart/2005/8/layout/vList3#1"/>
    <dgm:cxn modelId="{9F02EBD1-CEED-4999-BF18-CBFD2085AF96}" type="presParOf" srcId="{EA31745E-921C-418A-8299-776E373FF362}" destId="{8011D04E-6942-46BF-BF19-5FD001A0BE25}" srcOrd="1" destOrd="0" presId="urn:microsoft.com/office/officeart/2005/8/layout/vList3#1"/>
    <dgm:cxn modelId="{CD11807E-5FAF-4410-ADE6-9C0851FE6880}" type="presParOf" srcId="{A06B4C0C-6B0A-406B-B2FA-F5929D9AE8BB}" destId="{B16DC648-2CB9-4CFD-A633-BD9389F21249}" srcOrd="3" destOrd="0" presId="urn:microsoft.com/office/officeart/2005/8/layout/vList3#1"/>
    <dgm:cxn modelId="{A313E42D-B334-4893-B660-170A29D847C9}" type="presParOf" srcId="{A06B4C0C-6B0A-406B-B2FA-F5929D9AE8BB}" destId="{E6E69502-52A9-4D6C-80D0-328A98DC9F33}" srcOrd="4" destOrd="0" presId="urn:microsoft.com/office/officeart/2005/8/layout/vList3#1"/>
    <dgm:cxn modelId="{F9CB1364-FA0D-4D53-8AA8-07DD8F1E1B10}" type="presParOf" srcId="{E6E69502-52A9-4D6C-80D0-328A98DC9F33}" destId="{1A363AEE-2FAB-4DF6-8DD3-69C0743DE843}" srcOrd="0" destOrd="0" presId="urn:microsoft.com/office/officeart/2005/8/layout/vList3#1"/>
    <dgm:cxn modelId="{7D4DD276-290B-44E4-94C3-7D2963680043}" type="presParOf" srcId="{E6E69502-52A9-4D6C-80D0-328A98DC9F33}" destId="{3145845E-F13C-4937-8C2E-3CB5231F3A9E}" srcOrd="1" destOrd="0" presId="urn:microsoft.com/office/officeart/2005/8/layout/vList3#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6D7FA1-D96C-48D0-B2CD-BFE5AD576D9B}">
      <dsp:nvSpPr>
        <dsp:cNvPr id="0" name=""/>
        <dsp:cNvSpPr/>
      </dsp:nvSpPr>
      <dsp:spPr>
        <a:xfrm>
          <a:off x="461920" y="112"/>
          <a:ext cx="1423564" cy="1423564"/>
        </a:xfrm>
        <a:prstGeom prst="ellipse">
          <a:avLst/>
        </a:prstGeom>
        <a:solidFill>
          <a:schemeClr val="accent3">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s-ES" sz="1500" kern="1200" dirty="0"/>
            <a:t>DAAT</a:t>
          </a:r>
        </a:p>
      </dsp:txBody>
      <dsp:txXfrm>
        <a:off x="670396" y="208588"/>
        <a:ext cx="1006612" cy="1006612"/>
      </dsp:txXfrm>
    </dsp:sp>
    <dsp:sp modelId="{152185FF-0B05-4E1E-9E75-136065B3AE75}">
      <dsp:nvSpPr>
        <dsp:cNvPr id="0" name=""/>
        <dsp:cNvSpPr/>
      </dsp:nvSpPr>
      <dsp:spPr>
        <a:xfrm>
          <a:off x="760868" y="1539270"/>
          <a:ext cx="825667" cy="825667"/>
        </a:xfrm>
        <a:prstGeom prst="mathPlus">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s-ES" sz="1200" kern="1200"/>
        </a:p>
      </dsp:txBody>
      <dsp:txXfrm>
        <a:off x="870310" y="1855005"/>
        <a:ext cx="606783" cy="194197"/>
      </dsp:txXfrm>
    </dsp:sp>
    <dsp:sp modelId="{E5F5DDA5-CF9B-4CE9-810F-547FC57B87DA}">
      <dsp:nvSpPr>
        <dsp:cNvPr id="0" name=""/>
        <dsp:cNvSpPr/>
      </dsp:nvSpPr>
      <dsp:spPr>
        <a:xfrm>
          <a:off x="461920" y="2480531"/>
          <a:ext cx="1423564" cy="1423564"/>
        </a:xfrm>
        <a:prstGeom prst="ellipse">
          <a:avLst/>
        </a:prstGeom>
        <a:solidFill>
          <a:schemeClr val="accent3">
            <a:hueOff val="5625132"/>
            <a:satOff val="-8440"/>
            <a:lumOff val="-1373"/>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s-ES" sz="1500" kern="1200" dirty="0"/>
            <a:t>Tabaquismo</a:t>
          </a:r>
        </a:p>
      </dsp:txBody>
      <dsp:txXfrm>
        <a:off x="670396" y="2689007"/>
        <a:ext cx="1006612" cy="1006612"/>
      </dsp:txXfrm>
    </dsp:sp>
    <dsp:sp modelId="{76EAD82B-8360-4D73-805F-9003245B5C23}">
      <dsp:nvSpPr>
        <dsp:cNvPr id="0" name=""/>
        <dsp:cNvSpPr/>
      </dsp:nvSpPr>
      <dsp:spPr>
        <a:xfrm>
          <a:off x="2099019" y="1687321"/>
          <a:ext cx="452693" cy="529565"/>
        </a:xfrm>
        <a:prstGeom prst="rightArrow">
          <a:avLst>
            <a:gd name="adj1" fmla="val 60000"/>
            <a:gd name="adj2" fmla="val 50000"/>
          </a:avLst>
        </a:prstGeom>
        <a:solidFill>
          <a:schemeClr val="accent3">
            <a:hueOff val="11250264"/>
            <a:satOff val="-16880"/>
            <a:lumOff val="-2745"/>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s-ES" sz="1200" kern="1200"/>
        </a:p>
      </dsp:txBody>
      <dsp:txXfrm>
        <a:off x="2099019" y="1793234"/>
        <a:ext cx="316885" cy="317739"/>
      </dsp:txXfrm>
    </dsp:sp>
    <dsp:sp modelId="{3AD665E1-7558-4299-80F6-A6AB9CC228F6}">
      <dsp:nvSpPr>
        <dsp:cNvPr id="0" name=""/>
        <dsp:cNvSpPr/>
      </dsp:nvSpPr>
      <dsp:spPr>
        <a:xfrm>
          <a:off x="2739623" y="528539"/>
          <a:ext cx="2847128" cy="2847128"/>
        </a:xfrm>
        <a:prstGeom prst="ellipse">
          <a:avLst/>
        </a:prstGeom>
        <a:solidFill>
          <a:schemeClr val="accent3">
            <a:hueOff val="11250264"/>
            <a:satOff val="-16880"/>
            <a:lumOff val="-2745"/>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r>
            <a:rPr lang="es-ES" sz="6500" kern="1200" dirty="0"/>
            <a:t>EPOC</a:t>
          </a:r>
        </a:p>
      </dsp:txBody>
      <dsp:txXfrm>
        <a:off x="3156575" y="945491"/>
        <a:ext cx="2013224" cy="20132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1E78EB-6FAD-43A2-8A19-AE9F68E47DEF}">
      <dsp:nvSpPr>
        <dsp:cNvPr id="0" name=""/>
        <dsp:cNvSpPr/>
      </dsp:nvSpPr>
      <dsp:spPr>
        <a:xfrm>
          <a:off x="0" y="0"/>
          <a:ext cx="2195736"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64A23CA-EA9D-40E7-A184-67DF1A15B213}">
      <dsp:nvSpPr>
        <dsp:cNvPr id="0" name=""/>
        <dsp:cNvSpPr/>
      </dsp:nvSpPr>
      <dsp:spPr>
        <a:xfrm>
          <a:off x="0" y="0"/>
          <a:ext cx="439147" cy="30401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247650" rIns="247650" bIns="247650" numCol="1" spcCol="1270" anchor="t" anchorCtr="0">
          <a:noAutofit/>
        </a:bodyPr>
        <a:lstStyle/>
        <a:p>
          <a:pPr marL="0" lvl="0" indent="0" algn="l" defTabSz="2889250">
            <a:lnSpc>
              <a:spcPct val="90000"/>
            </a:lnSpc>
            <a:spcBef>
              <a:spcPct val="0"/>
            </a:spcBef>
            <a:spcAft>
              <a:spcPct val="35000"/>
            </a:spcAft>
            <a:buNone/>
          </a:pPr>
          <a:endParaRPr lang="es-ES" sz="6500" kern="1200" dirty="0"/>
        </a:p>
      </dsp:txBody>
      <dsp:txXfrm>
        <a:off x="0" y="0"/>
        <a:ext cx="439147" cy="3040112"/>
      </dsp:txXfrm>
    </dsp:sp>
    <dsp:sp modelId="{53A7AC06-F3E8-4D1E-9354-CB3578C637D1}">
      <dsp:nvSpPr>
        <dsp:cNvPr id="0" name=""/>
        <dsp:cNvSpPr/>
      </dsp:nvSpPr>
      <dsp:spPr>
        <a:xfrm>
          <a:off x="472083" y="70658"/>
          <a:ext cx="1723652" cy="1413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s-ES" sz="1900" kern="1200" dirty="0"/>
            <a:t>Prevalencia EPOC: 20,25%</a:t>
          </a:r>
        </a:p>
      </dsp:txBody>
      <dsp:txXfrm>
        <a:off x="472083" y="70658"/>
        <a:ext cx="1723652" cy="1413177"/>
      </dsp:txXfrm>
    </dsp:sp>
    <dsp:sp modelId="{CA22FF9E-33D5-470E-9AA0-C55788D782D8}">
      <dsp:nvSpPr>
        <dsp:cNvPr id="0" name=""/>
        <dsp:cNvSpPr/>
      </dsp:nvSpPr>
      <dsp:spPr>
        <a:xfrm>
          <a:off x="189641" y="1520057"/>
          <a:ext cx="1756588"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98BF56B-12A0-4074-BC40-5ADA2D5A9454}">
      <dsp:nvSpPr>
        <dsp:cNvPr id="0" name=""/>
        <dsp:cNvSpPr/>
      </dsp:nvSpPr>
      <dsp:spPr>
        <a:xfrm>
          <a:off x="257678" y="1556063"/>
          <a:ext cx="1723652" cy="1413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s-ES" sz="1900" kern="1200" dirty="0"/>
            <a:t>Infradiagnóstico EPOC: 62,5%</a:t>
          </a:r>
        </a:p>
      </dsp:txBody>
      <dsp:txXfrm>
        <a:off x="257678" y="1556063"/>
        <a:ext cx="1723652" cy="1413177"/>
      </dsp:txXfrm>
    </dsp:sp>
    <dsp:sp modelId="{D2B99ABD-536C-4968-9D17-F98DE43AE653}">
      <dsp:nvSpPr>
        <dsp:cNvPr id="0" name=""/>
        <dsp:cNvSpPr/>
      </dsp:nvSpPr>
      <dsp:spPr>
        <a:xfrm>
          <a:off x="439147" y="2967671"/>
          <a:ext cx="1756588"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A8070E-9A3A-4870-BD5A-F05132648A8A}">
      <dsp:nvSpPr>
        <dsp:cNvPr id="0" name=""/>
        <dsp:cNvSpPr/>
      </dsp:nvSpPr>
      <dsp:spPr>
        <a:xfrm rot="10800000">
          <a:off x="2058002" y="2233"/>
          <a:ext cx="5616631" cy="902338"/>
        </a:xfrm>
        <a:prstGeom prst="homePlate">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97906" tIns="60960" rIns="113792" bIns="60960" numCol="1" spcCol="1270" anchor="ctr" anchorCtr="0">
          <a:noAutofit/>
        </a:bodyPr>
        <a:lstStyle/>
        <a:p>
          <a:pPr marL="0" lvl="0" indent="0" algn="ctr" defTabSz="711200">
            <a:lnSpc>
              <a:spcPct val="90000"/>
            </a:lnSpc>
            <a:spcBef>
              <a:spcPct val="0"/>
            </a:spcBef>
            <a:spcAft>
              <a:spcPct val="35000"/>
            </a:spcAft>
            <a:buNone/>
          </a:pPr>
          <a:r>
            <a:rPr lang="es-ES" sz="1600" kern="1200" dirty="0"/>
            <a:t>Importancia de la sospecha y diagnóstico precoz del DAAT. </a:t>
          </a:r>
        </a:p>
      </dsp:txBody>
      <dsp:txXfrm rot="10800000">
        <a:off x="2283586" y="2233"/>
        <a:ext cx="5391047" cy="902338"/>
      </dsp:txXfrm>
    </dsp:sp>
    <dsp:sp modelId="{44F27F64-5130-4975-A4EA-C53C91D21344}">
      <dsp:nvSpPr>
        <dsp:cNvPr id="0" name=""/>
        <dsp:cNvSpPr/>
      </dsp:nvSpPr>
      <dsp:spPr>
        <a:xfrm>
          <a:off x="1398373" y="2233"/>
          <a:ext cx="902338" cy="902338"/>
        </a:xfrm>
        <a:prstGeom prst="ellipse">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8011D04E-6942-46BF-BF19-5FD001A0BE25}">
      <dsp:nvSpPr>
        <dsp:cNvPr id="0" name=""/>
        <dsp:cNvSpPr/>
      </dsp:nvSpPr>
      <dsp:spPr>
        <a:xfrm rot="10800000">
          <a:off x="2058002" y="1140894"/>
          <a:ext cx="5616631" cy="902338"/>
        </a:xfrm>
        <a:prstGeom prst="homePlate">
          <a:avLst/>
        </a:prstGeom>
        <a:gradFill rotWithShape="0">
          <a:gsLst>
            <a:gs pos="0">
              <a:schemeClr val="accent5">
                <a:hueOff val="-4966938"/>
                <a:satOff val="19906"/>
                <a:lumOff val="4314"/>
                <a:alphaOff val="0"/>
                <a:shade val="51000"/>
                <a:satMod val="130000"/>
              </a:schemeClr>
            </a:gs>
            <a:gs pos="80000">
              <a:schemeClr val="accent5">
                <a:hueOff val="-4966938"/>
                <a:satOff val="19906"/>
                <a:lumOff val="4314"/>
                <a:alphaOff val="0"/>
                <a:shade val="93000"/>
                <a:satMod val="130000"/>
              </a:schemeClr>
            </a:gs>
            <a:gs pos="100000">
              <a:schemeClr val="accent5">
                <a:hueOff val="-4966938"/>
                <a:satOff val="19906"/>
                <a:lumOff val="4314"/>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97906" tIns="60960" rIns="113792" bIns="60960" numCol="1" spcCol="1270" anchor="ctr" anchorCtr="0">
          <a:noAutofit/>
        </a:bodyPr>
        <a:lstStyle/>
        <a:p>
          <a:pPr marL="0" lvl="0" indent="0" algn="ctr" defTabSz="711200">
            <a:lnSpc>
              <a:spcPct val="90000"/>
            </a:lnSpc>
            <a:spcBef>
              <a:spcPct val="0"/>
            </a:spcBef>
            <a:spcAft>
              <a:spcPct val="35000"/>
            </a:spcAft>
            <a:buNone/>
          </a:pPr>
          <a:r>
            <a:rPr lang="es-ES" sz="1600" kern="1200" dirty="0"/>
            <a:t>Consulta de tabaquismo como lugar de cribado de EPOC</a:t>
          </a:r>
        </a:p>
      </dsp:txBody>
      <dsp:txXfrm rot="10800000">
        <a:off x="2283586" y="1140894"/>
        <a:ext cx="5391047" cy="902338"/>
      </dsp:txXfrm>
    </dsp:sp>
    <dsp:sp modelId="{9E6E3549-BBBF-4692-895A-090232341F9B}">
      <dsp:nvSpPr>
        <dsp:cNvPr id="0" name=""/>
        <dsp:cNvSpPr/>
      </dsp:nvSpPr>
      <dsp:spPr>
        <a:xfrm>
          <a:off x="1398373" y="1140894"/>
          <a:ext cx="902338" cy="902338"/>
        </a:xfrm>
        <a:prstGeom prst="ellipse">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3145845E-F13C-4937-8C2E-3CB5231F3A9E}">
      <dsp:nvSpPr>
        <dsp:cNvPr id="0" name=""/>
        <dsp:cNvSpPr/>
      </dsp:nvSpPr>
      <dsp:spPr>
        <a:xfrm rot="10800000">
          <a:off x="2058002" y="2279555"/>
          <a:ext cx="5616631" cy="902338"/>
        </a:xfrm>
        <a:prstGeom prst="homePlate">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97906" tIns="60960" rIns="113792" bIns="60960" numCol="1" spcCol="1270" anchor="ctr" anchorCtr="0">
          <a:noAutofit/>
        </a:bodyPr>
        <a:lstStyle/>
        <a:p>
          <a:pPr marL="0" lvl="0" indent="0" algn="ctr" defTabSz="711200">
            <a:lnSpc>
              <a:spcPct val="90000"/>
            </a:lnSpc>
            <a:spcBef>
              <a:spcPct val="0"/>
            </a:spcBef>
            <a:spcAft>
              <a:spcPct val="35000"/>
            </a:spcAft>
            <a:buNone/>
          </a:pPr>
          <a:r>
            <a:rPr lang="es-ES" sz="1600" kern="1200" dirty="0"/>
            <a:t>No se pudo determinar una relación entre la eficacia del tratamiento para el tabaquismo y </a:t>
          </a:r>
          <a:r>
            <a:rPr lang="es-ES" sz="1600" kern="1200"/>
            <a:t>el genotipo</a:t>
          </a:r>
          <a:endParaRPr lang="es-ES" sz="1600" kern="1200" dirty="0"/>
        </a:p>
      </dsp:txBody>
      <dsp:txXfrm rot="10800000">
        <a:off x="2283586" y="2279555"/>
        <a:ext cx="5391047" cy="902338"/>
      </dsp:txXfrm>
    </dsp:sp>
    <dsp:sp modelId="{1A363AEE-2FAB-4DF6-8DD3-69C0743DE843}">
      <dsp:nvSpPr>
        <dsp:cNvPr id="0" name=""/>
        <dsp:cNvSpPr/>
      </dsp:nvSpPr>
      <dsp:spPr>
        <a:xfrm>
          <a:off x="1398373" y="2279555"/>
          <a:ext cx="902338" cy="902338"/>
        </a:xfrm>
        <a:prstGeom prst="ellipse">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List3#1">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FED3D0-DC3E-4CF2-95BD-BF8451DB5778}" type="datetimeFigureOut">
              <a:rPr lang="es-ES" smtClean="0"/>
              <a:pPr/>
              <a:t>27/2/25</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BA440B-50E5-4CB8-9F24-EABFEB246748}" type="slidenum">
              <a:rPr lang="es-ES" smtClean="0"/>
              <a:pPr/>
              <a:t>‹Nº›</a:t>
            </a:fld>
            <a:endParaRPr lang="es-ES"/>
          </a:p>
        </p:txBody>
      </p:sp>
    </p:spTree>
    <p:extLst>
      <p:ext uri="{BB962C8B-B14F-4D97-AF65-F5344CB8AC3E}">
        <p14:creationId xmlns:p14="http://schemas.microsoft.com/office/powerpoint/2010/main" val="26780956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El DAAT es</a:t>
            </a:r>
            <a:r>
              <a:rPr lang="es-ES" baseline="0" dirty="0"/>
              <a:t> la </a:t>
            </a:r>
            <a:r>
              <a:rPr lang="es-ES" baseline="0" dirty="0" err="1"/>
              <a:t>definción</a:t>
            </a:r>
            <a:r>
              <a:rPr lang="es-ES" baseline="0" dirty="0"/>
              <a:t> perfecta de relación entre la presencia de factores genéticos y ambientales en la génesis de una enfermedad. Los pacientes fumadores que además </a:t>
            </a:r>
            <a:r>
              <a:rPr lang="es-ES" baseline="0" dirty="0" err="1"/>
              <a:t>padeceden</a:t>
            </a:r>
            <a:r>
              <a:rPr lang="es-ES" baseline="0" dirty="0"/>
              <a:t> de un DAAT tiene un mayor riesgo de padecer EPOC, a una edad más temprana y de mayor gravedad. Por lo tanto, la presencia de DAAT  modificará </a:t>
            </a:r>
            <a:r>
              <a:rPr lang="es-ES" baseline="0" dirty="0" err="1"/>
              <a:t>signifcativamente</a:t>
            </a:r>
            <a:r>
              <a:rPr lang="es-ES" baseline="0" dirty="0"/>
              <a:t> la evolución clínica y el pronóstico de nuestro pacientes.</a:t>
            </a:r>
            <a:endParaRPr lang="es-ES" dirty="0"/>
          </a:p>
        </p:txBody>
      </p:sp>
      <p:sp>
        <p:nvSpPr>
          <p:cNvPr id="4" name="Marcador de número de diapositiva 3"/>
          <p:cNvSpPr>
            <a:spLocks noGrp="1"/>
          </p:cNvSpPr>
          <p:nvPr>
            <p:ph type="sldNum" sz="quarter" idx="10"/>
          </p:nvPr>
        </p:nvSpPr>
        <p:spPr/>
        <p:txBody>
          <a:bodyPr/>
          <a:lstStyle/>
          <a:p>
            <a:fld id="{DEBA440B-50E5-4CB8-9F24-EABFEB246748}" type="slidenum">
              <a:rPr lang="es-ES" smtClean="0"/>
              <a:pPr/>
              <a:t>2</a:t>
            </a:fld>
            <a:endParaRPr lang="es-ES"/>
          </a:p>
        </p:txBody>
      </p:sp>
    </p:spTree>
    <p:extLst>
      <p:ext uri="{BB962C8B-B14F-4D97-AF65-F5344CB8AC3E}">
        <p14:creationId xmlns:p14="http://schemas.microsoft.com/office/powerpoint/2010/main" val="33302677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Por</a:t>
            </a:r>
            <a:r>
              <a:rPr lang="es-ES" baseline="0" dirty="0"/>
              <a:t> ello realizamos un estudio con 3 objetivos; determinar el genotipo de alfa 1 </a:t>
            </a:r>
            <a:r>
              <a:rPr lang="es-ES" baseline="0" dirty="0" err="1"/>
              <a:t>antitripsina</a:t>
            </a:r>
            <a:r>
              <a:rPr lang="es-ES" baseline="0" dirty="0"/>
              <a:t>, determinar la eficacia del programa de deshabituación </a:t>
            </a:r>
            <a:r>
              <a:rPr lang="es-ES" baseline="0" dirty="0" err="1"/>
              <a:t>tábaquica</a:t>
            </a:r>
            <a:r>
              <a:rPr lang="es-ES" baseline="0" dirty="0"/>
              <a:t> y evaluar la presencia de EPOC. Para ello realizamos un estudio prospectivo observacional entre marzo y mayo de 2024 en una consulta monográfica de tabaquismo, donde a los paciente que deseaban participar se le obtenida una muestra de saliva para su análisis mediante PCR, posteriormente se les realizaba una espirometría aquellos pacientes no diagnosticados de una enfermedad pulmonar y si así lo deseaban se le proporcionaba tratamiento para el tabaquismo tanto en su vertiente psicológica como farmacológica. </a:t>
            </a:r>
            <a:endParaRPr lang="es-ES" dirty="0"/>
          </a:p>
        </p:txBody>
      </p:sp>
      <p:sp>
        <p:nvSpPr>
          <p:cNvPr id="4" name="Marcador de número de diapositiva 3"/>
          <p:cNvSpPr>
            <a:spLocks noGrp="1"/>
          </p:cNvSpPr>
          <p:nvPr>
            <p:ph type="sldNum" sz="quarter" idx="10"/>
          </p:nvPr>
        </p:nvSpPr>
        <p:spPr/>
        <p:txBody>
          <a:bodyPr/>
          <a:lstStyle/>
          <a:p>
            <a:fld id="{DEBA440B-50E5-4CB8-9F24-EABFEB246748}" type="slidenum">
              <a:rPr lang="es-ES" smtClean="0"/>
              <a:pPr/>
              <a:t>3</a:t>
            </a:fld>
            <a:endParaRPr lang="es-ES"/>
          </a:p>
        </p:txBody>
      </p:sp>
    </p:spTree>
    <p:extLst>
      <p:ext uri="{BB962C8B-B14F-4D97-AF65-F5344CB8AC3E}">
        <p14:creationId xmlns:p14="http://schemas.microsoft.com/office/powerpoint/2010/main" val="35995924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Como resultados, obtuvimos</a:t>
            </a:r>
            <a:r>
              <a:rPr lang="es-ES" baseline="0" dirty="0"/>
              <a:t> una muestra de 79 pacientes, prácticamente la mitad hombres y la mitad mujeres, con una edad media de 55 años y una carga tabáquica de media de 39.7 </a:t>
            </a:r>
            <a:r>
              <a:rPr lang="es-ES" baseline="0" dirty="0" err="1"/>
              <a:t>paq</a:t>
            </a:r>
            <a:r>
              <a:rPr lang="es-ES" baseline="0" dirty="0"/>
              <a:t>-años, a destacar la presencia de 6 pacientes con EPOC, 3 de los cuales presentaban datos radiológicos de enfisema, 7 pacientes diagnosticados de asma y 7 pacientes diagnosticados de fibromialgia y 3 pacientes diagnosticados de algún tipo de hepatopatía crónica. En esta tabla resumen lo que acabo de indicar.</a:t>
            </a:r>
            <a:endParaRPr lang="es-ES" dirty="0"/>
          </a:p>
        </p:txBody>
      </p:sp>
      <p:sp>
        <p:nvSpPr>
          <p:cNvPr id="4" name="Marcador de número de diapositiva 3"/>
          <p:cNvSpPr>
            <a:spLocks noGrp="1"/>
          </p:cNvSpPr>
          <p:nvPr>
            <p:ph type="sldNum" sz="quarter" idx="10"/>
          </p:nvPr>
        </p:nvSpPr>
        <p:spPr/>
        <p:txBody>
          <a:bodyPr/>
          <a:lstStyle/>
          <a:p>
            <a:fld id="{DEBA440B-50E5-4CB8-9F24-EABFEB246748}" type="slidenum">
              <a:rPr lang="es-ES" smtClean="0"/>
              <a:pPr/>
              <a:t>4</a:t>
            </a:fld>
            <a:endParaRPr lang="es-ES"/>
          </a:p>
        </p:txBody>
      </p:sp>
    </p:spTree>
    <p:extLst>
      <p:ext uri="{BB962C8B-B14F-4D97-AF65-F5344CB8AC3E}">
        <p14:creationId xmlns:p14="http://schemas.microsoft.com/office/powerpoint/2010/main" val="32086753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Como resultados, obtuvimos</a:t>
            </a:r>
            <a:r>
              <a:rPr lang="es-ES" baseline="0" dirty="0"/>
              <a:t> una muestra de 79 pacientes, prácticamente la mitad hombres y la mitad mujeres, con una edad media de 55 años y una carga tabáquica de media de 39.7 </a:t>
            </a:r>
            <a:r>
              <a:rPr lang="es-ES" baseline="0" dirty="0" err="1"/>
              <a:t>paq</a:t>
            </a:r>
            <a:r>
              <a:rPr lang="es-ES" baseline="0" dirty="0"/>
              <a:t>-años, a destacar la presencia de 6 pacientes con EPOC, 3 de los cuales presentaban datos radiológicos de enfisema, 7 pacientes diagnosticados de asma y 7 pacientes diagnosticados de fibromialgia y 3 pacientes diagnosticados de algún tipo de hepatopatía crónica. En esta tabla resumen lo que acabo de indicar.</a:t>
            </a:r>
            <a:endParaRPr lang="es-ES" dirty="0"/>
          </a:p>
        </p:txBody>
      </p:sp>
      <p:sp>
        <p:nvSpPr>
          <p:cNvPr id="4" name="Marcador de número de diapositiva 3"/>
          <p:cNvSpPr>
            <a:spLocks noGrp="1"/>
          </p:cNvSpPr>
          <p:nvPr>
            <p:ph type="sldNum" sz="quarter" idx="10"/>
          </p:nvPr>
        </p:nvSpPr>
        <p:spPr/>
        <p:txBody>
          <a:bodyPr/>
          <a:lstStyle/>
          <a:p>
            <a:fld id="{DEBA440B-50E5-4CB8-9F24-EABFEB246748}" type="slidenum">
              <a:rPr lang="es-ES" smtClean="0"/>
              <a:pPr/>
              <a:t>5</a:t>
            </a:fld>
            <a:endParaRPr lang="es-ES"/>
          </a:p>
        </p:txBody>
      </p:sp>
    </p:spTree>
    <p:extLst>
      <p:ext uri="{BB962C8B-B14F-4D97-AF65-F5344CB8AC3E}">
        <p14:creationId xmlns:p14="http://schemas.microsoft.com/office/powerpoint/2010/main" val="9106184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En cuanto al diagnóstico</a:t>
            </a:r>
            <a:r>
              <a:rPr lang="es-ES" baseline="0" dirty="0"/>
              <a:t> de EPOC, de todos los pacientes a los que se le citó para la realización de una espirometría solo acudieron 58 pacientes, de los cuales se diagnosticaron un total de 10 casos nuevos de EPOC lo que hace una prevalencia del 20% y un Infradiagnóstico del 60%. De los pacientes </a:t>
            </a:r>
            <a:r>
              <a:rPr lang="es-ES" baseline="0" dirty="0" err="1"/>
              <a:t>diagnoticados</a:t>
            </a:r>
            <a:r>
              <a:rPr lang="es-ES" baseline="0" dirty="0"/>
              <a:t> se distribuyen mayoritariamente entre una obstrucción leve y moderada según la clasificación GOLD aunque hay que destacar la presencia de un paciente con una obstrucción muy severa. En cuanto a la distribución por Genotipos, la mayoría de los pacientes presentaban un genotipo MM aunque destaca la presencia de 3 pacientes con MS y 1 con MP </a:t>
            </a:r>
            <a:r>
              <a:rPr lang="es-ES" baseline="0" dirty="0" err="1"/>
              <a:t>lowell</a:t>
            </a:r>
            <a:endParaRPr lang="es-ES" dirty="0"/>
          </a:p>
        </p:txBody>
      </p:sp>
      <p:sp>
        <p:nvSpPr>
          <p:cNvPr id="4" name="Marcador de número de diapositiva 3"/>
          <p:cNvSpPr>
            <a:spLocks noGrp="1"/>
          </p:cNvSpPr>
          <p:nvPr>
            <p:ph type="sldNum" sz="quarter" idx="10"/>
          </p:nvPr>
        </p:nvSpPr>
        <p:spPr/>
        <p:txBody>
          <a:bodyPr/>
          <a:lstStyle/>
          <a:p>
            <a:fld id="{DEBA440B-50E5-4CB8-9F24-EABFEB246748}" type="slidenum">
              <a:rPr lang="es-ES" smtClean="0"/>
              <a:pPr/>
              <a:t>6</a:t>
            </a:fld>
            <a:endParaRPr lang="es-ES"/>
          </a:p>
        </p:txBody>
      </p:sp>
    </p:spTree>
    <p:extLst>
      <p:ext uri="{BB962C8B-B14F-4D97-AF65-F5344CB8AC3E}">
        <p14:creationId xmlns:p14="http://schemas.microsoft.com/office/powerpoint/2010/main" val="32228091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Respecto a los</a:t>
            </a:r>
            <a:r>
              <a:rPr lang="es-ES" baseline="0" dirty="0"/>
              <a:t> genotipos, la gran mayoría de los pacientes, 66, presentaban un genotipo normal, MM, seguido de la presencia de MS en 8 pacientes, 1 paciente con el genotipo SS, 2 con el genotipo MZ y 2 pacientes con alelos raros, el I y el P Lowell. Estos 4 pacientes fueron derivados a la consulta monográfica de déficit para continuar su estudio. </a:t>
            </a:r>
          </a:p>
          <a:p>
            <a:r>
              <a:rPr lang="es-ES" baseline="0" dirty="0"/>
              <a:t>Respecto a la eficacia del tratamiento del tabaquismo obtuvimos que a los 3 meses más de 70% de los pacientes MM y más del 50% de los no MM </a:t>
            </a:r>
            <a:r>
              <a:rPr lang="es-ES" baseline="0" dirty="0" err="1"/>
              <a:t>continuanban</a:t>
            </a:r>
            <a:r>
              <a:rPr lang="es-ES" baseline="0" dirty="0"/>
              <a:t> sin fumar, pero este porcentaje disminuyó hasta menos del 50% y menos del 20% a los 6 meses respectivamente.</a:t>
            </a:r>
            <a:endParaRPr lang="es-ES" dirty="0"/>
          </a:p>
        </p:txBody>
      </p:sp>
      <p:sp>
        <p:nvSpPr>
          <p:cNvPr id="4" name="Marcador de número de diapositiva 3"/>
          <p:cNvSpPr>
            <a:spLocks noGrp="1"/>
          </p:cNvSpPr>
          <p:nvPr>
            <p:ph type="sldNum" sz="quarter" idx="10"/>
          </p:nvPr>
        </p:nvSpPr>
        <p:spPr/>
        <p:txBody>
          <a:bodyPr/>
          <a:lstStyle/>
          <a:p>
            <a:fld id="{DEBA440B-50E5-4CB8-9F24-EABFEB246748}" type="slidenum">
              <a:rPr lang="es-ES" smtClean="0"/>
              <a:pPr/>
              <a:t>7</a:t>
            </a:fld>
            <a:endParaRPr lang="es-ES"/>
          </a:p>
        </p:txBody>
      </p:sp>
    </p:spTree>
    <p:extLst>
      <p:ext uri="{BB962C8B-B14F-4D97-AF65-F5344CB8AC3E}">
        <p14:creationId xmlns:p14="http://schemas.microsoft.com/office/powerpoint/2010/main" val="12919155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Como conclusión destacar</a:t>
            </a:r>
            <a:r>
              <a:rPr lang="es-ES" baseline="0" dirty="0"/>
              <a:t> en primer lugar que nuestro estudio presenta múltiples sesgos, especialmente un bajo tamaño muestra. Por otro lado cabe destacar la importancia de la sospecha y el diagnóstico precoz del DAAT y la viabilidad de la realización de un cribado de EPOC en la consulta de tabaquismo. Finalmente respecto a la eficacia del tratamiento del tabaquismo, encontramos que había un elevado porcentaje de pacientes que </a:t>
            </a:r>
            <a:r>
              <a:rPr lang="es-ES" baseline="0" dirty="0" err="1"/>
              <a:t>debajan</a:t>
            </a:r>
            <a:r>
              <a:rPr lang="es-ES" baseline="0" dirty="0"/>
              <a:t> el tratamiento lo que disminuía drásticamente la eficacia del mismo</a:t>
            </a:r>
            <a:r>
              <a:rPr lang="es-ES" u="sng" baseline="0" dirty="0"/>
              <a:t>. (SI TE PREGUNTARAN COMO MIDES LA ABSTINENCIA TABÁQUICA ACLARA QUE LOS PACIENTES QUE ACUDEN A CONSULTA PRESENCIAL SE LES REALIZA UNA COOXIMETRÍA Y SE ENTIENDE NO FUMADOR COMO MENOR DE 6 PPM Y QUE LOS QUE NO PUDIERON ACUDIR ERA POR CONFIRMACIÓN TELEFÓNICA, Y QUE AUNQUE LA TASA DE ABANDONO EN NUESTRA CONSULTA ES BASTANTE ELEVADO CON RESPECTO A LO PUBLICADO EN NUESTROS PACIENTES CON ALELO DEFICITARIO NO SE PUEDE SACAR CONCLUSIONES POR EL BAJO NÚMERO DE PACIENTES ESTUDIADOS)</a:t>
            </a:r>
            <a:endParaRPr lang="es-ES" u="sng" dirty="0"/>
          </a:p>
        </p:txBody>
      </p:sp>
      <p:sp>
        <p:nvSpPr>
          <p:cNvPr id="4" name="Marcador de número de diapositiva 3"/>
          <p:cNvSpPr>
            <a:spLocks noGrp="1"/>
          </p:cNvSpPr>
          <p:nvPr>
            <p:ph type="sldNum" sz="quarter" idx="10"/>
          </p:nvPr>
        </p:nvSpPr>
        <p:spPr/>
        <p:txBody>
          <a:bodyPr/>
          <a:lstStyle/>
          <a:p>
            <a:fld id="{DEBA440B-50E5-4CB8-9F24-EABFEB246748}" type="slidenum">
              <a:rPr lang="es-ES" smtClean="0"/>
              <a:pPr/>
              <a:t>8</a:t>
            </a:fld>
            <a:endParaRPr lang="es-ES"/>
          </a:p>
        </p:txBody>
      </p:sp>
    </p:spTree>
    <p:extLst>
      <p:ext uri="{BB962C8B-B14F-4D97-AF65-F5344CB8AC3E}">
        <p14:creationId xmlns:p14="http://schemas.microsoft.com/office/powerpoint/2010/main" val="19480404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pPr/>
              <a:t>27/2/25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pPr/>
              <a:t>27/2/25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pPr/>
              <a:t>27/2/25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B3797998-9048-4197-8B94-06E5B01BB0B8}" type="datetimeFigureOut">
              <a:rPr lang="es-ES" smtClean="0"/>
              <a:pPr/>
              <a:t>27/2/25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B3797998-9048-4197-8B94-06E5B01BB0B8}" type="datetimeFigureOut">
              <a:rPr lang="es-ES" smtClean="0"/>
              <a:pPr/>
              <a:t>27/2/25</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B3797998-9048-4197-8B94-06E5B01BB0B8}" type="datetimeFigureOut">
              <a:rPr lang="es-ES" smtClean="0"/>
              <a:pPr/>
              <a:t>27/2/25</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3797998-9048-4197-8B94-06E5B01BB0B8}" type="datetimeFigureOut">
              <a:rPr lang="es-ES" smtClean="0"/>
              <a:pPr/>
              <a:t>27/2/25</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pPr/>
              <a:t>27/2/25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pPr/>
              <a:t>27/2/25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pPr/>
              <a:t>27/2/25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pPr/>
              <a:t>27/2/25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3797998-9048-4197-8B94-06E5B01BB0B8}" type="datetimeFigureOut">
              <a:rPr lang="es-ES" smtClean="0"/>
              <a:pPr/>
              <a:t>27/2/25</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94B0F5F-5024-49B7-9CAD-3470FD1D7550}"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chart" Target="../charts/chart2.xml"/><Relationship Id="rId4" Type="http://schemas.openxmlformats.org/officeDocument/2006/relationships/chart" Target="../charts/char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chart" Target="../charts/chart3.xml"/><Relationship Id="rId7" Type="http://schemas.openxmlformats.org/officeDocument/2006/relationships/diagramQuickStyle" Target="../diagrams/quickStyle2.xml"/><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chart" Target="../charts/chart4.xml"/><Relationship Id="rId9" Type="http://schemas.microsoft.com/office/2007/relationships/diagramDrawing" Target="../diagrams/drawing2.xml"/></Relationships>
</file>

<file path=ppt/slides/_rels/slide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385889"/>
            <a:ext cx="7772400" cy="1689917"/>
          </a:xfrm>
        </p:spPr>
        <p:txBody>
          <a:bodyPr>
            <a:noAutofit/>
          </a:bodyPr>
          <a:lstStyle/>
          <a:p>
            <a:br>
              <a:rPr lang="es-ES" sz="1800" b="1" dirty="0">
                <a:solidFill>
                  <a:srgbClr val="000000"/>
                </a:solidFill>
                <a:effectLst/>
                <a:uFill>
                  <a:solidFill>
                    <a:srgbClr val="000000"/>
                  </a:solidFill>
                </a:uFill>
                <a:latin typeface="Calibri" panose="020F0502020204030204" pitchFamily="34" charset="0"/>
                <a:ea typeface="Arial Unicode MS"/>
                <a:cs typeface="Arial Unicode MS"/>
              </a:rPr>
            </a:br>
            <a:br>
              <a:rPr lang="es-ES" sz="1800" b="1" dirty="0">
                <a:solidFill>
                  <a:srgbClr val="000000"/>
                </a:solidFill>
                <a:effectLst/>
                <a:uFill>
                  <a:solidFill>
                    <a:srgbClr val="000000"/>
                  </a:solidFill>
                </a:uFill>
                <a:latin typeface="Calibri" panose="020F0502020204030204" pitchFamily="34" charset="0"/>
                <a:ea typeface="Arial Unicode MS"/>
                <a:cs typeface="Arial Unicode MS"/>
              </a:rPr>
            </a:br>
            <a:r>
              <a:rPr lang="es-ES" sz="2400" b="1" dirty="0">
                <a:solidFill>
                  <a:srgbClr val="000000"/>
                </a:solidFill>
                <a:effectLst/>
                <a:uFill>
                  <a:solidFill>
                    <a:srgbClr val="000000"/>
                  </a:solidFill>
                </a:uFill>
                <a:latin typeface="Calibri" panose="020F0502020204030204" pitchFamily="34" charset="0"/>
                <a:ea typeface="Arial Unicode MS"/>
                <a:cs typeface="Arial Unicode MS"/>
              </a:rPr>
              <a:t>CRIBADO DE DÉFICIT DE ALFA1 ANTITRIPSINA EN UNA CONSULTA MONOGRÁFICA DE TABAQUISMO Y SU RELACIÓN CON LA PRESENCIA DE ENFERMEDAD PULMONAR OBSTRUCTIVA CRÓNICA.</a:t>
            </a:r>
            <a:br>
              <a:rPr lang="es-ES" sz="2400" dirty="0">
                <a:solidFill>
                  <a:srgbClr val="000000"/>
                </a:solidFill>
                <a:effectLst/>
                <a:uFill>
                  <a:solidFill>
                    <a:srgbClr val="000000"/>
                  </a:solidFill>
                </a:uFill>
                <a:latin typeface="Times New Roman" panose="02020603050405020304" pitchFamily="18" charset="0"/>
                <a:ea typeface="Arial Unicode MS"/>
                <a:cs typeface="Arial Unicode MS"/>
              </a:rPr>
            </a:br>
            <a:endParaRPr lang="es-ES" dirty="0"/>
          </a:p>
        </p:txBody>
      </p:sp>
      <p:sp>
        <p:nvSpPr>
          <p:cNvPr id="3" name="2 Subtítulo"/>
          <p:cNvSpPr>
            <a:spLocks noGrp="1"/>
          </p:cNvSpPr>
          <p:nvPr>
            <p:ph type="subTitle" idx="1"/>
          </p:nvPr>
        </p:nvSpPr>
        <p:spPr>
          <a:xfrm>
            <a:off x="1371600" y="2931790"/>
            <a:ext cx="6400800" cy="505222"/>
          </a:xfrm>
        </p:spPr>
        <p:txBody>
          <a:bodyPr anchor="ctr">
            <a:normAutofit/>
          </a:bodyPr>
          <a:lstStyle/>
          <a:p>
            <a:r>
              <a:rPr lang="es-ES" sz="1200" dirty="0"/>
              <a:t>J. Peña Franco</a:t>
            </a:r>
            <a:r>
              <a:rPr lang="pt-PT" sz="1400" baseline="30000" dirty="0">
                <a:effectLst/>
                <a:latin typeface="Calibri" panose="020F0502020204030204" pitchFamily="34" charset="0"/>
                <a:ea typeface="Arial Narrow" panose="020B0606020202030204" pitchFamily="34" charset="0"/>
              </a:rPr>
              <a:t>1</a:t>
            </a:r>
            <a:r>
              <a:rPr lang="es-ES" sz="1200" dirty="0"/>
              <a:t>, M. Baena Bustos</a:t>
            </a:r>
            <a:r>
              <a:rPr lang="pt-PT" sz="1400" baseline="30000" dirty="0">
                <a:latin typeface="Calibri" panose="020F0502020204030204" pitchFamily="34" charset="0"/>
              </a:rPr>
              <a:t>1</a:t>
            </a:r>
            <a:r>
              <a:rPr lang="es-ES" sz="1200" dirty="0"/>
              <a:t>, C. Benito Bernáldez</a:t>
            </a:r>
            <a:r>
              <a:rPr lang="pt-PT" sz="1400" baseline="30000" dirty="0">
                <a:latin typeface="Calibri" panose="020F0502020204030204" pitchFamily="34" charset="0"/>
              </a:rPr>
              <a:t>1</a:t>
            </a:r>
            <a:r>
              <a:rPr lang="es-ES" sz="1200" dirty="0"/>
              <a:t>, V. </a:t>
            </a:r>
            <a:r>
              <a:rPr lang="es-ES" sz="1200" dirty="0" err="1"/>
              <a:t>Almadana</a:t>
            </a:r>
            <a:r>
              <a:rPr lang="es-ES" sz="1200" dirty="0"/>
              <a:t> Pacheco</a:t>
            </a:r>
            <a:r>
              <a:rPr lang="pt-PT" sz="1400" baseline="30000" dirty="0">
                <a:latin typeface="Calibri" panose="020F0502020204030204" pitchFamily="34" charset="0"/>
              </a:rPr>
              <a:t>1</a:t>
            </a:r>
            <a:r>
              <a:rPr lang="es-ES" sz="1200" dirty="0"/>
              <a:t>, A. Valido Morales</a:t>
            </a:r>
            <a:r>
              <a:rPr lang="pt-PT" sz="1400" baseline="30000" dirty="0">
                <a:latin typeface="Calibri" panose="020F0502020204030204" pitchFamily="34" charset="0"/>
              </a:rPr>
              <a:t>1</a:t>
            </a:r>
          </a:p>
          <a:p>
            <a:r>
              <a:rPr lang="pt-PT" sz="1400" baseline="30000" dirty="0">
                <a:latin typeface="Calibri" panose="020F0502020204030204" pitchFamily="34" charset="0"/>
              </a:rPr>
              <a:t>1  Unidad de Gestión Clínica Neumología. Hospital Universitario Virgen Macarena. Sevilla</a:t>
            </a:r>
          </a:p>
        </p:txBody>
      </p:sp>
      <p:sp>
        <p:nvSpPr>
          <p:cNvPr id="4" name="CuadroTexto 3">
            <a:extLst>
              <a:ext uri="{FF2B5EF4-FFF2-40B4-BE49-F238E27FC236}">
                <a16:creationId xmlns:a16="http://schemas.microsoft.com/office/drawing/2014/main" id="{0E7EB302-22A5-80CB-0BA2-125846920F32}"/>
              </a:ext>
            </a:extLst>
          </p:cNvPr>
          <p:cNvSpPr txBox="1"/>
          <p:nvPr/>
        </p:nvSpPr>
        <p:spPr>
          <a:xfrm>
            <a:off x="2339752" y="3579862"/>
            <a:ext cx="5184576" cy="369332"/>
          </a:xfrm>
          <a:prstGeom prst="rect">
            <a:avLst/>
          </a:prstGeom>
          <a:noFill/>
        </p:spPr>
        <p:txBody>
          <a:bodyPr wrap="square" rtlCol="0">
            <a:spAutoFit/>
          </a:bodyPr>
          <a:lstStyle/>
          <a:p>
            <a:pPr algn="ctr"/>
            <a:r>
              <a:rPr lang="es-ES" dirty="0"/>
              <a:t>27 de Marzo de 2025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9C450A-7A12-6302-9DFB-EB2806641204}"/>
              </a:ext>
            </a:extLst>
          </p:cNvPr>
          <p:cNvSpPr>
            <a:spLocks noGrp="1"/>
          </p:cNvSpPr>
          <p:nvPr>
            <p:ph type="title"/>
          </p:nvPr>
        </p:nvSpPr>
        <p:spPr/>
        <p:txBody>
          <a:bodyPr/>
          <a:lstStyle/>
          <a:p>
            <a:r>
              <a:rPr lang="es-ES" dirty="0"/>
              <a:t>Introducción</a:t>
            </a:r>
          </a:p>
        </p:txBody>
      </p:sp>
      <p:sp>
        <p:nvSpPr>
          <p:cNvPr id="4" name="Rectángulo 3">
            <a:extLst>
              <a:ext uri="{FF2B5EF4-FFF2-40B4-BE49-F238E27FC236}">
                <a16:creationId xmlns:a16="http://schemas.microsoft.com/office/drawing/2014/main" id="{08A4E05F-2750-50B0-C97B-8D0EAAE2401A}"/>
              </a:ext>
            </a:extLst>
          </p:cNvPr>
          <p:cNvSpPr/>
          <p:nvPr/>
        </p:nvSpPr>
        <p:spPr>
          <a:xfrm>
            <a:off x="2627784" y="0"/>
            <a:ext cx="6516216" cy="857250"/>
          </a:xfrm>
          <a:prstGeom prst="rect">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6000" dirty="0"/>
              <a:t>Introducción</a:t>
            </a:r>
          </a:p>
        </p:txBody>
      </p:sp>
      <p:graphicFrame>
        <p:nvGraphicFramePr>
          <p:cNvPr id="7" name="Diagrama 6">
            <a:extLst>
              <a:ext uri="{FF2B5EF4-FFF2-40B4-BE49-F238E27FC236}">
                <a16:creationId xmlns:a16="http://schemas.microsoft.com/office/drawing/2014/main" id="{6269909C-2FA9-72F7-F1D1-985CE73AF223}"/>
              </a:ext>
            </a:extLst>
          </p:cNvPr>
          <p:cNvGraphicFramePr/>
          <p:nvPr>
            <p:extLst>
              <p:ext uri="{D42A27DB-BD31-4B8C-83A1-F6EECF244321}">
                <p14:modId xmlns:p14="http://schemas.microsoft.com/office/powerpoint/2010/main" val="2252031115"/>
              </p:ext>
            </p:extLst>
          </p:nvPr>
        </p:nvGraphicFramePr>
        <p:xfrm>
          <a:off x="1403648" y="1063229"/>
          <a:ext cx="6048672" cy="39042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307775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928C0793-216C-C3DC-DD5D-6C389E5A5FFB}"/>
              </a:ext>
            </a:extLst>
          </p:cNvPr>
          <p:cNvSpPr txBox="1"/>
          <p:nvPr/>
        </p:nvSpPr>
        <p:spPr>
          <a:xfrm>
            <a:off x="251520" y="1563638"/>
            <a:ext cx="3384376" cy="2092881"/>
          </a:xfrm>
          <a:prstGeom prst="rect">
            <a:avLst/>
          </a:prstGeom>
          <a:noFill/>
        </p:spPr>
        <p:txBody>
          <a:bodyPr wrap="square" rtlCol="0">
            <a:spAutoFit/>
          </a:bodyPr>
          <a:lstStyle/>
          <a:p>
            <a:pPr marL="342900" indent="-342900">
              <a:buFont typeface="Wingdings" panose="05000000000000000000" pitchFamily="2" charset="2"/>
              <a:buChar char="Ø"/>
            </a:pPr>
            <a:r>
              <a:rPr lang="es-ES" b="1" dirty="0">
                <a:solidFill>
                  <a:srgbClr val="7030A0"/>
                </a:solidFill>
              </a:rPr>
              <a:t>Objetivos</a:t>
            </a:r>
          </a:p>
          <a:p>
            <a:pPr marL="800100" lvl="1" indent="-342900">
              <a:buFont typeface="+mj-lt"/>
              <a:buAutoNum type="arabicPeriod"/>
            </a:pPr>
            <a:r>
              <a:rPr lang="es-ES" sz="1600" dirty="0"/>
              <a:t>Determinar el genotipo de alfa 1 </a:t>
            </a:r>
            <a:r>
              <a:rPr lang="es-ES" sz="1600" dirty="0" err="1"/>
              <a:t>antitripsina</a:t>
            </a:r>
            <a:endParaRPr lang="es-ES" sz="1600" dirty="0"/>
          </a:p>
          <a:p>
            <a:pPr marL="800100" lvl="1" indent="-342900">
              <a:buFont typeface="+mj-lt"/>
              <a:buAutoNum type="arabicPeriod"/>
            </a:pPr>
            <a:r>
              <a:rPr lang="es-ES" sz="1600" dirty="0"/>
              <a:t>Evaluar la presencia de EPOC</a:t>
            </a:r>
          </a:p>
          <a:p>
            <a:pPr marL="800100" lvl="1" indent="-342900">
              <a:buFont typeface="+mj-lt"/>
              <a:buAutoNum type="arabicPeriod"/>
            </a:pPr>
            <a:r>
              <a:rPr lang="es-ES" sz="1600" dirty="0"/>
              <a:t>Conocer el éxito del programa de deshabituación tabáquica según el </a:t>
            </a:r>
            <a:r>
              <a:rPr lang="es-ES" sz="1600" dirty="0" err="1"/>
              <a:t>genotipado</a:t>
            </a:r>
            <a:endParaRPr lang="es-ES" sz="1600" dirty="0"/>
          </a:p>
        </p:txBody>
      </p:sp>
      <p:sp>
        <p:nvSpPr>
          <p:cNvPr id="4" name="CuadroTexto 3">
            <a:extLst>
              <a:ext uri="{FF2B5EF4-FFF2-40B4-BE49-F238E27FC236}">
                <a16:creationId xmlns:a16="http://schemas.microsoft.com/office/drawing/2014/main" id="{CEF8D4D9-6663-EB09-9FA5-AA7C974AE051}"/>
              </a:ext>
            </a:extLst>
          </p:cNvPr>
          <p:cNvSpPr txBox="1"/>
          <p:nvPr/>
        </p:nvSpPr>
        <p:spPr>
          <a:xfrm>
            <a:off x="3995936" y="1563638"/>
            <a:ext cx="4464496" cy="2339102"/>
          </a:xfrm>
          <a:prstGeom prst="rect">
            <a:avLst/>
          </a:prstGeom>
          <a:noFill/>
        </p:spPr>
        <p:txBody>
          <a:bodyPr wrap="square" rtlCol="0">
            <a:spAutoFit/>
          </a:bodyPr>
          <a:lstStyle/>
          <a:p>
            <a:pPr marL="342900" indent="-342900">
              <a:buFont typeface="Wingdings" panose="05000000000000000000" pitchFamily="2" charset="2"/>
              <a:buChar char="Ø"/>
            </a:pPr>
            <a:r>
              <a:rPr lang="es-ES" b="1" dirty="0">
                <a:solidFill>
                  <a:srgbClr val="7030A0"/>
                </a:solidFill>
              </a:rPr>
              <a:t>Método</a:t>
            </a:r>
          </a:p>
          <a:p>
            <a:pPr marL="800100" lvl="1" indent="-342900">
              <a:buFont typeface="Arial" panose="020B0604020202020204" pitchFamily="34" charset="0"/>
              <a:buChar char="•"/>
            </a:pPr>
            <a:r>
              <a:rPr lang="es-ES" sz="1600" dirty="0"/>
              <a:t>Estudio prospectivo observacional entre Marzo y Mayo de 2024</a:t>
            </a:r>
          </a:p>
          <a:p>
            <a:pPr marL="800100" lvl="1" indent="-342900">
              <a:buFont typeface="Arial" panose="020B0604020202020204" pitchFamily="34" charset="0"/>
              <a:buChar char="•"/>
            </a:pPr>
            <a:r>
              <a:rPr lang="es-ES" sz="1600" dirty="0"/>
              <a:t>Programa de tipo mixto: farmacológico + apoyo psicológico</a:t>
            </a:r>
          </a:p>
          <a:p>
            <a:pPr marL="800100" lvl="1" indent="-342900">
              <a:buFont typeface="Arial" panose="020B0604020202020204" pitchFamily="34" charset="0"/>
              <a:buChar char="•"/>
            </a:pPr>
            <a:r>
              <a:rPr lang="es-ES" sz="1600" dirty="0"/>
              <a:t>Se obtenían muestras salivales mediante torunda para su análisis mediante PCR</a:t>
            </a:r>
          </a:p>
          <a:p>
            <a:pPr marL="800100" lvl="1" indent="-342900">
              <a:buFont typeface="Arial" panose="020B0604020202020204" pitchFamily="34" charset="0"/>
              <a:buChar char="•"/>
            </a:pPr>
            <a:r>
              <a:rPr lang="es-ES" sz="1600" dirty="0"/>
              <a:t>Se realizaba </a:t>
            </a:r>
            <a:r>
              <a:rPr lang="es-ES" sz="1600" dirty="0" err="1"/>
              <a:t>espirometría</a:t>
            </a:r>
            <a:r>
              <a:rPr lang="es-ES" sz="1600" dirty="0"/>
              <a:t> a los pacientes no diagnosticados previamente</a:t>
            </a:r>
          </a:p>
        </p:txBody>
      </p:sp>
      <p:sp>
        <p:nvSpPr>
          <p:cNvPr id="7" name="Rectángulo 6">
            <a:extLst>
              <a:ext uri="{FF2B5EF4-FFF2-40B4-BE49-F238E27FC236}">
                <a16:creationId xmlns:a16="http://schemas.microsoft.com/office/drawing/2014/main" id="{8E22A57A-3A4E-9D4A-DDDF-D2B34BA06B40}"/>
              </a:ext>
            </a:extLst>
          </p:cNvPr>
          <p:cNvSpPr/>
          <p:nvPr/>
        </p:nvSpPr>
        <p:spPr>
          <a:xfrm>
            <a:off x="2627784" y="0"/>
            <a:ext cx="6516216" cy="857250"/>
          </a:xfrm>
          <a:prstGeom prst="rect">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6000" dirty="0"/>
              <a:t>Objetivos y Método</a:t>
            </a:r>
          </a:p>
        </p:txBody>
      </p:sp>
    </p:spTree>
    <p:extLst>
      <p:ext uri="{BB962C8B-B14F-4D97-AF65-F5344CB8AC3E}">
        <p14:creationId xmlns:p14="http://schemas.microsoft.com/office/powerpoint/2010/main" val="26911499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590DA7-E77D-9289-98C4-CD8EB7E72486}"/>
            </a:ext>
          </a:extLst>
        </p:cNvPr>
        <p:cNvGrpSpPr/>
        <p:nvPr/>
      </p:nvGrpSpPr>
      <p:grpSpPr>
        <a:xfrm>
          <a:off x="0" y="0"/>
          <a:ext cx="0" cy="0"/>
          <a:chOff x="0" y="0"/>
          <a:chExt cx="0" cy="0"/>
        </a:xfrm>
      </p:grpSpPr>
      <p:pic>
        <p:nvPicPr>
          <p:cNvPr id="6" name="Imagen 5">
            <a:extLst>
              <a:ext uri="{FF2B5EF4-FFF2-40B4-BE49-F238E27FC236}">
                <a16:creationId xmlns:a16="http://schemas.microsoft.com/office/drawing/2014/main" id="{7DC7308F-4D36-DEF0-D26C-961BD2624089}"/>
              </a:ext>
            </a:extLst>
          </p:cNvPr>
          <p:cNvPicPr>
            <a:picLocks noChangeAspect="1"/>
          </p:cNvPicPr>
          <p:nvPr/>
        </p:nvPicPr>
        <p:blipFill>
          <a:blip r:embed="rId3" cstate="print"/>
          <a:srcRect l="52362" t="59572" r="41338" b="29861"/>
          <a:stretch/>
        </p:blipFill>
        <p:spPr>
          <a:xfrm>
            <a:off x="251520" y="1455626"/>
            <a:ext cx="1221175" cy="1152128"/>
          </a:xfrm>
          <a:prstGeom prst="rect">
            <a:avLst/>
          </a:prstGeom>
        </p:spPr>
      </p:pic>
      <p:sp>
        <p:nvSpPr>
          <p:cNvPr id="8" name="Flecha: a la derecha 7">
            <a:extLst>
              <a:ext uri="{FF2B5EF4-FFF2-40B4-BE49-F238E27FC236}">
                <a16:creationId xmlns:a16="http://schemas.microsoft.com/office/drawing/2014/main" id="{384AE4DA-EE80-A0E3-CA50-F604C17FE686}"/>
              </a:ext>
            </a:extLst>
          </p:cNvPr>
          <p:cNvSpPr/>
          <p:nvPr/>
        </p:nvSpPr>
        <p:spPr>
          <a:xfrm rot="5400000">
            <a:off x="466063" y="2763369"/>
            <a:ext cx="792088" cy="576064"/>
          </a:xfrm>
          <a:prstGeom prst="rightArrow">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CuadroTexto 8">
            <a:extLst>
              <a:ext uri="{FF2B5EF4-FFF2-40B4-BE49-F238E27FC236}">
                <a16:creationId xmlns:a16="http://schemas.microsoft.com/office/drawing/2014/main" id="{F759CD7E-BB5A-3299-5AB8-657120CBA40A}"/>
              </a:ext>
            </a:extLst>
          </p:cNvPr>
          <p:cNvSpPr txBox="1"/>
          <p:nvPr/>
        </p:nvSpPr>
        <p:spPr>
          <a:xfrm>
            <a:off x="275049" y="3512121"/>
            <a:ext cx="2088232" cy="369332"/>
          </a:xfrm>
          <a:prstGeom prst="rect">
            <a:avLst/>
          </a:prstGeom>
          <a:noFill/>
        </p:spPr>
        <p:txBody>
          <a:bodyPr wrap="square" rtlCol="0">
            <a:spAutoFit/>
          </a:bodyPr>
          <a:lstStyle/>
          <a:p>
            <a:r>
              <a:rPr lang="es-ES" dirty="0"/>
              <a:t>79 pacientes</a:t>
            </a:r>
          </a:p>
        </p:txBody>
      </p:sp>
      <p:sp>
        <p:nvSpPr>
          <p:cNvPr id="5" name="Rectángulo 4">
            <a:extLst>
              <a:ext uri="{FF2B5EF4-FFF2-40B4-BE49-F238E27FC236}">
                <a16:creationId xmlns:a16="http://schemas.microsoft.com/office/drawing/2014/main" id="{134431D3-6B6C-3248-9D16-1F9344B0971D}"/>
              </a:ext>
            </a:extLst>
          </p:cNvPr>
          <p:cNvSpPr/>
          <p:nvPr/>
        </p:nvSpPr>
        <p:spPr>
          <a:xfrm>
            <a:off x="2627784" y="0"/>
            <a:ext cx="6516216" cy="857250"/>
          </a:xfrm>
          <a:prstGeom prst="rect">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6000" dirty="0"/>
              <a:t>Resultados</a:t>
            </a:r>
          </a:p>
        </p:txBody>
      </p:sp>
      <p:graphicFrame>
        <p:nvGraphicFramePr>
          <p:cNvPr id="7" name="Gráfico 6">
            <a:extLst>
              <a:ext uri="{FF2B5EF4-FFF2-40B4-BE49-F238E27FC236}">
                <a16:creationId xmlns:a16="http://schemas.microsoft.com/office/drawing/2014/main" id="{5FCECC83-8348-9827-57D2-3A32E431F830}"/>
              </a:ext>
            </a:extLst>
          </p:cNvPr>
          <p:cNvGraphicFramePr/>
          <p:nvPr>
            <p:extLst>
              <p:ext uri="{D42A27DB-BD31-4B8C-83A1-F6EECF244321}">
                <p14:modId xmlns:p14="http://schemas.microsoft.com/office/powerpoint/2010/main" val="3980892864"/>
              </p:ext>
            </p:extLst>
          </p:nvPr>
        </p:nvGraphicFramePr>
        <p:xfrm>
          <a:off x="1865209" y="1291490"/>
          <a:ext cx="3888432" cy="351982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Gráfico 9">
            <a:extLst>
              <a:ext uri="{FF2B5EF4-FFF2-40B4-BE49-F238E27FC236}">
                <a16:creationId xmlns:a16="http://schemas.microsoft.com/office/drawing/2014/main" id="{5FCECC83-8348-9827-57D2-3A32E431F830}"/>
              </a:ext>
            </a:extLst>
          </p:cNvPr>
          <p:cNvGraphicFramePr/>
          <p:nvPr>
            <p:extLst>
              <p:ext uri="{D42A27DB-BD31-4B8C-83A1-F6EECF244321}">
                <p14:modId xmlns:p14="http://schemas.microsoft.com/office/powerpoint/2010/main" val="3336576304"/>
              </p:ext>
            </p:extLst>
          </p:nvPr>
        </p:nvGraphicFramePr>
        <p:xfrm>
          <a:off x="5255568" y="1239966"/>
          <a:ext cx="3888432" cy="3544803"/>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8930084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590DA7-E77D-9289-98C4-CD8EB7E72486}"/>
            </a:ext>
          </a:extLst>
        </p:cNvPr>
        <p:cNvGrpSpPr/>
        <p:nvPr/>
      </p:nvGrpSpPr>
      <p:grpSpPr>
        <a:xfrm>
          <a:off x="0" y="0"/>
          <a:ext cx="0" cy="0"/>
          <a:chOff x="0" y="0"/>
          <a:chExt cx="0" cy="0"/>
        </a:xfrm>
      </p:grpSpPr>
      <p:sp>
        <p:nvSpPr>
          <p:cNvPr id="5" name="Rectángulo 4">
            <a:extLst>
              <a:ext uri="{FF2B5EF4-FFF2-40B4-BE49-F238E27FC236}">
                <a16:creationId xmlns:a16="http://schemas.microsoft.com/office/drawing/2014/main" id="{134431D3-6B6C-3248-9D16-1F9344B0971D}"/>
              </a:ext>
            </a:extLst>
          </p:cNvPr>
          <p:cNvSpPr/>
          <p:nvPr/>
        </p:nvSpPr>
        <p:spPr>
          <a:xfrm>
            <a:off x="2627784" y="0"/>
            <a:ext cx="6516216" cy="857250"/>
          </a:xfrm>
          <a:prstGeom prst="rect">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6000" dirty="0"/>
              <a:t>Resultados</a:t>
            </a:r>
          </a:p>
        </p:txBody>
      </p:sp>
      <p:graphicFrame>
        <p:nvGraphicFramePr>
          <p:cNvPr id="2" name="Tabla 1"/>
          <p:cNvGraphicFramePr>
            <a:graphicFrameLocks noGrp="1"/>
          </p:cNvGraphicFramePr>
          <p:nvPr>
            <p:extLst>
              <p:ext uri="{D42A27DB-BD31-4B8C-83A1-F6EECF244321}">
                <p14:modId xmlns:p14="http://schemas.microsoft.com/office/powerpoint/2010/main" val="2683214012"/>
              </p:ext>
            </p:extLst>
          </p:nvPr>
        </p:nvGraphicFramePr>
        <p:xfrm>
          <a:off x="1259632" y="1115650"/>
          <a:ext cx="7200800" cy="3780188"/>
        </p:xfrm>
        <a:graphic>
          <a:graphicData uri="http://schemas.openxmlformats.org/drawingml/2006/table">
            <a:tbl>
              <a:tblPr firstRow="1" firstCol="1" bandRow="1">
                <a:tableStyleId>{E929F9F4-4A8F-4326-A1B4-22849713DDAB}</a:tableStyleId>
              </a:tblPr>
              <a:tblGrid>
                <a:gridCol w="1976691">
                  <a:extLst>
                    <a:ext uri="{9D8B030D-6E8A-4147-A177-3AD203B41FA5}">
                      <a16:colId xmlns:a16="http://schemas.microsoft.com/office/drawing/2014/main" val="3695743381"/>
                    </a:ext>
                  </a:extLst>
                </a:gridCol>
                <a:gridCol w="1129537">
                  <a:extLst>
                    <a:ext uri="{9D8B030D-6E8A-4147-A177-3AD203B41FA5}">
                      <a16:colId xmlns:a16="http://schemas.microsoft.com/office/drawing/2014/main" val="758622160"/>
                    </a:ext>
                  </a:extLst>
                </a:gridCol>
                <a:gridCol w="1058941">
                  <a:extLst>
                    <a:ext uri="{9D8B030D-6E8A-4147-A177-3AD203B41FA5}">
                      <a16:colId xmlns:a16="http://schemas.microsoft.com/office/drawing/2014/main" val="3483446788"/>
                    </a:ext>
                  </a:extLst>
                </a:gridCol>
                <a:gridCol w="847153">
                  <a:extLst>
                    <a:ext uri="{9D8B030D-6E8A-4147-A177-3AD203B41FA5}">
                      <a16:colId xmlns:a16="http://schemas.microsoft.com/office/drawing/2014/main" val="1585126934"/>
                    </a:ext>
                  </a:extLst>
                </a:gridCol>
                <a:gridCol w="776557">
                  <a:extLst>
                    <a:ext uri="{9D8B030D-6E8A-4147-A177-3AD203B41FA5}">
                      <a16:colId xmlns:a16="http://schemas.microsoft.com/office/drawing/2014/main" val="1724355831"/>
                    </a:ext>
                  </a:extLst>
                </a:gridCol>
                <a:gridCol w="564769">
                  <a:extLst>
                    <a:ext uri="{9D8B030D-6E8A-4147-A177-3AD203B41FA5}">
                      <a16:colId xmlns:a16="http://schemas.microsoft.com/office/drawing/2014/main" val="4014479288"/>
                    </a:ext>
                  </a:extLst>
                </a:gridCol>
                <a:gridCol w="847152">
                  <a:extLst>
                    <a:ext uri="{9D8B030D-6E8A-4147-A177-3AD203B41FA5}">
                      <a16:colId xmlns:a16="http://schemas.microsoft.com/office/drawing/2014/main" val="3898855642"/>
                    </a:ext>
                  </a:extLst>
                </a:gridCol>
              </a:tblGrid>
              <a:tr h="418400">
                <a:tc>
                  <a:txBody>
                    <a:bodyPr/>
                    <a:lstStyle/>
                    <a:p>
                      <a:pPr algn="l">
                        <a:lnSpc>
                          <a:spcPct val="150000"/>
                        </a:lnSpc>
                        <a:spcAft>
                          <a:spcPts val="0"/>
                        </a:spcAft>
                      </a:pPr>
                      <a:r>
                        <a:rPr lang="es-ES" sz="1000" dirty="0">
                          <a:effectLst/>
                        </a:rPr>
                        <a:t> </a:t>
                      </a:r>
                      <a:endParaRPr lang="es-ES" sz="11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s-ES" sz="1100" dirty="0">
                          <a:effectLst/>
                        </a:rPr>
                        <a:t>MM</a:t>
                      </a:r>
                    </a:p>
                    <a:p>
                      <a:pPr algn="ctr">
                        <a:lnSpc>
                          <a:spcPct val="150000"/>
                        </a:lnSpc>
                        <a:spcAft>
                          <a:spcPts val="0"/>
                        </a:spcAft>
                      </a:pPr>
                      <a:r>
                        <a:rPr lang="es-ES" sz="800" dirty="0">
                          <a:effectLst/>
                        </a:rPr>
                        <a:t>N=66</a:t>
                      </a:r>
                      <a:endParaRPr lang="es-ES" sz="700" dirty="0">
                        <a:effectLst/>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s-ES" sz="1000" dirty="0">
                          <a:effectLst/>
                        </a:rPr>
                        <a:t>MZ</a:t>
                      </a:r>
                    </a:p>
                    <a:p>
                      <a:pPr algn="ctr">
                        <a:lnSpc>
                          <a:spcPct val="150000"/>
                        </a:lnSpc>
                        <a:spcAft>
                          <a:spcPts val="0"/>
                        </a:spcAft>
                      </a:pPr>
                      <a:r>
                        <a:rPr lang="es-ES" sz="800" dirty="0">
                          <a:effectLst/>
                        </a:rPr>
                        <a:t>N=2</a:t>
                      </a: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s-ES" sz="1000" dirty="0">
                          <a:effectLst/>
                        </a:rPr>
                        <a:t>MS</a:t>
                      </a:r>
                    </a:p>
                    <a:p>
                      <a:pPr algn="ctr">
                        <a:lnSpc>
                          <a:spcPct val="150000"/>
                        </a:lnSpc>
                        <a:spcAft>
                          <a:spcPts val="0"/>
                        </a:spcAft>
                      </a:pPr>
                      <a:r>
                        <a:rPr lang="es-ES" sz="800" dirty="0">
                          <a:effectLst/>
                        </a:rPr>
                        <a:t>N=8</a:t>
                      </a: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s-ES" sz="1000" dirty="0">
                          <a:effectLst/>
                        </a:rPr>
                        <a:t>SS</a:t>
                      </a:r>
                    </a:p>
                    <a:p>
                      <a:pPr algn="ctr">
                        <a:lnSpc>
                          <a:spcPct val="150000"/>
                        </a:lnSpc>
                        <a:spcAft>
                          <a:spcPts val="0"/>
                        </a:spcAft>
                      </a:pPr>
                      <a:r>
                        <a:rPr lang="es-ES" sz="800" dirty="0">
                          <a:effectLst/>
                        </a:rPr>
                        <a:t>N=1</a:t>
                      </a: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s-ES" sz="1100" dirty="0">
                          <a:effectLst/>
                        </a:rPr>
                        <a:t>MI</a:t>
                      </a:r>
                    </a:p>
                    <a:p>
                      <a:pPr algn="ctr">
                        <a:lnSpc>
                          <a:spcPct val="150000"/>
                        </a:lnSpc>
                        <a:spcAft>
                          <a:spcPts val="0"/>
                        </a:spcAft>
                      </a:pPr>
                      <a:r>
                        <a:rPr lang="es-ES" sz="800" dirty="0">
                          <a:effectLst/>
                        </a:rPr>
                        <a:t>N=1</a:t>
                      </a:r>
                      <a:endParaRPr lang="es-ES" sz="8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s-ES" sz="1000" dirty="0">
                          <a:effectLst/>
                        </a:rPr>
                        <a:t>MP Lowell</a:t>
                      </a:r>
                    </a:p>
                    <a:p>
                      <a:pPr algn="ctr">
                        <a:lnSpc>
                          <a:spcPct val="150000"/>
                        </a:lnSpc>
                        <a:spcAft>
                          <a:spcPts val="0"/>
                        </a:spcAft>
                      </a:pPr>
                      <a:r>
                        <a:rPr lang="es-ES" sz="800" dirty="0">
                          <a:effectLst/>
                        </a:rPr>
                        <a:t>N=1</a:t>
                      </a:r>
                    </a:p>
                  </a:txBody>
                  <a:tcPr marL="68580" marR="68580" marT="0" marB="0" anchor="ctr">
                    <a:solidFill>
                      <a:schemeClr val="accent2">
                        <a:lumMod val="60000"/>
                        <a:lumOff val="40000"/>
                      </a:schemeClr>
                    </a:solidFill>
                  </a:tcPr>
                </a:tc>
                <a:extLst>
                  <a:ext uri="{0D108BD9-81ED-4DB2-BD59-A6C34878D82A}">
                    <a16:rowId xmlns:a16="http://schemas.microsoft.com/office/drawing/2014/main" val="3195589346"/>
                  </a:ext>
                </a:extLst>
              </a:tr>
              <a:tr h="280149">
                <a:tc>
                  <a:txBody>
                    <a:bodyPr/>
                    <a:lstStyle/>
                    <a:p>
                      <a:pPr algn="l">
                        <a:lnSpc>
                          <a:spcPct val="150000"/>
                        </a:lnSpc>
                        <a:spcAft>
                          <a:spcPts val="0"/>
                        </a:spcAft>
                      </a:pPr>
                      <a:r>
                        <a:rPr lang="es-ES" sz="1000" dirty="0">
                          <a:effectLst/>
                        </a:rPr>
                        <a:t>Hombres (%)</a:t>
                      </a:r>
                      <a:endParaRPr lang="es-ES" sz="11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s-ES" sz="1000" dirty="0">
                          <a:effectLst/>
                        </a:rPr>
                        <a:t>30 (50%)</a:t>
                      </a:r>
                      <a:endParaRPr lang="es-ES" sz="11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s-ES" sz="1000" dirty="0">
                          <a:effectLst/>
                        </a:rPr>
                        <a:t>1 (50%)</a:t>
                      </a:r>
                      <a:endParaRPr lang="es-ES" sz="11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s-ES" sz="1000" dirty="0">
                          <a:effectLst/>
                        </a:rPr>
                        <a:t>4 (50%)</a:t>
                      </a:r>
                      <a:endParaRPr lang="es-ES" sz="11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s-ES" sz="1000" dirty="0">
                          <a:effectLst/>
                        </a:rPr>
                        <a:t>1 (100%)</a:t>
                      </a:r>
                      <a:endParaRPr lang="es-ES" sz="11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s-ES" sz="1000" dirty="0">
                          <a:effectLst/>
                        </a:rPr>
                        <a:t>-</a:t>
                      </a:r>
                      <a:endParaRPr lang="es-ES" sz="11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s-ES" sz="1000" dirty="0">
                          <a:effectLst/>
                        </a:rPr>
                        <a:t>1 (100%)</a:t>
                      </a:r>
                      <a:endParaRPr lang="es-ES" sz="11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extLst>
                  <a:ext uri="{0D108BD9-81ED-4DB2-BD59-A6C34878D82A}">
                    <a16:rowId xmlns:a16="http://schemas.microsoft.com/office/drawing/2014/main" val="2333590389"/>
                  </a:ext>
                </a:extLst>
              </a:tr>
              <a:tr h="280149">
                <a:tc>
                  <a:txBody>
                    <a:bodyPr/>
                    <a:lstStyle/>
                    <a:p>
                      <a:pPr algn="l">
                        <a:lnSpc>
                          <a:spcPct val="150000"/>
                        </a:lnSpc>
                        <a:spcAft>
                          <a:spcPts val="0"/>
                        </a:spcAft>
                      </a:pPr>
                      <a:r>
                        <a:rPr lang="en-GB" sz="1000">
                          <a:effectLst/>
                        </a:rPr>
                        <a:t>Edad (años)</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n-GB" sz="1000">
                          <a:effectLst/>
                        </a:rPr>
                        <a:t>54,9 ± 9</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n-GB" sz="1000">
                          <a:effectLst/>
                        </a:rPr>
                        <a:t>53,5 ± 17,7</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n-GB" sz="1000">
                          <a:effectLst/>
                        </a:rPr>
                        <a:t>54 ± 18,3</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n-GB" sz="1000">
                          <a:effectLst/>
                        </a:rPr>
                        <a:t>51</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n-GB" sz="1000">
                          <a:effectLst/>
                        </a:rPr>
                        <a:t>60</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n-GB" sz="1000" dirty="0">
                          <a:effectLst/>
                        </a:rPr>
                        <a:t>66</a:t>
                      </a:r>
                      <a:endParaRPr lang="es-ES" sz="11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extLst>
                  <a:ext uri="{0D108BD9-81ED-4DB2-BD59-A6C34878D82A}">
                    <a16:rowId xmlns:a16="http://schemas.microsoft.com/office/drawing/2014/main" val="2760068551"/>
                  </a:ext>
                </a:extLst>
              </a:tr>
              <a:tr h="280149">
                <a:tc>
                  <a:txBody>
                    <a:bodyPr/>
                    <a:lstStyle/>
                    <a:p>
                      <a:pPr algn="l">
                        <a:lnSpc>
                          <a:spcPct val="150000"/>
                        </a:lnSpc>
                        <a:spcAft>
                          <a:spcPts val="0"/>
                        </a:spcAft>
                      </a:pPr>
                      <a:r>
                        <a:rPr lang="en-GB" sz="1000">
                          <a:effectLst/>
                        </a:rPr>
                        <a:t>Consumo tabáquico (paq/año)</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n-GB" sz="1000">
                          <a:effectLst/>
                        </a:rPr>
                        <a:t>41 ± 23,7</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n-GB" sz="1000">
                          <a:effectLst/>
                        </a:rPr>
                        <a:t>19 ± 8,5</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n-GB" sz="1000">
                          <a:effectLst/>
                        </a:rPr>
                        <a:t>32 ± 19,5</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n-GB" sz="1000">
                          <a:effectLst/>
                        </a:rPr>
                        <a:t>33</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n-GB" sz="1000">
                          <a:effectLst/>
                        </a:rPr>
                        <a:t>35</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n-GB" sz="1000" dirty="0">
                          <a:effectLst/>
                        </a:rPr>
                        <a:t>72</a:t>
                      </a:r>
                      <a:endParaRPr lang="es-ES" sz="11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extLst>
                  <a:ext uri="{0D108BD9-81ED-4DB2-BD59-A6C34878D82A}">
                    <a16:rowId xmlns:a16="http://schemas.microsoft.com/office/drawing/2014/main" val="979831657"/>
                  </a:ext>
                </a:extLst>
              </a:tr>
              <a:tr h="280149">
                <a:tc>
                  <a:txBody>
                    <a:bodyPr/>
                    <a:lstStyle/>
                    <a:p>
                      <a:pPr algn="l">
                        <a:lnSpc>
                          <a:spcPct val="150000"/>
                        </a:lnSpc>
                        <a:spcAft>
                          <a:spcPts val="0"/>
                        </a:spcAft>
                      </a:pPr>
                      <a:r>
                        <a:rPr lang="en-GB" sz="1000">
                          <a:effectLst/>
                        </a:rPr>
                        <a:t>EPOC</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n-GB" sz="1000" dirty="0">
                          <a:effectLst/>
                        </a:rPr>
                        <a:t>12</a:t>
                      </a:r>
                      <a:endParaRPr lang="es-ES" sz="11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n-GB" sz="1000" dirty="0">
                          <a:effectLst/>
                        </a:rPr>
                        <a:t>-</a:t>
                      </a:r>
                      <a:endParaRPr lang="es-ES" sz="11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n-GB" sz="1000" dirty="0">
                          <a:effectLst/>
                        </a:rPr>
                        <a:t>3</a:t>
                      </a:r>
                      <a:endParaRPr lang="es-ES" sz="11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n-GB" sz="1000">
                          <a:effectLst/>
                        </a:rPr>
                        <a:t>-</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n-GB" sz="1000">
                          <a:effectLst/>
                        </a:rPr>
                        <a:t>-</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n-GB" sz="1000" dirty="0">
                          <a:effectLst/>
                        </a:rPr>
                        <a:t>1</a:t>
                      </a:r>
                      <a:endParaRPr lang="es-ES" sz="11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extLst>
                  <a:ext uri="{0D108BD9-81ED-4DB2-BD59-A6C34878D82A}">
                    <a16:rowId xmlns:a16="http://schemas.microsoft.com/office/drawing/2014/main" val="561379968"/>
                  </a:ext>
                </a:extLst>
              </a:tr>
              <a:tr h="280149">
                <a:tc>
                  <a:txBody>
                    <a:bodyPr/>
                    <a:lstStyle/>
                    <a:p>
                      <a:pPr algn="l">
                        <a:lnSpc>
                          <a:spcPct val="150000"/>
                        </a:lnSpc>
                        <a:spcAft>
                          <a:spcPts val="0"/>
                        </a:spcAft>
                      </a:pPr>
                      <a:r>
                        <a:rPr lang="en-GB" sz="1000">
                          <a:effectLst/>
                        </a:rPr>
                        <a:t>Enfisema</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n-GB" sz="1000" dirty="0">
                          <a:effectLst/>
                        </a:rPr>
                        <a:t>3</a:t>
                      </a:r>
                      <a:endParaRPr lang="es-ES" sz="11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n-GB" sz="1000">
                          <a:effectLst/>
                        </a:rPr>
                        <a:t>-</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n-GB" sz="1000">
                          <a:effectLst/>
                        </a:rPr>
                        <a:t>-</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n-GB" sz="1000">
                          <a:effectLst/>
                        </a:rPr>
                        <a:t>-</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n-GB" sz="1000">
                          <a:effectLst/>
                        </a:rPr>
                        <a:t>-</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n-GB" sz="1000">
                          <a:effectLst/>
                        </a:rPr>
                        <a:t>-</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extLst>
                  <a:ext uri="{0D108BD9-81ED-4DB2-BD59-A6C34878D82A}">
                    <a16:rowId xmlns:a16="http://schemas.microsoft.com/office/drawing/2014/main" val="183395199"/>
                  </a:ext>
                </a:extLst>
              </a:tr>
              <a:tr h="280149">
                <a:tc>
                  <a:txBody>
                    <a:bodyPr/>
                    <a:lstStyle/>
                    <a:p>
                      <a:pPr algn="l">
                        <a:lnSpc>
                          <a:spcPct val="150000"/>
                        </a:lnSpc>
                        <a:spcAft>
                          <a:spcPts val="0"/>
                        </a:spcAft>
                      </a:pPr>
                      <a:r>
                        <a:rPr lang="en-GB" sz="1000">
                          <a:effectLst/>
                        </a:rPr>
                        <a:t>Asma</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n-GB" sz="1000" dirty="0">
                          <a:effectLst/>
                        </a:rPr>
                        <a:t>7</a:t>
                      </a:r>
                      <a:endParaRPr lang="es-ES" sz="11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n-GB" sz="1000">
                          <a:effectLst/>
                        </a:rPr>
                        <a:t>-</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n-GB" sz="1000">
                          <a:effectLst/>
                        </a:rPr>
                        <a:t>-</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n-GB" sz="1000">
                          <a:effectLst/>
                        </a:rPr>
                        <a:t>-</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n-GB" sz="1000">
                          <a:effectLst/>
                        </a:rPr>
                        <a:t>-</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n-GB" sz="1000">
                          <a:effectLst/>
                        </a:rPr>
                        <a:t>-</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extLst>
                  <a:ext uri="{0D108BD9-81ED-4DB2-BD59-A6C34878D82A}">
                    <a16:rowId xmlns:a16="http://schemas.microsoft.com/office/drawing/2014/main" val="484791030"/>
                  </a:ext>
                </a:extLst>
              </a:tr>
              <a:tr h="280149">
                <a:tc>
                  <a:txBody>
                    <a:bodyPr/>
                    <a:lstStyle/>
                    <a:p>
                      <a:pPr algn="l">
                        <a:lnSpc>
                          <a:spcPct val="150000"/>
                        </a:lnSpc>
                        <a:spcAft>
                          <a:spcPts val="0"/>
                        </a:spcAft>
                      </a:pPr>
                      <a:r>
                        <a:rPr lang="en-GB" sz="1000">
                          <a:effectLst/>
                        </a:rPr>
                        <a:t>Fibromialgia</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n-GB" sz="1000" dirty="0">
                          <a:effectLst/>
                        </a:rPr>
                        <a:t>1</a:t>
                      </a:r>
                      <a:endParaRPr lang="es-ES" sz="11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n-GB" sz="1000" dirty="0">
                          <a:effectLst/>
                        </a:rPr>
                        <a:t>1</a:t>
                      </a:r>
                      <a:endParaRPr lang="es-ES" sz="11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n-GB" sz="1000" dirty="0">
                          <a:effectLst/>
                        </a:rPr>
                        <a:t>1</a:t>
                      </a:r>
                      <a:endParaRPr lang="es-ES" sz="11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n-GB" sz="1000">
                          <a:effectLst/>
                        </a:rPr>
                        <a:t>-</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n-GB" sz="1000">
                          <a:effectLst/>
                        </a:rPr>
                        <a:t>-</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n-GB" sz="1000">
                          <a:effectLst/>
                        </a:rPr>
                        <a:t>-</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extLst>
                  <a:ext uri="{0D108BD9-81ED-4DB2-BD59-A6C34878D82A}">
                    <a16:rowId xmlns:a16="http://schemas.microsoft.com/office/drawing/2014/main" val="1033517769"/>
                  </a:ext>
                </a:extLst>
              </a:tr>
              <a:tr h="280149">
                <a:tc>
                  <a:txBody>
                    <a:bodyPr/>
                    <a:lstStyle/>
                    <a:p>
                      <a:pPr algn="l">
                        <a:lnSpc>
                          <a:spcPct val="150000"/>
                        </a:lnSpc>
                        <a:spcAft>
                          <a:spcPts val="0"/>
                        </a:spcAft>
                      </a:pPr>
                      <a:r>
                        <a:rPr lang="en-GB" sz="1000" dirty="0" err="1">
                          <a:effectLst/>
                        </a:rPr>
                        <a:t>Hepatopatía</a:t>
                      </a:r>
                      <a:endParaRPr lang="es-ES" sz="11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n-GB" sz="1000" dirty="0">
                          <a:effectLst/>
                        </a:rPr>
                        <a:t>3</a:t>
                      </a:r>
                      <a:endParaRPr lang="es-ES" sz="11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n-GB" sz="1000">
                          <a:effectLst/>
                        </a:rPr>
                        <a:t>-</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n-GB" sz="1000">
                          <a:effectLst/>
                        </a:rPr>
                        <a:t>-</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n-GB" sz="1000">
                          <a:effectLst/>
                        </a:rPr>
                        <a:t>-</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n-GB" sz="1000">
                          <a:effectLst/>
                        </a:rPr>
                        <a:t>-</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n-GB" sz="1000" dirty="0">
                          <a:effectLst/>
                        </a:rPr>
                        <a:t>-</a:t>
                      </a:r>
                      <a:endParaRPr lang="es-ES" sz="11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extLst>
                  <a:ext uri="{0D108BD9-81ED-4DB2-BD59-A6C34878D82A}">
                    <a16:rowId xmlns:a16="http://schemas.microsoft.com/office/drawing/2014/main" val="3135665930"/>
                  </a:ext>
                </a:extLst>
              </a:tr>
              <a:tr h="280149">
                <a:tc>
                  <a:txBody>
                    <a:bodyPr/>
                    <a:lstStyle/>
                    <a:p>
                      <a:pPr algn="l">
                        <a:lnSpc>
                          <a:spcPct val="150000"/>
                        </a:lnSpc>
                        <a:spcAft>
                          <a:spcPts val="0"/>
                        </a:spcAft>
                      </a:pPr>
                      <a:r>
                        <a:rPr lang="es-ES" sz="1000" dirty="0">
                          <a:effectLst/>
                        </a:rPr>
                        <a:t>Test de </a:t>
                      </a:r>
                      <a:r>
                        <a:rPr lang="es-ES" sz="1000" dirty="0" err="1">
                          <a:effectLst/>
                        </a:rPr>
                        <a:t>Fagerström</a:t>
                      </a:r>
                      <a:endParaRPr lang="es-ES" sz="11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s-ES" sz="1000">
                          <a:effectLst/>
                        </a:rPr>
                        <a:t>6,7 </a:t>
                      </a:r>
                      <a:r>
                        <a:rPr lang="en-GB" sz="1000">
                          <a:effectLst/>
                        </a:rPr>
                        <a:t>± 2,3</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s-ES" sz="1000">
                          <a:effectLst/>
                        </a:rPr>
                        <a:t>7</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s-ES" sz="1000">
                          <a:effectLst/>
                        </a:rPr>
                        <a:t>5,6 </a:t>
                      </a:r>
                      <a:r>
                        <a:rPr lang="en-GB" sz="1000">
                          <a:effectLst/>
                        </a:rPr>
                        <a:t>± 2,7</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s-ES" sz="1000">
                          <a:effectLst/>
                        </a:rPr>
                        <a:t>6</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s-ES" sz="1000">
                          <a:effectLst/>
                        </a:rPr>
                        <a:t>8</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s-ES" sz="1000">
                          <a:effectLst/>
                        </a:rPr>
                        <a:t>8</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extLst>
                  <a:ext uri="{0D108BD9-81ED-4DB2-BD59-A6C34878D82A}">
                    <a16:rowId xmlns:a16="http://schemas.microsoft.com/office/drawing/2014/main" val="2980817723"/>
                  </a:ext>
                </a:extLst>
              </a:tr>
              <a:tr h="280149">
                <a:tc>
                  <a:txBody>
                    <a:bodyPr/>
                    <a:lstStyle/>
                    <a:p>
                      <a:pPr algn="l">
                        <a:lnSpc>
                          <a:spcPct val="150000"/>
                        </a:lnSpc>
                        <a:spcAft>
                          <a:spcPts val="0"/>
                        </a:spcAft>
                      </a:pPr>
                      <a:r>
                        <a:rPr lang="en-GB" sz="1000" dirty="0">
                          <a:effectLst/>
                        </a:rPr>
                        <a:t>Test de Richmond</a:t>
                      </a:r>
                      <a:endParaRPr lang="es-ES" sz="11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n-GB" sz="1000" dirty="0">
                          <a:effectLst/>
                        </a:rPr>
                        <a:t>8,1 ± 1,7</a:t>
                      </a:r>
                      <a:endParaRPr lang="es-ES" sz="11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n-GB" sz="1000">
                          <a:effectLst/>
                        </a:rPr>
                        <a:t>9,5 ± 0,7</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n-GB" sz="1000">
                          <a:effectLst/>
                        </a:rPr>
                        <a:t>7,3 ± 2,1</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n-GB" sz="1000">
                          <a:effectLst/>
                        </a:rPr>
                        <a:t>7</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n-GB" sz="1000">
                          <a:effectLst/>
                        </a:rPr>
                        <a:t>4</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n-GB" sz="1000">
                          <a:effectLst/>
                        </a:rPr>
                        <a:t>9</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extLst>
                  <a:ext uri="{0D108BD9-81ED-4DB2-BD59-A6C34878D82A}">
                    <a16:rowId xmlns:a16="http://schemas.microsoft.com/office/drawing/2014/main" val="1101099474"/>
                  </a:ext>
                </a:extLst>
              </a:tr>
              <a:tr h="280149">
                <a:tc>
                  <a:txBody>
                    <a:bodyPr/>
                    <a:lstStyle/>
                    <a:p>
                      <a:pPr algn="l">
                        <a:lnSpc>
                          <a:spcPct val="150000"/>
                        </a:lnSpc>
                        <a:spcAft>
                          <a:spcPts val="0"/>
                        </a:spcAft>
                      </a:pPr>
                      <a:r>
                        <a:rPr lang="en-GB" sz="1000">
                          <a:effectLst/>
                        </a:rPr>
                        <a:t>HADS A</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n-GB" sz="1000" dirty="0">
                          <a:effectLst/>
                        </a:rPr>
                        <a:t>11,2 ± 5,2</a:t>
                      </a:r>
                      <a:endParaRPr lang="es-ES" sz="11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n-GB" sz="1000" dirty="0">
                          <a:effectLst/>
                        </a:rPr>
                        <a:t>12,5 ± 5</a:t>
                      </a:r>
                      <a:endParaRPr lang="es-ES" sz="11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n-GB" sz="1000" dirty="0">
                          <a:effectLst/>
                        </a:rPr>
                        <a:t>8,7 ± 3,7</a:t>
                      </a:r>
                      <a:endParaRPr lang="es-ES" sz="11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n-GB" sz="1000" dirty="0">
                          <a:effectLst/>
                        </a:rPr>
                        <a:t>9</a:t>
                      </a:r>
                      <a:endParaRPr lang="es-ES" sz="11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n-GB" sz="1000">
                          <a:effectLst/>
                        </a:rPr>
                        <a:t>12</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n-GB" sz="1000">
                          <a:effectLst/>
                        </a:rPr>
                        <a:t>2</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extLst>
                  <a:ext uri="{0D108BD9-81ED-4DB2-BD59-A6C34878D82A}">
                    <a16:rowId xmlns:a16="http://schemas.microsoft.com/office/drawing/2014/main" val="2378144486"/>
                  </a:ext>
                </a:extLst>
              </a:tr>
              <a:tr h="280149">
                <a:tc>
                  <a:txBody>
                    <a:bodyPr/>
                    <a:lstStyle/>
                    <a:p>
                      <a:pPr algn="l">
                        <a:lnSpc>
                          <a:spcPct val="150000"/>
                        </a:lnSpc>
                        <a:spcAft>
                          <a:spcPts val="0"/>
                        </a:spcAft>
                      </a:pPr>
                      <a:r>
                        <a:rPr lang="en-GB" sz="1000">
                          <a:effectLst/>
                        </a:rPr>
                        <a:t>HADS D</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n-GB" sz="1000">
                          <a:effectLst/>
                        </a:rPr>
                        <a:t>7,4 ± 4,8</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n-GB" sz="1000">
                          <a:effectLst/>
                        </a:rPr>
                        <a:t>7 ± 1,4</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n-GB" sz="1000">
                          <a:effectLst/>
                        </a:rPr>
                        <a:t>6,4 ± 3,3</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n-GB" sz="1000" dirty="0">
                          <a:effectLst/>
                        </a:rPr>
                        <a:t>9</a:t>
                      </a:r>
                      <a:endParaRPr lang="es-ES" sz="11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n-GB" sz="1000" dirty="0">
                          <a:effectLst/>
                        </a:rPr>
                        <a:t>6</a:t>
                      </a:r>
                      <a:endParaRPr lang="es-ES" sz="11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50000"/>
                        </a:lnSpc>
                        <a:spcAft>
                          <a:spcPts val="0"/>
                        </a:spcAft>
                      </a:pPr>
                      <a:r>
                        <a:rPr lang="en-GB" sz="1000" dirty="0">
                          <a:effectLst/>
                        </a:rPr>
                        <a:t>4</a:t>
                      </a:r>
                      <a:endParaRPr lang="es-ES" sz="11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extLst>
                  <a:ext uri="{0D108BD9-81ED-4DB2-BD59-A6C34878D82A}">
                    <a16:rowId xmlns:a16="http://schemas.microsoft.com/office/drawing/2014/main" val="2562189810"/>
                  </a:ext>
                </a:extLst>
              </a:tr>
            </a:tbl>
          </a:graphicData>
        </a:graphic>
      </p:graphicFrame>
    </p:spTree>
    <p:extLst>
      <p:ext uri="{BB962C8B-B14F-4D97-AF65-F5344CB8AC3E}">
        <p14:creationId xmlns:p14="http://schemas.microsoft.com/office/powerpoint/2010/main" val="22680056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AD0209-CAB2-9ACD-C35E-9D8A1FC37083}"/>
            </a:ext>
          </a:extLst>
        </p:cNvPr>
        <p:cNvGrpSpPr/>
        <p:nvPr/>
      </p:nvGrpSpPr>
      <p:grpSpPr>
        <a:xfrm>
          <a:off x="0" y="0"/>
          <a:ext cx="0" cy="0"/>
          <a:chOff x="0" y="0"/>
          <a:chExt cx="0" cy="0"/>
        </a:xfrm>
      </p:grpSpPr>
      <p:sp>
        <p:nvSpPr>
          <p:cNvPr id="8" name="Rectángulo 7">
            <a:extLst>
              <a:ext uri="{FF2B5EF4-FFF2-40B4-BE49-F238E27FC236}">
                <a16:creationId xmlns:a16="http://schemas.microsoft.com/office/drawing/2014/main" id="{1299A054-352D-59AC-71C2-F906D67A588D}"/>
              </a:ext>
            </a:extLst>
          </p:cNvPr>
          <p:cNvSpPr/>
          <p:nvPr/>
        </p:nvSpPr>
        <p:spPr>
          <a:xfrm>
            <a:off x="2627784" y="0"/>
            <a:ext cx="6516216" cy="857250"/>
          </a:xfrm>
          <a:prstGeom prst="rect">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6000" dirty="0"/>
              <a:t>Resultados</a:t>
            </a:r>
          </a:p>
        </p:txBody>
      </p:sp>
      <p:graphicFrame>
        <p:nvGraphicFramePr>
          <p:cNvPr id="5" name="Gráfico 4"/>
          <p:cNvGraphicFramePr/>
          <p:nvPr>
            <p:extLst>
              <p:ext uri="{D42A27DB-BD31-4B8C-83A1-F6EECF244321}">
                <p14:modId xmlns:p14="http://schemas.microsoft.com/office/powerpoint/2010/main" val="860867675"/>
              </p:ext>
            </p:extLst>
          </p:nvPr>
        </p:nvGraphicFramePr>
        <p:xfrm>
          <a:off x="2646004" y="1167594"/>
          <a:ext cx="3078124" cy="36004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Gráfico 3"/>
          <p:cNvGraphicFramePr/>
          <p:nvPr>
            <p:extLst>
              <p:ext uri="{D42A27DB-BD31-4B8C-83A1-F6EECF244321}">
                <p14:modId xmlns:p14="http://schemas.microsoft.com/office/powerpoint/2010/main" val="4099852132"/>
              </p:ext>
            </p:extLst>
          </p:nvPr>
        </p:nvGraphicFramePr>
        <p:xfrm>
          <a:off x="6228184" y="1275606"/>
          <a:ext cx="2615952" cy="338437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 name="Diagrama 1"/>
          <p:cNvGraphicFramePr/>
          <p:nvPr>
            <p:extLst>
              <p:ext uri="{D42A27DB-BD31-4B8C-83A1-F6EECF244321}">
                <p14:modId xmlns:p14="http://schemas.microsoft.com/office/powerpoint/2010/main" val="2340995881"/>
              </p:ext>
            </p:extLst>
          </p:nvPr>
        </p:nvGraphicFramePr>
        <p:xfrm>
          <a:off x="0" y="1447738"/>
          <a:ext cx="2195736" cy="304011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3753497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AD0209-CAB2-9ACD-C35E-9D8A1FC37083}"/>
            </a:ext>
          </a:extLst>
        </p:cNvPr>
        <p:cNvGrpSpPr/>
        <p:nvPr/>
      </p:nvGrpSpPr>
      <p:grpSpPr>
        <a:xfrm>
          <a:off x="0" y="0"/>
          <a:ext cx="0" cy="0"/>
          <a:chOff x="0" y="0"/>
          <a:chExt cx="0" cy="0"/>
        </a:xfrm>
      </p:grpSpPr>
      <p:sp>
        <p:nvSpPr>
          <p:cNvPr id="8" name="Rectángulo 7">
            <a:extLst>
              <a:ext uri="{FF2B5EF4-FFF2-40B4-BE49-F238E27FC236}">
                <a16:creationId xmlns:a16="http://schemas.microsoft.com/office/drawing/2014/main" id="{1299A054-352D-59AC-71C2-F906D67A588D}"/>
              </a:ext>
            </a:extLst>
          </p:cNvPr>
          <p:cNvSpPr/>
          <p:nvPr/>
        </p:nvSpPr>
        <p:spPr>
          <a:xfrm>
            <a:off x="2627784" y="0"/>
            <a:ext cx="6516216" cy="857250"/>
          </a:xfrm>
          <a:prstGeom prst="rect">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6000" dirty="0"/>
              <a:t>Resultados</a:t>
            </a:r>
          </a:p>
        </p:txBody>
      </p:sp>
      <p:graphicFrame>
        <p:nvGraphicFramePr>
          <p:cNvPr id="7" name="Gráfico 6">
            <a:extLst>
              <a:ext uri="{FF2B5EF4-FFF2-40B4-BE49-F238E27FC236}">
                <a16:creationId xmlns:a16="http://schemas.microsoft.com/office/drawing/2014/main" id="{C0DFBEF3-0EE0-B269-D99C-1CC33F505C6F}"/>
              </a:ext>
            </a:extLst>
          </p:cNvPr>
          <p:cNvGraphicFramePr/>
          <p:nvPr>
            <p:extLst>
              <p:ext uri="{D42A27DB-BD31-4B8C-83A1-F6EECF244321}">
                <p14:modId xmlns:p14="http://schemas.microsoft.com/office/powerpoint/2010/main" val="1283786971"/>
              </p:ext>
            </p:extLst>
          </p:nvPr>
        </p:nvGraphicFramePr>
        <p:xfrm>
          <a:off x="899592" y="1203598"/>
          <a:ext cx="7704856" cy="367240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430698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35AA0A-D6E6-51FB-715A-238CBB108274}"/>
            </a:ext>
          </a:extLst>
        </p:cNvPr>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B0F9FB0D-5587-6187-C085-EC5999CE0B42}"/>
              </a:ext>
            </a:extLst>
          </p:cNvPr>
          <p:cNvGraphicFramePr/>
          <p:nvPr>
            <p:extLst>
              <p:ext uri="{D42A27DB-BD31-4B8C-83A1-F6EECF244321}">
                <p14:modId xmlns:p14="http://schemas.microsoft.com/office/powerpoint/2010/main" val="1588900864"/>
              </p:ext>
            </p:extLst>
          </p:nvPr>
        </p:nvGraphicFramePr>
        <p:xfrm>
          <a:off x="-252536" y="1419622"/>
          <a:ext cx="9073008" cy="31841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ángulo 5">
            <a:extLst>
              <a:ext uri="{FF2B5EF4-FFF2-40B4-BE49-F238E27FC236}">
                <a16:creationId xmlns:a16="http://schemas.microsoft.com/office/drawing/2014/main" id="{D5053DD9-23BF-8446-BF24-8FB629FC3B14}"/>
              </a:ext>
            </a:extLst>
          </p:cNvPr>
          <p:cNvSpPr/>
          <p:nvPr/>
        </p:nvSpPr>
        <p:spPr>
          <a:xfrm>
            <a:off x="2627784" y="0"/>
            <a:ext cx="6516216" cy="857250"/>
          </a:xfrm>
          <a:prstGeom prst="rect">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6000" dirty="0"/>
              <a:t>Conclusiones</a:t>
            </a:r>
          </a:p>
        </p:txBody>
      </p:sp>
    </p:spTree>
    <p:extLst>
      <p:ext uri="{BB962C8B-B14F-4D97-AF65-F5344CB8AC3E}">
        <p14:creationId xmlns:p14="http://schemas.microsoft.com/office/powerpoint/2010/main" val="387540901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32"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5C37590A-CE2B-463C-B267-1D4B30AF03D5}">
  <we:reference id="wa200005566" version="3.0.0.2" store="es-ES" storeType="OMEX"/>
  <we:alternateReferences>
    <we:reference id="wa200005566" version="3.0.0.2" store="wa200005566"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583</TotalTime>
  <Words>1136</Words>
  <Application>Microsoft Office PowerPoint</Application>
  <PresentationFormat>Presentación en pantalla (16:9)</PresentationFormat>
  <Paragraphs>153</Paragraphs>
  <Slides>8</Slides>
  <Notes>7</Notes>
  <HiddenSlides>0</HiddenSlides>
  <MMClips>0</MMClips>
  <ScaleCrop>false</ScaleCrop>
  <HeadingPairs>
    <vt:vector size="4" baseType="variant">
      <vt:variant>
        <vt:lpstr>Tema</vt:lpstr>
      </vt:variant>
      <vt:variant>
        <vt:i4>1</vt:i4>
      </vt:variant>
      <vt:variant>
        <vt:lpstr>Títulos de diapositiva</vt:lpstr>
      </vt:variant>
      <vt:variant>
        <vt:i4>8</vt:i4>
      </vt:variant>
    </vt:vector>
  </HeadingPairs>
  <TitlesOfParts>
    <vt:vector size="9" baseType="lpstr">
      <vt:lpstr>Tema de Office</vt:lpstr>
      <vt:lpstr>  CRIBADO DE DÉFICIT DE ALFA1 ANTITRIPSINA EN UNA CONSULTA MONOGRÁFICA DE TABAQUISMO Y SU RELACIÓN CON LA PRESENCIA DE ENFERMEDAD PULMONAR OBSTRUCTIVA CRÓNICA. </vt:lpstr>
      <vt:lpstr>Introducción</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Jaime Peña Franco</cp:lastModifiedBy>
  <cp:revision>26</cp:revision>
  <dcterms:created xsi:type="dcterms:W3CDTF">2024-02-05T13:08:18Z</dcterms:created>
  <dcterms:modified xsi:type="dcterms:W3CDTF">2025-02-27T17:49:49Z</dcterms:modified>
</cp:coreProperties>
</file>