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/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/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2 Marcador de posición de imagen"/>
          <p:cNvSpPr/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8176" y="4780032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1 Título"/>
          <p:cNvSpPr txBox="1"/>
          <p:nvPr>
            <p:ph type="ctrTitle"/>
          </p:nvPr>
        </p:nvSpPr>
        <p:spPr>
          <a:xfrm>
            <a:off x="1875482" y="252732"/>
            <a:ext cx="7151793" cy="1149910"/>
          </a:xfrm>
          <a:prstGeom prst="rect">
            <a:avLst/>
          </a:prstGeom>
        </p:spPr>
        <p:txBody>
          <a:bodyPr/>
          <a:lstStyle/>
          <a:p>
            <a:pPr defTabSz="393192">
              <a:spcBef>
                <a:spcPts val="1000"/>
              </a:spcBef>
              <a:defRPr sz="1720">
                <a:latin typeface="Arial"/>
                <a:ea typeface="Arial"/>
                <a:cs typeface="Arial"/>
                <a:sym typeface="Arial"/>
              </a:defRPr>
            </a:pPr>
            <a:r>
              <a:t>EVALUACIÓN DE LA GRAVEDAD DE LA EPOC EN MAYORES DE 60 AÑOS: GOLD VS ERS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S. García Colmenero, R. Torres Gervilla, E. Salcedo Lobera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Servicio de Neumología. Hospital Regional Universitario de Málaga. Málaga</a:t>
            </a:r>
          </a:p>
        </p:txBody>
      </p:sp>
      <p:sp>
        <p:nvSpPr>
          <p:cNvPr id="95" name="Texto"/>
          <p:cNvSpPr txBox="1"/>
          <p:nvPr/>
        </p:nvSpPr>
        <p:spPr>
          <a:xfrm>
            <a:off x="-1746026" y="-1771893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graphicFrame>
        <p:nvGraphicFramePr>
          <p:cNvPr id="96" name="Tabla"/>
          <p:cNvGraphicFramePr/>
          <p:nvPr/>
        </p:nvGraphicFramePr>
        <p:xfrm>
          <a:off x="2621661" y="2396879"/>
          <a:ext cx="5884845" cy="262758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1972005"/>
                <a:gridCol w="1955220"/>
                <a:gridCol w="1944917"/>
              </a:tblGrid>
              <a:tr h="2127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Sexo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rgbClr val="E1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Varón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rgbClr val="E1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Mujer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rgbClr val="E1CFFF"/>
                    </a:solidFill>
                  </a:tcPr>
                </a:tc>
              </a:tr>
              <a:tr h="212715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60 (73,3%)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23 (27,7%)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Edad (años)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72,97 ± 2,046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67,9 ± 2,96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Talla (cm)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167 ± 1,6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158 ± 3,2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IMC (kg/cm2)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27,65 ± 1,46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27,61 ± 3,32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FEV1 (mL)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1558 ± 126,72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1183 ± 176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 (%)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58 ± 4,6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53 ± 7,2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 (z score)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-2,36 ± 0,26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-2,81 ± 0,42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/FVC  (&lt;70%)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60 (100%)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23 (100%)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/FVC (Z score &lt; -1,65)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41 (68%)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16 (69%)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99882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Gravedad GOLD mediana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39238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Gravedad ERS (mediana)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Leve (-2,5 &lt;Z score &lt;-1,65)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Leve (-2,5 &lt;Z score &lt;-1,65)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7" name="GOLD define la obstrucción al flujo aéreo como FEV1/FVC &lt;70%. ERS y ATS proponen definir la obstrucción al flujo aéreo y su gravedad en función del valor del percentil en el que se encuentre el FEV1/FVC y el FEV1, respectivamente, en relación a una pobla"/>
          <p:cNvSpPr txBox="1"/>
          <p:nvPr/>
        </p:nvSpPr>
        <p:spPr>
          <a:xfrm>
            <a:off x="169829" y="1524311"/>
            <a:ext cx="8804342" cy="296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GOLD define la obstrucción al flujo aéreo como FEV</a:t>
            </a:r>
            <a:r>
              <a:rPr baseline="-5999"/>
              <a:t>1</a:t>
            </a:r>
            <a:r>
              <a:t>/FVC &lt;70%. ERS y ATS proponen definir la obstrucción al flujo aéreo y su gravedad en función del valor del percentil en el que se encuentre el FEV</a:t>
            </a:r>
            <a:r>
              <a:rPr baseline="-5999"/>
              <a:t>1</a:t>
            </a:r>
            <a:r>
              <a:t>/FVC y el FEV</a:t>
            </a:r>
            <a:r>
              <a:rPr baseline="-5999"/>
              <a:t>1</a:t>
            </a:r>
            <a:r>
              <a:t>, respectivamente, en relación a una población sana de edad y sexo determinados, los Z-score.​</a:t>
            </a: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Estudio descriptivo de 83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pacientes con 60 años o más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con criterios de obstrucción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según GOLD.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Se han recogido datos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generales y espirométricos.</a:t>
            </a:r>
          </a:p>
          <a:p>
            <a:pPr algn="just" defTabSz="457200">
              <a:defRPr sz="1466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98" name="INTRODUCCIÓN"/>
          <p:cNvSpPr/>
          <p:nvPr/>
        </p:nvSpPr>
        <p:spPr>
          <a:xfrm>
            <a:off x="270631" y="1356604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INTRODUCCIÓN</a:t>
            </a:r>
          </a:p>
        </p:txBody>
      </p:sp>
      <p:sp>
        <p:nvSpPr>
          <p:cNvPr id="99" name="MATERIAL Y MÉTODOS"/>
          <p:cNvSpPr/>
          <p:nvPr/>
        </p:nvSpPr>
        <p:spPr>
          <a:xfrm>
            <a:off x="254985" y="2585922"/>
            <a:ext cx="2077502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MATERIAL Y MÉTODOS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1 Título"/>
          <p:cNvSpPr txBox="1"/>
          <p:nvPr>
            <p:ph type="ctrTitle"/>
          </p:nvPr>
        </p:nvSpPr>
        <p:spPr>
          <a:xfrm>
            <a:off x="1875482" y="252732"/>
            <a:ext cx="7151793" cy="1149910"/>
          </a:xfrm>
          <a:prstGeom prst="rect">
            <a:avLst/>
          </a:prstGeom>
        </p:spPr>
        <p:txBody>
          <a:bodyPr/>
          <a:lstStyle/>
          <a:p>
            <a:pPr defTabSz="393192">
              <a:spcBef>
                <a:spcPts val="1000"/>
              </a:spcBef>
              <a:defRPr sz="1720">
                <a:latin typeface="Arial"/>
                <a:ea typeface="Arial"/>
                <a:cs typeface="Arial"/>
                <a:sym typeface="Arial"/>
              </a:defRPr>
            </a:pPr>
            <a:r>
              <a:t>EVALUACIÓN DE LA GRAVEDAD DE LA EPOC EN MAYORES DE 60 AÑOS: GOLD VS ERS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S. García Colmenero, R. Torres Gervilla, E. Salcedo Lobera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Servicio de Neumología. Hospital Regional Universitario de Málaga. Málaga</a:t>
            </a:r>
          </a:p>
        </p:txBody>
      </p:sp>
      <p:sp>
        <p:nvSpPr>
          <p:cNvPr id="102" name="Texto"/>
          <p:cNvSpPr txBox="1"/>
          <p:nvPr/>
        </p:nvSpPr>
        <p:spPr>
          <a:xfrm>
            <a:off x="-1746026" y="-1771893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" name="Texto"/>
          <p:cNvSpPr txBox="1"/>
          <p:nvPr/>
        </p:nvSpPr>
        <p:spPr>
          <a:xfrm>
            <a:off x="-2793641" y="-1466019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" name="Al emplear los criterios de ERS/ATS:…"/>
          <p:cNvSpPr txBox="1"/>
          <p:nvPr/>
        </p:nvSpPr>
        <p:spPr>
          <a:xfrm>
            <a:off x="220035" y="1520024"/>
            <a:ext cx="3501667" cy="3642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Al emplear los criterios de ERS/ATS: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.-41 varones y 16 mujeres presentan una obstrucción al flujo aéreo frente a los de GOLD, un 32% y 31% menos. 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.-Las mayores diferencias se aprecian en la gravedad 2 de GOLD, un 78% presentan menor gravedad según ERS/ATS; y en la gravedad 3, un 95% menor gravedad según ERS/ATS. Las diferencias son estadísticamente significativas (p&lt;0.001).</a:t>
            </a:r>
          </a:p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La clasificación de la GOLD tiende a sobrediagnosticar y sobreestimar la gravedad de la EPOC en personas mayores de 60 años. ​</a:t>
            </a:r>
          </a:p>
        </p:txBody>
      </p:sp>
      <p:pic>
        <p:nvPicPr>
          <p:cNvPr id="105" name="AD_4nXfTQIefyeIrAXKOrROyFD0cB5cVOFRWirJ5DirvDd401zH71XarFiCDmx-nJR6WmTFErtcbXoRe2Aaze-y32CmUhKs9KrViw2K9sbcsyFRrL8qLq3IZtiuqkNh9Wbp06AFBwvn0aY9xL976dfUt7WfcXyg.png" descr="AD_4nXfTQIefyeIrAXKOrROyFD0cB5cVOFRWirJ5DirvDd401zH71XarFiCDmx-nJR6WmTFErtcbXoRe2Aaze-y32CmUhKs9KrViw2K9sbcsyFRrL8qLq3IZtiuqkNh9Wbp06AFBwvn0aY9xL976dfUt7WfcXyg.png"/>
          <p:cNvPicPr>
            <a:picLocks noChangeAspect="1"/>
          </p:cNvPicPr>
          <p:nvPr/>
        </p:nvPicPr>
        <p:blipFill>
          <a:blip r:embed="rId2">
            <a:extLst/>
          </a:blip>
          <a:srcRect l="0" t="3868" r="2069" b="0"/>
          <a:stretch>
            <a:fillRect/>
          </a:stretch>
        </p:blipFill>
        <p:spPr>
          <a:xfrm>
            <a:off x="3706428" y="1887696"/>
            <a:ext cx="4850098" cy="2907194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SULTADOS"/>
          <p:cNvSpPr/>
          <p:nvPr/>
        </p:nvSpPr>
        <p:spPr>
          <a:xfrm>
            <a:off x="270631" y="1341910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RESULTADOS</a:t>
            </a:r>
          </a:p>
        </p:txBody>
      </p:sp>
      <p:sp>
        <p:nvSpPr>
          <p:cNvPr id="107" name="CONCLUSIONES"/>
          <p:cNvSpPr/>
          <p:nvPr/>
        </p:nvSpPr>
        <p:spPr>
          <a:xfrm>
            <a:off x="270631" y="3779580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CONCLUSIONES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