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457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5"/>
          <p:cNvSpPr txBox="1"/>
          <p:nvPr>
            <p:ph idx="2" type="body"/>
          </p:nvPr>
        </p:nvSpPr>
        <p:spPr>
          <a:xfrm>
            <a:off x="4648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459581"/>
            <a:ext cx="5486400" cy="3086100"/>
          </a:xfrm>
          <a:prstGeom prst="rect">
            <a:avLst/>
          </a:prstGeom>
          <a:noFill/>
          <a:ln>
            <a:noFill/>
          </a:ln>
        </p:spPr>
      </p:sp>
      <p:sp>
        <p:nvSpPr>
          <p:cNvPr id="64" name="Google Shape;64;p10"/>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6012656" y="771525"/>
            <a:ext cx="3290888"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821656" y="-1209675"/>
            <a:ext cx="3290888"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ctrTitle"/>
          </p:nvPr>
        </p:nvSpPr>
        <p:spPr>
          <a:xfrm>
            <a:off x="1573875" y="74875"/>
            <a:ext cx="7390500" cy="126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s-ES" sz="2400">
                <a:solidFill>
                  <a:srgbClr val="A64D79"/>
                </a:solidFill>
              </a:rPr>
              <a:t>Perfil de la apnea obstructiva del sueño en pacientes ancianos diagnosticados en los últimos 5 años en nuestro centro hospitalario</a:t>
            </a:r>
            <a:endParaRPr b="1" sz="2400">
              <a:solidFill>
                <a:srgbClr val="A64D79"/>
              </a:solidFill>
            </a:endParaRPr>
          </a:p>
        </p:txBody>
      </p:sp>
      <p:sp>
        <p:nvSpPr>
          <p:cNvPr id="85" name="Google Shape;85;p13"/>
          <p:cNvSpPr txBox="1"/>
          <p:nvPr>
            <p:ph idx="1" type="subTitle"/>
          </p:nvPr>
        </p:nvSpPr>
        <p:spPr>
          <a:xfrm>
            <a:off x="1140975" y="1267150"/>
            <a:ext cx="7823400" cy="5490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Font typeface="Arial"/>
              <a:buNone/>
            </a:pPr>
            <a:r>
              <a:rPr i="1" lang="es-ES" sz="1200">
                <a:solidFill>
                  <a:srgbClr val="999999"/>
                </a:solidFill>
              </a:rPr>
              <a:t>E. Condorelli, A. Alvarez </a:t>
            </a:r>
            <a:r>
              <a:rPr i="1" lang="es-ES" sz="1200">
                <a:solidFill>
                  <a:srgbClr val="999999"/>
                </a:solidFill>
              </a:rPr>
              <a:t>Nápoles</a:t>
            </a:r>
            <a:r>
              <a:rPr i="1" lang="es-ES" sz="1200">
                <a:solidFill>
                  <a:srgbClr val="999999"/>
                </a:solidFill>
              </a:rPr>
              <a:t>, </a:t>
            </a:r>
            <a:r>
              <a:rPr i="1" lang="es-ES" sz="1200">
                <a:solidFill>
                  <a:srgbClr val="999999"/>
                </a:solidFill>
                <a:highlight>
                  <a:srgbClr val="FFFFFF"/>
                </a:highlight>
              </a:rPr>
              <a:t>M. Benitez-Cano Gamonoso,  N. Reina Marfil, B. Gomez Rodriguez,</a:t>
            </a:r>
            <a:r>
              <a:rPr i="1" lang="es-ES" sz="1200">
                <a:solidFill>
                  <a:srgbClr val="999999"/>
                </a:solidFill>
              </a:rPr>
              <a:t> J.L. Velasco Garrido</a:t>
            </a:r>
            <a:endParaRPr i="1" sz="1200">
              <a:solidFill>
                <a:srgbClr val="999999"/>
              </a:solidFill>
            </a:endParaRPr>
          </a:p>
          <a:p>
            <a:pPr indent="0" lvl="0" marL="0" rtl="0" algn="ctr">
              <a:spcBef>
                <a:spcPts val="281"/>
              </a:spcBef>
              <a:spcAft>
                <a:spcPts val="0"/>
              </a:spcAft>
              <a:buClr>
                <a:schemeClr val="dk1"/>
              </a:buClr>
              <a:buFont typeface="Arial"/>
              <a:buNone/>
            </a:pPr>
            <a:r>
              <a:rPr i="1" lang="es-ES" sz="1200">
                <a:solidFill>
                  <a:srgbClr val="222222"/>
                </a:solidFill>
              </a:rPr>
              <a:t>Hospital Universitario Virgen de la Victoria, Málaga</a:t>
            </a:r>
            <a:r>
              <a:rPr i="1" lang="es-ES" sz="1400">
                <a:solidFill>
                  <a:srgbClr val="222222"/>
                </a:solidFill>
              </a:rPr>
              <a:t> </a:t>
            </a:r>
            <a:endParaRPr/>
          </a:p>
        </p:txBody>
      </p:sp>
      <p:sp>
        <p:nvSpPr>
          <p:cNvPr id="86" name="Google Shape;86;p13"/>
          <p:cNvSpPr/>
          <p:nvPr/>
        </p:nvSpPr>
        <p:spPr>
          <a:xfrm>
            <a:off x="92400" y="1982600"/>
            <a:ext cx="4869000" cy="2871300"/>
          </a:xfrm>
          <a:prstGeom prst="roundRect">
            <a:avLst>
              <a:gd fmla="val 16667" name="adj"/>
            </a:avLst>
          </a:prstGeom>
          <a:solidFill>
            <a:srgbClr val="FFFFFF"/>
          </a:solidFill>
          <a:ln cap="flat" cmpd="sng" w="25400">
            <a:solidFill>
              <a:srgbClr val="A64D79"/>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t/>
            </a:r>
            <a:endParaRPr b="0" i="0" sz="18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i="1" lang="es-ES" sz="1600" u="none" cap="none" strike="noStrike">
                <a:solidFill>
                  <a:srgbClr val="741B47"/>
                </a:solidFill>
                <a:latin typeface="Arial"/>
                <a:ea typeface="Arial"/>
                <a:cs typeface="Arial"/>
                <a:sym typeface="Arial"/>
              </a:rPr>
              <a:t>Introducción</a:t>
            </a:r>
            <a:endParaRPr sz="1600">
              <a:solidFill>
                <a:srgbClr val="741B47"/>
              </a:solidFill>
            </a:endParaRPr>
          </a:p>
          <a:p>
            <a:pPr indent="0" lvl="0" marL="0" marR="0" rtl="0" algn="l">
              <a:lnSpc>
                <a:spcPct val="100000"/>
              </a:lnSpc>
              <a:spcBef>
                <a:spcPts val="0"/>
              </a:spcBef>
              <a:spcAft>
                <a:spcPts val="0"/>
              </a:spcAft>
              <a:buNone/>
            </a:pPr>
            <a:r>
              <a:rPr lang="es-ES" sz="1500">
                <a:solidFill>
                  <a:schemeClr val="dk1"/>
                </a:solidFill>
              </a:rPr>
              <a:t>La apnea obstructiva del sueño (AOS) es frecuente en adultos mayores, especialmente en mayores de 80 años, quienes presentan particularidades clínicas y múltiples comorbilidades. Con el aumento de la esperanza de vida, es crucial conocer el perfil de estos pacientes para optimizar su manejo. Este estudio tiene como objetivo describir las características de los pacientes mayores de 80 años diagnosticados con AOS en los últimos 5 años.</a:t>
            </a:r>
            <a:endParaRPr b="0" i="0" sz="1500" u="none" cap="none" strike="noStrike">
              <a:latin typeface="Arial"/>
              <a:ea typeface="Arial"/>
              <a:cs typeface="Arial"/>
              <a:sym typeface="Arial"/>
            </a:endParaRPr>
          </a:p>
          <a:p>
            <a:pPr indent="0" lvl="0" marL="0" marR="0" rtl="0" algn="ctr">
              <a:lnSpc>
                <a:spcPct val="100000"/>
              </a:lnSpc>
              <a:spcBef>
                <a:spcPts val="0"/>
              </a:spcBef>
              <a:spcAft>
                <a:spcPts val="0"/>
              </a:spcAft>
              <a:buNone/>
            </a:pPr>
            <a:r>
              <a:t/>
            </a:r>
            <a:endParaRPr b="0" i="0" sz="1500" u="none" cap="none" strike="noStrike">
              <a:latin typeface="Arial"/>
              <a:ea typeface="Arial"/>
              <a:cs typeface="Arial"/>
              <a:sym typeface="Arial"/>
            </a:endParaRPr>
          </a:p>
        </p:txBody>
      </p:sp>
      <p:sp>
        <p:nvSpPr>
          <p:cNvPr id="87" name="Google Shape;87;p13"/>
          <p:cNvSpPr/>
          <p:nvPr/>
        </p:nvSpPr>
        <p:spPr>
          <a:xfrm>
            <a:off x="5119375" y="1945100"/>
            <a:ext cx="3687000" cy="2908800"/>
          </a:xfrm>
          <a:prstGeom prst="roundRect">
            <a:avLst>
              <a:gd fmla="val 16667" name="adj"/>
            </a:avLst>
          </a:prstGeom>
          <a:solidFill>
            <a:srgbClr val="FFFFFF"/>
          </a:solidFill>
          <a:ln cap="flat" cmpd="sng" w="25400">
            <a:solidFill>
              <a:srgbClr val="A64D79"/>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1" lang="es-ES" sz="1600" u="none" cap="none" strike="noStrike">
                <a:solidFill>
                  <a:srgbClr val="741B47"/>
                </a:solidFill>
                <a:latin typeface="Arial"/>
                <a:ea typeface="Arial"/>
                <a:cs typeface="Arial"/>
                <a:sym typeface="Arial"/>
              </a:rPr>
              <a:t>Metodología</a:t>
            </a:r>
            <a:endParaRPr b="0" i="0" sz="1600" u="none" cap="none" strike="noStrike">
              <a:solidFill>
                <a:srgbClr val="741B47"/>
              </a:solidFill>
              <a:latin typeface="Arial"/>
              <a:ea typeface="Arial"/>
              <a:cs typeface="Arial"/>
              <a:sym typeface="Arial"/>
            </a:endParaRPr>
          </a:p>
          <a:p>
            <a:pPr indent="0" lvl="0" marL="0" marR="0" rtl="0" algn="l">
              <a:lnSpc>
                <a:spcPct val="100000"/>
              </a:lnSpc>
              <a:spcBef>
                <a:spcPts val="0"/>
              </a:spcBef>
              <a:spcAft>
                <a:spcPts val="0"/>
              </a:spcAft>
              <a:buNone/>
            </a:pPr>
            <a:r>
              <a:rPr lang="es-ES" sz="1500">
                <a:solidFill>
                  <a:srgbClr val="222222"/>
                </a:solidFill>
                <a:highlight>
                  <a:srgbClr val="FFFFFF"/>
                </a:highlight>
              </a:rPr>
              <a:t>Se realizó un estudio observacional descriptivo y retrospectivo incluyendo pacientes de 80 años o más con diagnóstico de AOS confirmado por poligrafía respiratoria en los últimos 5 años. Se recopilaron datos demográficos, comorbilidades, índice de masa corporal (IMC), índice de apneas-hipopneas (IAH) y porcentaje de tiempo con saturación de oxígeno por debajo del 90% (CT90).</a:t>
            </a:r>
            <a:endParaRPr b="0" i="0" sz="1500" u="none" cap="none" strike="noStrike">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p:nvPr/>
        </p:nvSpPr>
        <p:spPr>
          <a:xfrm>
            <a:off x="4810900" y="1108725"/>
            <a:ext cx="4278600" cy="2555100"/>
          </a:xfrm>
          <a:prstGeom prst="roundRect">
            <a:avLst>
              <a:gd fmla="val 16667" name="adj"/>
            </a:avLst>
          </a:prstGeom>
          <a:solidFill>
            <a:srgbClr val="FFFFFF"/>
          </a:solidFill>
          <a:ln cap="flat" cmpd="sng" w="38100">
            <a:solidFill>
              <a:srgbClr val="A64D79"/>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1" lang="es-ES" sz="1600" u="none" cap="none" strike="noStrike">
                <a:solidFill>
                  <a:srgbClr val="A64D79"/>
                </a:solidFill>
                <a:latin typeface="Arial"/>
                <a:ea typeface="Arial"/>
                <a:cs typeface="Arial"/>
                <a:sym typeface="Arial"/>
              </a:rPr>
              <a:t>Resultados</a:t>
            </a:r>
            <a:endParaRPr b="0" i="0" sz="1600" u="none" cap="none" strike="noStrike">
              <a:solidFill>
                <a:srgbClr val="A64D79"/>
              </a:solidFill>
              <a:latin typeface="Arial"/>
              <a:ea typeface="Arial"/>
              <a:cs typeface="Arial"/>
              <a:sym typeface="Arial"/>
            </a:endParaRPr>
          </a:p>
          <a:p>
            <a:pPr indent="0" lvl="0" marL="0" marR="0" rtl="0" algn="l">
              <a:lnSpc>
                <a:spcPct val="100000"/>
              </a:lnSpc>
              <a:spcBef>
                <a:spcPts val="0"/>
              </a:spcBef>
              <a:spcAft>
                <a:spcPts val="0"/>
              </a:spcAft>
              <a:buNone/>
            </a:pPr>
            <a:r>
              <a:rPr lang="es-ES" sz="1300">
                <a:solidFill>
                  <a:srgbClr val="222222"/>
                </a:solidFill>
                <a:highlight>
                  <a:srgbClr val="FFFFFF"/>
                </a:highlight>
              </a:rPr>
              <a:t>Se incluyeron 38 pacientes, de los cuales el 52.6% (20) eran hombres, con una edad media de 83.47 años</a:t>
            </a:r>
            <a:r>
              <a:rPr lang="es-ES" sz="1300">
                <a:solidFill>
                  <a:srgbClr val="222222"/>
                </a:solidFill>
                <a:highlight>
                  <a:srgbClr val="FFFFFF"/>
                </a:highlight>
              </a:rPr>
              <a:t>. El 13.2% (5) eran fumadores y el 36.8% (14) exfumadores. En cuanto a comorbilidades, el 89.5% (34) presentaba hipertensión arterial, el 26% (10) diabetes mellitus, el 52.6% (20) dislipidemia, y el 44.7% (17) fibrilación auricular</a:t>
            </a:r>
            <a:r>
              <a:rPr lang="es-ES" sz="1300">
                <a:solidFill>
                  <a:srgbClr val="222222"/>
                </a:solidFill>
                <a:highlight>
                  <a:srgbClr val="FFFFFF"/>
                </a:highlight>
              </a:rPr>
              <a:t>. El Índice de masa corporal medio de los pacientes fue de 31.36 kg/m2, el índice de apneas hipopneas medio de 35.1 por hora y el CT90 de 34.89%. El tiempo medio de uso de CPAP fue de 5 horas y 24 minutos.</a:t>
            </a:r>
            <a:endParaRPr b="0" i="0" sz="1300" u="none" cap="none" strike="noStrike">
              <a:latin typeface="Arial"/>
              <a:ea typeface="Arial"/>
              <a:cs typeface="Arial"/>
              <a:sym typeface="Arial"/>
            </a:endParaRPr>
          </a:p>
        </p:txBody>
      </p:sp>
      <p:pic>
        <p:nvPicPr>
          <p:cNvPr id="93" name="Google Shape;93;p14" title="Grafico"/>
          <p:cNvPicPr preferRelativeResize="0"/>
          <p:nvPr/>
        </p:nvPicPr>
        <p:blipFill>
          <a:blip r:embed="rId3">
            <a:alphaModFix/>
          </a:blip>
          <a:stretch>
            <a:fillRect/>
          </a:stretch>
        </p:blipFill>
        <p:spPr>
          <a:xfrm>
            <a:off x="60875" y="2673400"/>
            <a:ext cx="2483576" cy="1231775"/>
          </a:xfrm>
          <a:prstGeom prst="rect">
            <a:avLst/>
          </a:prstGeom>
          <a:noFill/>
          <a:ln>
            <a:noFill/>
          </a:ln>
        </p:spPr>
      </p:pic>
      <p:pic>
        <p:nvPicPr>
          <p:cNvPr id="94" name="Google Shape;94;p14" title="Grafico"/>
          <p:cNvPicPr preferRelativeResize="0"/>
          <p:nvPr/>
        </p:nvPicPr>
        <p:blipFill>
          <a:blip r:embed="rId4">
            <a:alphaModFix/>
          </a:blip>
          <a:stretch>
            <a:fillRect/>
          </a:stretch>
        </p:blipFill>
        <p:spPr>
          <a:xfrm>
            <a:off x="2507825" y="1358400"/>
            <a:ext cx="1933550" cy="1275902"/>
          </a:xfrm>
          <a:prstGeom prst="rect">
            <a:avLst/>
          </a:prstGeom>
          <a:noFill/>
          <a:ln>
            <a:noFill/>
          </a:ln>
        </p:spPr>
      </p:pic>
      <p:pic>
        <p:nvPicPr>
          <p:cNvPr id="95" name="Google Shape;95;p14" title="Grafico"/>
          <p:cNvPicPr preferRelativeResize="0"/>
          <p:nvPr/>
        </p:nvPicPr>
        <p:blipFill>
          <a:blip r:embed="rId5">
            <a:alphaModFix/>
          </a:blip>
          <a:stretch>
            <a:fillRect/>
          </a:stretch>
        </p:blipFill>
        <p:spPr>
          <a:xfrm>
            <a:off x="117375" y="1291800"/>
            <a:ext cx="2147004" cy="1275900"/>
          </a:xfrm>
          <a:prstGeom prst="rect">
            <a:avLst/>
          </a:prstGeom>
          <a:noFill/>
          <a:ln>
            <a:noFill/>
          </a:ln>
        </p:spPr>
      </p:pic>
      <p:pic>
        <p:nvPicPr>
          <p:cNvPr id="96" name="Google Shape;96;p14" title="Grafico"/>
          <p:cNvPicPr preferRelativeResize="0"/>
          <p:nvPr/>
        </p:nvPicPr>
        <p:blipFill>
          <a:blip r:embed="rId6">
            <a:alphaModFix/>
          </a:blip>
          <a:stretch>
            <a:fillRect/>
          </a:stretch>
        </p:blipFill>
        <p:spPr>
          <a:xfrm>
            <a:off x="2710900" y="2731900"/>
            <a:ext cx="1933562" cy="1173275"/>
          </a:xfrm>
          <a:prstGeom prst="rect">
            <a:avLst/>
          </a:prstGeom>
          <a:noFill/>
          <a:ln>
            <a:noFill/>
          </a:ln>
        </p:spPr>
      </p:pic>
      <p:pic>
        <p:nvPicPr>
          <p:cNvPr id="97" name="Google Shape;97;p14" title="Grafico"/>
          <p:cNvPicPr preferRelativeResize="0"/>
          <p:nvPr/>
        </p:nvPicPr>
        <p:blipFill>
          <a:blip r:embed="rId7">
            <a:alphaModFix/>
          </a:blip>
          <a:stretch>
            <a:fillRect/>
          </a:stretch>
        </p:blipFill>
        <p:spPr>
          <a:xfrm>
            <a:off x="169175" y="3970225"/>
            <a:ext cx="2167125" cy="1173275"/>
          </a:xfrm>
          <a:prstGeom prst="rect">
            <a:avLst/>
          </a:prstGeom>
          <a:noFill/>
          <a:ln>
            <a:noFill/>
          </a:ln>
        </p:spPr>
      </p:pic>
      <p:pic>
        <p:nvPicPr>
          <p:cNvPr id="98" name="Google Shape;98;p14" title="Grafico"/>
          <p:cNvPicPr preferRelativeResize="0"/>
          <p:nvPr/>
        </p:nvPicPr>
        <p:blipFill>
          <a:blip r:embed="rId8">
            <a:alphaModFix/>
          </a:blip>
          <a:stretch>
            <a:fillRect/>
          </a:stretch>
        </p:blipFill>
        <p:spPr>
          <a:xfrm>
            <a:off x="2710900" y="4002775"/>
            <a:ext cx="1933550" cy="1135125"/>
          </a:xfrm>
          <a:prstGeom prst="rect">
            <a:avLst/>
          </a:prstGeom>
          <a:noFill/>
          <a:ln>
            <a:noFill/>
          </a:ln>
        </p:spPr>
      </p:pic>
      <p:sp>
        <p:nvSpPr>
          <p:cNvPr id="99" name="Google Shape;99;p14"/>
          <p:cNvSpPr/>
          <p:nvPr/>
        </p:nvSpPr>
        <p:spPr>
          <a:xfrm>
            <a:off x="4810900" y="3764575"/>
            <a:ext cx="3679200" cy="1275900"/>
          </a:xfrm>
          <a:prstGeom prst="roundRect">
            <a:avLst>
              <a:gd fmla="val 16667" name="adj"/>
            </a:avLst>
          </a:prstGeom>
          <a:solidFill>
            <a:srgbClr val="FFFFFF"/>
          </a:solidFill>
          <a:ln cap="flat" cmpd="sng" w="38100">
            <a:solidFill>
              <a:srgbClr val="A64D79"/>
            </a:solidFill>
            <a:prstDash val="solid"/>
            <a:round/>
            <a:headEnd len="sm" w="sm" type="none"/>
            <a:tailEnd len="sm" w="sm" type="none"/>
          </a:ln>
        </p:spPr>
        <p:txBody>
          <a:bodyPr anchorCtr="0" anchor="ctr" bIns="45000" lIns="90000" spcFirstLastPara="1" rIns="90000" wrap="square" tIns="45000">
            <a:noAutofit/>
          </a:bodyPr>
          <a:lstStyle/>
          <a:p>
            <a:pPr indent="0" lvl="0" marL="0" marR="0" rtl="0" algn="l">
              <a:lnSpc>
                <a:spcPct val="100000"/>
              </a:lnSpc>
              <a:spcBef>
                <a:spcPts val="0"/>
              </a:spcBef>
              <a:spcAft>
                <a:spcPts val="0"/>
              </a:spcAft>
              <a:buNone/>
            </a:pPr>
            <a:r>
              <a:rPr b="1" i="1" lang="es-ES" sz="1600" u="none" cap="none" strike="noStrike">
                <a:solidFill>
                  <a:srgbClr val="A64D79"/>
                </a:solidFill>
                <a:latin typeface="Arial"/>
                <a:ea typeface="Arial"/>
                <a:cs typeface="Arial"/>
                <a:sym typeface="Arial"/>
              </a:rPr>
              <a:t>Conclusiones</a:t>
            </a:r>
            <a:endParaRPr b="0" i="0" sz="1600" u="none" cap="none" strike="noStrike">
              <a:solidFill>
                <a:srgbClr val="A64D79"/>
              </a:solidFill>
              <a:latin typeface="Arial"/>
              <a:ea typeface="Arial"/>
              <a:cs typeface="Arial"/>
              <a:sym typeface="Arial"/>
            </a:endParaRPr>
          </a:p>
          <a:p>
            <a:pPr indent="0" lvl="0" marL="0" marR="0" rtl="0" algn="l">
              <a:lnSpc>
                <a:spcPct val="100000"/>
              </a:lnSpc>
              <a:spcBef>
                <a:spcPts val="0"/>
              </a:spcBef>
              <a:spcAft>
                <a:spcPts val="0"/>
              </a:spcAft>
              <a:buNone/>
            </a:pPr>
            <a:r>
              <a:rPr lang="es-ES" sz="1300">
                <a:solidFill>
                  <a:srgbClr val="222222"/>
                </a:solidFill>
                <a:highlight>
                  <a:srgbClr val="FFFFFF"/>
                </a:highlight>
              </a:rPr>
              <a:t>Estos hallazgos destacan la necesidad de un enfoque integral en el diagnóstico y tratamiento de la AOS en esta población, considerando sus características clínicas y factores de riesgo.</a:t>
            </a:r>
            <a:r>
              <a:rPr lang="es-ES" sz="1100">
                <a:solidFill>
                  <a:srgbClr val="222222"/>
                </a:solidFill>
                <a:highlight>
                  <a:srgbClr val="FFFFFF"/>
                </a:highlight>
              </a:rPr>
              <a:t> </a:t>
            </a:r>
            <a:endParaRPr b="0" i="0" sz="1600" u="none" cap="none" strike="noStrike">
              <a:latin typeface="Arial"/>
              <a:ea typeface="Arial"/>
              <a:cs typeface="Arial"/>
              <a:sym typeface="Arial"/>
            </a:endParaRPr>
          </a:p>
        </p:txBody>
      </p:sp>
      <p:sp>
        <p:nvSpPr>
          <p:cNvPr id="100" name="Google Shape;100;p14"/>
          <p:cNvSpPr txBox="1"/>
          <p:nvPr>
            <p:ph type="ctrTitle"/>
          </p:nvPr>
        </p:nvSpPr>
        <p:spPr>
          <a:xfrm>
            <a:off x="1398900" y="-101350"/>
            <a:ext cx="7745100" cy="825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b="1" lang="es-ES" sz="1800">
                <a:solidFill>
                  <a:srgbClr val="A64D79"/>
                </a:solidFill>
              </a:rPr>
              <a:t>Perfil de la apnea obstructiva del sueño en pacientes ancianos diagnosticados en los últimos 5 años en nuestro centro hospitalario</a:t>
            </a:r>
            <a:endParaRPr b="1" sz="1800">
              <a:solidFill>
                <a:srgbClr val="A64D79"/>
              </a:solidFill>
            </a:endParaRPr>
          </a:p>
        </p:txBody>
      </p:sp>
      <p:sp>
        <p:nvSpPr>
          <p:cNvPr id="101" name="Google Shape;101;p14"/>
          <p:cNvSpPr txBox="1"/>
          <p:nvPr/>
        </p:nvSpPr>
        <p:spPr>
          <a:xfrm>
            <a:off x="1806925" y="518625"/>
            <a:ext cx="7240800" cy="59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s-ES" sz="1000">
                <a:solidFill>
                  <a:srgbClr val="999999"/>
                </a:solidFill>
                <a:latin typeface="Calibri"/>
                <a:ea typeface="Calibri"/>
                <a:cs typeface="Calibri"/>
                <a:sym typeface="Calibri"/>
              </a:rPr>
              <a:t>E. Condorelli, A. Alvarez Nápoles, M. Benitez-Cano Gamonoso,  N. Reina Marfil, B. Gomez Rodriguez, J.L. Velasco Garrido</a:t>
            </a:r>
            <a:endParaRPr i="1" sz="1000">
              <a:solidFill>
                <a:srgbClr val="999999"/>
              </a:solidFill>
              <a:latin typeface="Calibri"/>
              <a:ea typeface="Calibri"/>
              <a:cs typeface="Calibri"/>
              <a:sym typeface="Calibri"/>
            </a:endParaRPr>
          </a:p>
          <a:p>
            <a:pPr indent="0" lvl="0" marL="0" rtl="0" algn="ctr">
              <a:spcBef>
                <a:spcPts val="281"/>
              </a:spcBef>
              <a:spcAft>
                <a:spcPts val="0"/>
              </a:spcAft>
              <a:buNone/>
            </a:pPr>
            <a:r>
              <a:rPr i="1" lang="es-ES" sz="1000">
                <a:solidFill>
                  <a:srgbClr val="222222"/>
                </a:solidFill>
                <a:latin typeface="Calibri"/>
                <a:ea typeface="Calibri"/>
                <a:cs typeface="Calibri"/>
                <a:sym typeface="Calibri"/>
              </a:rPr>
              <a:t>Hospital Universitario Virgen de la Victoria, Málaga</a:t>
            </a:r>
            <a:r>
              <a:rPr i="1" lang="es-ES">
                <a:solidFill>
                  <a:srgbClr val="222222"/>
                </a:solidFill>
                <a:latin typeface="Calibri"/>
                <a:ea typeface="Calibri"/>
                <a:cs typeface="Calibri"/>
                <a:sym typeface="Calibri"/>
              </a:rPr>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