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74" autoAdjust="0"/>
  </p:normalViewPr>
  <p:slideViewPr>
    <p:cSldViewPr>
      <p:cViewPr varScale="1">
        <p:scale>
          <a:sx n="115" d="100"/>
          <a:sy n="115" d="100"/>
        </p:scale>
        <p:origin x="514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4A9DA-F83F-40CA-A61C-05BA2BE2F01F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E6582-7A60-4D6B-8D56-7C19B67908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9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6582-7A60-4D6B-8D56-7C19B67908E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83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75656" y="265802"/>
            <a:ext cx="7520880" cy="397867"/>
          </a:xfrm>
        </p:spPr>
        <p:txBody>
          <a:bodyPr>
            <a:normAutofit fontScale="90000"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LA CARGA HIPÓXICA, ¿FUTURA MEDIDA DIAGNÓSTICA Y DE ESTRATIFICACIÓN DE GRAVEDAD EN LA APNEA OBSTRUCTIVA DEL SUEÑO?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35696" y="751111"/>
            <a:ext cx="6984776" cy="233164"/>
          </a:xfrm>
        </p:spPr>
        <p:txBody>
          <a:bodyPr>
            <a:normAutofit lnSpcReduction="10000"/>
          </a:bodyPr>
          <a:lstStyle/>
          <a:p>
            <a:r>
              <a:rPr lang="es-ES" sz="1000" dirty="0"/>
              <a:t>S. González Gutiérrez, J. Romero López, A. Rodríguez Cabrera, A.B. Rodríguez Gómez, M.T. González Hernández, J. Hilares Vera.</a:t>
            </a:r>
          </a:p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79512" y="1553339"/>
            <a:ext cx="1384824" cy="416772"/>
          </a:xfrm>
          <a:prstGeom prst="rec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26004" y="1193300"/>
            <a:ext cx="737053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Las medidas diagnósticas y de estratificación de gravedad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AOS tienen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importantes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limitaciones, por lo que se están desarrollando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medidas alternativas. 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carga hipóxica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surge como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un parámetro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prometedor, al captar 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hipoxemia total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relacionada con el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evento respiratorio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durante el sueño al medir 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duración, profundidad y frecuencia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las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desaturaciones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 de oxígeno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secundarias a la AOS. Pretende identificar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pacientes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 AOS y predecir aquellos con riesgo cardiovascular y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mortalidad aumentada.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79512" y="2548346"/>
            <a:ext cx="1355298" cy="3812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620122" y="2615646"/>
            <a:ext cx="7370532" cy="27699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alorar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utilidad de la carga hipóxica como indicador diagnóstico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estratificador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gravedad de la AOS.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227692" y="3507853"/>
            <a:ext cx="1336643" cy="4134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620122" y="3176135"/>
            <a:ext cx="7370532" cy="461665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transversal y descriptivo de los pacientes diagnosticados de AOS durante 2023 y 2024 en la consulta de sueño de Neumología del Hospital Juan Ramón Jiménez De Huelva.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620122" y="3930107"/>
            <a:ext cx="309589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Poligrafía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respiratoria domiciliaria con polígrafos con el software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Sleepware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 G3 </a:t>
            </a: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(permite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registrar la carga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hipóxica)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652121" y="3828959"/>
            <a:ext cx="2808312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relacionó 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carga</a:t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hipóxica con los indicadores diagnósticos validados para la AOS utilizando la</a:t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correlación Rho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Spearman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Flecha derecha 14"/>
          <p:cNvSpPr/>
          <p:nvPr/>
        </p:nvSpPr>
        <p:spPr>
          <a:xfrm>
            <a:off x="4824028" y="4272490"/>
            <a:ext cx="720080" cy="28803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13" y="3988390"/>
            <a:ext cx="946600" cy="856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139952" y="339502"/>
            <a:ext cx="1355298" cy="38127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100097" y="743232"/>
            <a:ext cx="1435008" cy="27699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N= 137 pacientes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248432"/>
            <a:ext cx="373485" cy="36827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763688" y="1367890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64,2% (88)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043608" y="1733556"/>
            <a:ext cx="208823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media: 53 años</a:t>
            </a:r>
          </a:p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Fumadores activos: 38,7%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entágono 15"/>
          <p:cNvSpPr/>
          <p:nvPr/>
        </p:nvSpPr>
        <p:spPr>
          <a:xfrm>
            <a:off x="3419871" y="1616577"/>
            <a:ext cx="2115233" cy="347677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93445"/>
              </p:ext>
            </p:extLst>
          </p:nvPr>
        </p:nvGraphicFramePr>
        <p:xfrm>
          <a:off x="5724128" y="1020231"/>
          <a:ext cx="3137024" cy="15916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798">
                  <a:extLst>
                    <a:ext uri="{9D8B030D-6E8A-4147-A177-3AD203B41FA5}">
                      <a16:colId xmlns:a16="http://schemas.microsoft.com/office/drawing/2014/main" val="2017311424"/>
                    </a:ext>
                  </a:extLst>
                </a:gridCol>
                <a:gridCol w="1063226">
                  <a:extLst>
                    <a:ext uri="{9D8B030D-6E8A-4147-A177-3AD203B41FA5}">
                      <a16:colId xmlns:a16="http://schemas.microsoft.com/office/drawing/2014/main" val="3656072777"/>
                    </a:ext>
                  </a:extLst>
                </a:gridCol>
              </a:tblGrid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47,7%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(65)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30150"/>
                  </a:ext>
                </a:extLst>
              </a:tr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arterial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43,4% (59)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54284"/>
                  </a:ext>
                </a:extLst>
              </a:tr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Dislipemia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25,5% (35)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10247"/>
                  </a:ext>
                </a:extLst>
              </a:tr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 Mellitus tipo 2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8,8%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(12)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74002"/>
                  </a:ext>
                </a:extLst>
              </a:tr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Cardiopatía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isquémica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 (4)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91023"/>
                  </a:ext>
                </a:extLst>
              </a:tr>
              <a:tr h="26526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Accidente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cerebrovascular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1,5% (2)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47545"/>
                  </a:ext>
                </a:extLst>
              </a:tr>
            </a:tbl>
          </a:graphicData>
        </a:graphic>
      </p:graphicFrame>
      <p:sp>
        <p:nvSpPr>
          <p:cNvPr id="18" name="1 Título"/>
          <p:cNvSpPr txBox="1">
            <a:spLocks/>
          </p:cNvSpPr>
          <p:nvPr/>
        </p:nvSpPr>
        <p:spPr>
          <a:xfrm>
            <a:off x="321792" y="3914513"/>
            <a:ext cx="1440160" cy="3812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1849141" y="3458258"/>
            <a:ext cx="665540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nuestra cohorte existe una correlación positiva elevada (0.91 y 0.90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estadísticamente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significativa entre la carga hipóxica y el IAH 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ID3 respectivamente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siendo esta correlación más modesta con el CT90 (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0.64); datos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similares al de otras cohortes descritas en la literatura.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Aunque son necesarios más estudios para poder evaluar mejor su utilidad,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carga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hipóxica proporciona información adicional en la estratificación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AOS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al aunar frecuencia, duración y profundidad de la hipoxemia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intermitente relacionado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 la AOS.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234121" y="2324024"/>
            <a:ext cx="5318165" cy="8309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Tras relacionar la carga hipóxica con los marcadores validados de AOS,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hemos evidenciado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correlación positiva estadísticamente significativa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(p&lt;0.05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todos ellos,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destacando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una mayor fortaleza con el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IAH (0.91) e ID3 (0.90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menor con el CT90% (0.64).</a:t>
            </a:r>
          </a:p>
        </p:txBody>
      </p:sp>
      <p:sp>
        <p:nvSpPr>
          <p:cNvPr id="21" name="Flecha doblada hacia arriba 20"/>
          <p:cNvSpPr/>
          <p:nvPr/>
        </p:nvSpPr>
        <p:spPr>
          <a:xfrm rot="5400000" flipV="1">
            <a:off x="6230607" y="2176247"/>
            <a:ext cx="349456" cy="1368152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404</Words>
  <Application>Microsoft Office PowerPoint</Application>
  <PresentationFormat>Presentación en pantalla (16:9)</PresentationFormat>
  <Paragraphs>35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LA CARGA HIPÓXICA, ¿FUTURA MEDIDA DIAGNÓSTICA Y DE ESTRATIFICACIÓN DE GRAVEDAD EN LA APNEA OBSTRUCTIVA DEL SUEÑO?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Sara González</cp:lastModifiedBy>
  <cp:revision>14</cp:revision>
  <dcterms:created xsi:type="dcterms:W3CDTF">2024-02-05T13:08:18Z</dcterms:created>
  <dcterms:modified xsi:type="dcterms:W3CDTF">2025-02-25T21:03:19Z</dcterms:modified>
</cp:coreProperties>
</file>