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447" autoAdjust="0"/>
  </p:normalViewPr>
  <p:slideViewPr>
    <p:cSldViewPr>
      <p:cViewPr varScale="1">
        <p:scale>
          <a:sx n="69" d="100"/>
          <a:sy n="69" d="100"/>
        </p:scale>
        <p:origin x="1128" y="2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52F6D-236F-44A4-B04D-059DF63BF032}" type="datetimeFigureOut">
              <a:rPr lang="es-ES" smtClean="0"/>
              <a:t>01/03/2025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2E7598-31AD-4A8F-9FB4-0BD54EA3C9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3266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2E7598-31AD-4A8F-9FB4-0BD54EA3C95C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8631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00887" y="1348407"/>
            <a:ext cx="3324936" cy="1393126"/>
          </a:xfrm>
          <a:ln>
            <a:solidFill>
              <a:schemeClr val="accent3"/>
            </a:solidFill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OBJETIVOS</a:t>
            </a:r>
            <a:br>
              <a:rPr kumimoji="0" lang="es-E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s-ES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-Conocer el perfil de paciente con síndrome de apneas/hipopneas del sueño (AOS) en tratamiento con presión positiva continua en la vía aérea superior (CPAP) en nuestro hospital.</a:t>
            </a:r>
            <a:br>
              <a:rPr kumimoji="0" lang="es-ES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s-ES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br>
              <a:rPr kumimoji="0" lang="es-ES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s-ES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-Conocer las características de la poligrafía respiratoria de nuestros pacientes, así como la determinación de la presión de la CPAP mediante </a:t>
            </a:r>
            <a:r>
              <a:rPr kumimoji="0" lang="es-ES" sz="8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Hoffstein</a:t>
            </a:r>
            <a:r>
              <a:rPr kumimoji="0" lang="es-ES" sz="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las CPAP automáticas (</a:t>
            </a:r>
            <a:r>
              <a:rPr kumimoji="0" lang="es-ES" sz="8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AutoCPAP</a:t>
            </a:r>
            <a:r>
              <a:rPr lang="es-ES" sz="8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).</a:t>
            </a:r>
            <a:br>
              <a:rPr lang="es-ES" sz="8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es-ES" sz="800" dirty="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s-ES" sz="8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-Estudiar si existe correlación entre la fórmula de </a:t>
            </a:r>
            <a:r>
              <a:rPr lang="es-ES" sz="800" dirty="0" err="1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Hoffstein</a:t>
            </a:r>
            <a:r>
              <a:rPr lang="es-ES" sz="8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y </a:t>
            </a:r>
            <a:r>
              <a:rPr lang="es-ES" sz="800" dirty="0" err="1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AutoCPAP</a:t>
            </a:r>
            <a:endParaRPr lang="es-ES" sz="8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514142"/>
            <a:ext cx="6400800" cy="576979"/>
          </a:xfrm>
        </p:spPr>
        <p:txBody>
          <a:bodyPr>
            <a:normAutofit fontScale="40000" lnSpcReduction="20000"/>
          </a:bodyPr>
          <a:lstStyle/>
          <a:p>
            <a:r>
              <a:rPr lang="es-ES" dirty="0"/>
              <a:t>L. Asencio Monteagudo, F.L. Gil Muñoz, G.J. González Mendoza, P. Lobato de la Sierra, M. Sánchez </a:t>
            </a:r>
            <a:r>
              <a:rPr lang="es-ES" dirty="0" err="1"/>
              <a:t>Bommatty</a:t>
            </a:r>
            <a:r>
              <a:rPr lang="es-ES" dirty="0"/>
              <a:t>, A. </a:t>
            </a:r>
            <a:r>
              <a:rPr lang="es-ES" dirty="0" err="1"/>
              <a:t>Ortíz</a:t>
            </a:r>
            <a:r>
              <a:rPr lang="es-ES" dirty="0"/>
              <a:t> Bermúdez, A.J. García Muñoz, V. Luque Fernández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47458CC-CFAE-E781-3EB5-ECC56D87F440}"/>
              </a:ext>
            </a:extLst>
          </p:cNvPr>
          <p:cNvSpPr txBox="1"/>
          <p:nvPr/>
        </p:nvSpPr>
        <p:spPr>
          <a:xfrm>
            <a:off x="1547664" y="14461"/>
            <a:ext cx="5544616" cy="523220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algn="ctr"/>
            <a:r>
              <a:rPr lang="es-ES" sz="1400" kern="100" dirty="0">
                <a:solidFill>
                  <a:srgbClr val="161C2D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PREVALENCIA DE TUMORES EN UNA COHORTE DE PACIENTES EPOC AMBULATORIOS</a:t>
            </a:r>
            <a:r>
              <a:rPr lang="es-ES" sz="1400" kern="100" dirty="0">
                <a:solidFill>
                  <a:srgbClr val="161C2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s-ES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AA7EA73-A400-8DCF-CAF7-E6DBB2BCE8AD}"/>
              </a:ext>
            </a:extLst>
          </p:cNvPr>
          <p:cNvSpPr txBox="1"/>
          <p:nvPr/>
        </p:nvSpPr>
        <p:spPr>
          <a:xfrm>
            <a:off x="3701620" y="890808"/>
            <a:ext cx="5341493" cy="2308324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r>
              <a:rPr lang="es-ES" sz="800" b="1" dirty="0">
                <a:latin typeface="Arial "/>
              </a:rPr>
              <a:t>METODOLOGÍA</a:t>
            </a:r>
          </a:p>
          <a:p>
            <a:r>
              <a:rPr lang="es-ES" sz="800" dirty="0">
                <a:latin typeface="Arial "/>
              </a:rPr>
              <a:t>Estudio retrospectivo descriptivo de paciente diagnosticados de AOS por poligrafía respiratoria (PG) a quienes se les trató con CPAP basado en la fórmula de </a:t>
            </a:r>
            <a:r>
              <a:rPr lang="es-ES" sz="800" dirty="0" err="1">
                <a:latin typeface="Arial "/>
              </a:rPr>
              <a:t>Hoffstein</a:t>
            </a:r>
            <a:r>
              <a:rPr lang="es-ES" sz="800" dirty="0">
                <a:latin typeface="Arial "/>
              </a:rPr>
              <a:t> que posteriormente se tituló con </a:t>
            </a:r>
            <a:r>
              <a:rPr lang="es-ES" sz="800" dirty="0" err="1">
                <a:latin typeface="Arial "/>
              </a:rPr>
              <a:t>autoCPAP</a:t>
            </a:r>
            <a:r>
              <a:rPr lang="es-ES" sz="800" dirty="0">
                <a:latin typeface="Arial "/>
              </a:rPr>
              <a:t>, recogiendo:</a:t>
            </a:r>
          </a:p>
          <a:p>
            <a:pPr marL="228600" indent="-228600">
              <a:buFont typeface="+mj-lt"/>
              <a:buAutoNum type="arabicPeriod"/>
            </a:pPr>
            <a:r>
              <a:rPr lang="es-ES" sz="800" dirty="0">
                <a:latin typeface="Arial "/>
              </a:rPr>
              <a:t>Presión mediana</a:t>
            </a:r>
          </a:p>
          <a:p>
            <a:pPr marL="228600" indent="-228600">
              <a:buFont typeface="+mj-lt"/>
              <a:buAutoNum type="arabicPeriod"/>
            </a:pPr>
            <a:r>
              <a:rPr lang="es-ES" sz="800" dirty="0">
                <a:latin typeface="Arial "/>
              </a:rPr>
              <a:t>Presión percentil 95 </a:t>
            </a:r>
          </a:p>
          <a:p>
            <a:pPr marL="228600" indent="-228600">
              <a:buFont typeface="+mj-lt"/>
              <a:buAutoNum type="arabicPeriod"/>
            </a:pPr>
            <a:r>
              <a:rPr lang="es-ES" sz="800" dirty="0">
                <a:latin typeface="Arial "/>
              </a:rPr>
              <a:t>Utilización (días)</a:t>
            </a:r>
          </a:p>
          <a:p>
            <a:pPr marL="228600" indent="-228600">
              <a:buFont typeface="+mj-lt"/>
              <a:buAutoNum type="arabicPeriod"/>
            </a:pPr>
            <a:r>
              <a:rPr lang="es-ES" sz="800" dirty="0">
                <a:latin typeface="Arial "/>
              </a:rPr>
              <a:t>IAH residual (</a:t>
            </a:r>
            <a:r>
              <a:rPr lang="es-ES" sz="800" dirty="0" err="1">
                <a:latin typeface="Arial "/>
              </a:rPr>
              <a:t>IAHr</a:t>
            </a:r>
            <a:r>
              <a:rPr lang="es-ES" sz="800" dirty="0">
                <a:latin typeface="Arial "/>
              </a:rPr>
              <a:t>), </a:t>
            </a:r>
          </a:p>
          <a:p>
            <a:pPr marL="228600" indent="-228600">
              <a:buFont typeface="+mj-lt"/>
              <a:buAutoNum type="arabicPeriod"/>
            </a:pPr>
            <a:r>
              <a:rPr lang="es-ES" sz="800" dirty="0">
                <a:latin typeface="Arial "/>
              </a:rPr>
              <a:t>Fuga mediana p95. </a:t>
            </a:r>
          </a:p>
          <a:p>
            <a:pPr marL="228600" indent="-228600">
              <a:buFont typeface="+mj-lt"/>
              <a:buAutoNum type="arabicPeriod"/>
            </a:pPr>
            <a:endParaRPr lang="es-ES" sz="800" dirty="0">
              <a:latin typeface="Arial "/>
            </a:endParaRPr>
          </a:p>
          <a:p>
            <a:r>
              <a:rPr lang="es-ES" sz="800" dirty="0">
                <a:latin typeface="Arial "/>
              </a:rPr>
              <a:t>Se excluyó a los pacientes con:</a:t>
            </a:r>
          </a:p>
          <a:p>
            <a:pPr marL="228600" indent="-228600">
              <a:buFont typeface="+mj-lt"/>
              <a:buAutoNum type="arabicPeriod"/>
            </a:pPr>
            <a:r>
              <a:rPr lang="es-ES" sz="800" dirty="0" err="1">
                <a:latin typeface="Arial "/>
              </a:rPr>
              <a:t>IAHr</a:t>
            </a:r>
            <a:r>
              <a:rPr lang="es-ES" sz="800" dirty="0">
                <a:latin typeface="Arial "/>
              </a:rPr>
              <a:t>  por encima de 10 evento/hora</a:t>
            </a:r>
          </a:p>
          <a:p>
            <a:pPr marL="228600" indent="-228600">
              <a:buFont typeface="+mj-lt"/>
              <a:buAutoNum type="arabicPeriod"/>
            </a:pPr>
            <a:r>
              <a:rPr lang="es-ES" sz="800" dirty="0">
                <a:latin typeface="Arial "/>
              </a:rPr>
              <a:t>Cumplimiento de &lt; de 4 horas </a:t>
            </a:r>
          </a:p>
          <a:p>
            <a:pPr marL="228600" indent="-228600">
              <a:buFont typeface="+mj-lt"/>
              <a:buAutoNum type="arabicPeriod"/>
            </a:pPr>
            <a:r>
              <a:rPr lang="es-ES" sz="800" dirty="0">
                <a:latin typeface="Arial "/>
              </a:rPr>
              <a:t>Fugas &gt; 24l/min.</a:t>
            </a:r>
          </a:p>
          <a:p>
            <a:pPr marL="228600" indent="-228600">
              <a:buFont typeface="+mj-lt"/>
              <a:buAutoNum type="arabicPeriod"/>
            </a:pPr>
            <a:endParaRPr lang="es-ES" sz="800" dirty="0">
              <a:latin typeface="Arial "/>
            </a:endParaRPr>
          </a:p>
          <a:p>
            <a:r>
              <a:rPr lang="es-ES" sz="800" dirty="0">
                <a:latin typeface="Arial "/>
              </a:rPr>
              <a:t>Para la comparación de presión por </a:t>
            </a:r>
            <a:r>
              <a:rPr lang="es-ES" sz="800" dirty="0" err="1">
                <a:latin typeface="Arial "/>
              </a:rPr>
              <a:t>Hoffstein</a:t>
            </a:r>
            <a:r>
              <a:rPr lang="es-ES" sz="800" dirty="0">
                <a:latin typeface="Arial "/>
              </a:rPr>
              <a:t> y presión p95 obtenida por </a:t>
            </a:r>
            <a:r>
              <a:rPr lang="es-ES" sz="800" dirty="0" err="1">
                <a:latin typeface="Arial "/>
              </a:rPr>
              <a:t>autoCPAP</a:t>
            </a:r>
            <a:r>
              <a:rPr lang="es-ES" sz="800" dirty="0">
                <a:latin typeface="Arial "/>
              </a:rPr>
              <a:t> se ejecutaron: </a:t>
            </a:r>
          </a:p>
          <a:p>
            <a:pPr marL="228600" indent="-228600">
              <a:buFont typeface="+mj-lt"/>
              <a:buAutoNum type="arabicPeriod"/>
            </a:pPr>
            <a:r>
              <a:rPr lang="es-ES" sz="800" dirty="0">
                <a:latin typeface="Arial "/>
              </a:rPr>
              <a:t>Cálculo de coeficiente de correlación intraclase</a:t>
            </a:r>
          </a:p>
          <a:p>
            <a:pPr marL="228600" indent="-228600">
              <a:buFont typeface="+mj-lt"/>
              <a:buAutoNum type="arabicPeriod"/>
            </a:pPr>
            <a:r>
              <a:rPr lang="es-ES" sz="800" dirty="0">
                <a:latin typeface="Arial "/>
              </a:rPr>
              <a:t>Diagrama de dispersión </a:t>
            </a:r>
          </a:p>
          <a:p>
            <a:pPr marL="228600" indent="-228600">
              <a:buFont typeface="+mj-lt"/>
              <a:buAutoNum type="arabicPeriod"/>
            </a:pPr>
            <a:r>
              <a:rPr lang="es-ES" sz="800" dirty="0">
                <a:latin typeface="Arial "/>
              </a:rPr>
              <a:t>Concordancia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6EF1DBB-6361-A1E2-5B2D-F3891F1D3D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68560" y="3505962"/>
            <a:ext cx="5280056" cy="1777735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2BED377-B47F-8F93-5174-EFA448C82F08}"/>
              </a:ext>
            </a:extLst>
          </p:cNvPr>
          <p:cNvSpPr txBox="1"/>
          <p:nvPr/>
        </p:nvSpPr>
        <p:spPr>
          <a:xfrm>
            <a:off x="3701620" y="3229848"/>
            <a:ext cx="1740760" cy="230832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900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sz="900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FF9136D-9A25-3D82-B49A-D3F7DFF404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056" y="3505962"/>
            <a:ext cx="4392488" cy="17720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C3FB82BE-D475-0F69-763E-F2514911B501}"/>
              </a:ext>
            </a:extLst>
          </p:cNvPr>
          <p:cNvSpPr txBox="1"/>
          <p:nvPr/>
        </p:nvSpPr>
        <p:spPr>
          <a:xfrm>
            <a:off x="1907704" y="195486"/>
            <a:ext cx="4572000" cy="230832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900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sz="9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D260885-C4BD-8616-1858-52CCFFA56E30}"/>
              </a:ext>
            </a:extLst>
          </p:cNvPr>
          <p:cNvSpPr txBox="1"/>
          <p:nvPr/>
        </p:nvSpPr>
        <p:spPr>
          <a:xfrm>
            <a:off x="71642" y="3893221"/>
            <a:ext cx="8964854" cy="1215717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900" b="1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  <a:p>
            <a:pPr algn="ctr"/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Nuestro perfil de pacientes son hombres de mediana edad, con HTA y obesidad. </a:t>
            </a:r>
          </a:p>
          <a:p>
            <a:pPr algn="ctr"/>
            <a:endParaRPr lang="es-E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-Hay correlación entre la presión p95 del registro de la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autoCPAP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y la presión obtenida por fórmula de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Hoffstein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, aunque la concordancia es baja.</a:t>
            </a:r>
          </a:p>
          <a:p>
            <a:pPr algn="ctr"/>
            <a:endParaRPr lang="es-E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-Existe una infraestimación evidente entre las medianas de presión obtenidas por fórmula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Hoffstein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con respecto a las de la presión p95 obtenida en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autoCPAP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endParaRPr lang="es-E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-La titulación con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autoCPAP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pueden emplearse en el domicilio del paciente, incrementando el rango de datos registrados, aliviando la lista de espera y los costes de la titulación mediante poligrafía o polisomnografía hospitalaria.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75E2152-652E-9511-EFC5-B5EFE1EC3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2003" y="913140"/>
            <a:ext cx="4849208" cy="2923426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8C13A923-76F0-E478-9168-7F6E5653E4A6}"/>
              </a:ext>
            </a:extLst>
          </p:cNvPr>
          <p:cNvSpPr txBox="1"/>
          <p:nvPr/>
        </p:nvSpPr>
        <p:spPr>
          <a:xfrm>
            <a:off x="4955200" y="561618"/>
            <a:ext cx="3528392" cy="230832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900" b="1" dirty="0">
                <a:latin typeface="Arial "/>
              </a:rPr>
              <a:t>Diferencia de </a:t>
            </a:r>
            <a:r>
              <a:rPr lang="es-ES" sz="900" b="1" dirty="0" err="1">
                <a:latin typeface="Arial "/>
              </a:rPr>
              <a:t>Hoffstein</a:t>
            </a:r>
            <a:r>
              <a:rPr lang="es-ES" sz="900" b="1" dirty="0">
                <a:latin typeface="Arial "/>
              </a:rPr>
              <a:t> vs p95 </a:t>
            </a:r>
            <a:r>
              <a:rPr lang="es-ES" sz="900" b="1" dirty="0" err="1">
                <a:latin typeface="Arial "/>
              </a:rPr>
              <a:t>AutoCPAP</a:t>
            </a:r>
            <a:endParaRPr lang="es-ES" sz="900" b="1" dirty="0">
              <a:latin typeface="Arial 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07C54BCD-7B5C-3668-D42A-B3EBB65AF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21" y="2527279"/>
            <a:ext cx="6075755" cy="1456944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FF179B3-F81B-8E77-425B-35E6F808E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6" y="555526"/>
            <a:ext cx="5571164" cy="20644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366</Words>
  <Application>Microsoft Office PowerPoint</Application>
  <PresentationFormat>Presentación en pantalla (16:9)</PresentationFormat>
  <Paragraphs>32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Aptos</vt:lpstr>
      <vt:lpstr>Arial</vt:lpstr>
      <vt:lpstr>Arial </vt:lpstr>
      <vt:lpstr>Calibri</vt:lpstr>
      <vt:lpstr>Tema de Office</vt:lpstr>
      <vt:lpstr>OBJETIVOS -Conocer el perfil de paciente con síndrome de apneas/hipopneas del sueño (AOS) en tratamiento con presión positiva continua en la vía aérea superior (CPAP) en nuestro hospital.   -Conocer las características de la poligrafía respiratoria de nuestros pacientes, así como la determinación de la presión de la CPAP mediante Hoffstein las CPAP automáticas (AutoCPAP).  -Estudiar si existe correlación entre la fórmula de Hoffstein y AutoCPAP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Luis Asencio Monteagudo</cp:lastModifiedBy>
  <cp:revision>9</cp:revision>
  <dcterms:created xsi:type="dcterms:W3CDTF">2024-02-05T13:08:18Z</dcterms:created>
  <dcterms:modified xsi:type="dcterms:W3CDTF">2025-03-01T14:56:18Z</dcterms:modified>
</cp:coreProperties>
</file>