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Relación</a:t>
            </a:r>
            <a:r>
              <a:rPr lang="en-US" sz="1200" baseline="0" dirty="0"/>
              <a:t> AOS </a:t>
            </a:r>
            <a:r>
              <a:rPr lang="en-US" sz="1200" baseline="0" dirty="0" err="1"/>
              <a:t>en</a:t>
            </a:r>
            <a:r>
              <a:rPr lang="en-US" sz="1200" baseline="0" dirty="0"/>
              <a:t> ELA</a:t>
            </a:r>
            <a:endParaRPr lang="en-US" sz="1200" dirty="0"/>
          </a:p>
        </c:rich>
      </c:tx>
      <c:layout>
        <c:manualLayout>
          <c:xMode val="edge"/>
          <c:yMode val="edge"/>
          <c:x val="0.21179187975529604"/>
          <c:y val="8.00666053541062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E34-406A-9DAB-D18A3DFA00D7}"/>
              </c:ext>
            </c:extLst>
          </c:dPt>
          <c:cat>
            <c:strRef>
              <c:f>Hoja1!$A$2:$A$5</c:f>
              <c:strCache>
                <c:ptCount val="2"/>
                <c:pt idx="0">
                  <c:v>AOS</c:v>
                </c:pt>
                <c:pt idx="1">
                  <c:v>No AOS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4-406A-9DAB-D18A3DFA00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Gravedad</a:t>
            </a:r>
            <a:r>
              <a:rPr lang="en-US" sz="1200" dirty="0"/>
              <a:t> AOS</a:t>
            </a:r>
          </a:p>
        </c:rich>
      </c:tx>
      <c:layout>
        <c:manualLayout>
          <c:xMode val="edge"/>
          <c:yMode val="edge"/>
          <c:x val="0.33558632128110327"/>
          <c:y val="9.17500785655200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Gravedad AOS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BC4-412A-A8FF-BB5B2A5F9F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Hoja1!$A$2:$A$4</c:f>
              <c:strCache>
                <c:ptCount val="3"/>
                <c:pt idx="0">
                  <c:v>Leve</c:v>
                </c:pt>
                <c:pt idx="1">
                  <c:v>Moderado</c:v>
                </c:pt>
                <c:pt idx="2">
                  <c:v>Severo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44</c:v>
                </c:pt>
                <c:pt idx="1">
                  <c:v>44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4-412A-A8FF-BB5B2A5F9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Tratamiento</a:t>
            </a:r>
            <a:r>
              <a:rPr lang="en-US" sz="1200" dirty="0"/>
              <a:t> AOS</a:t>
            </a:r>
          </a:p>
        </c:rich>
      </c:tx>
      <c:layout>
        <c:manualLayout>
          <c:xMode val="edge"/>
          <c:yMode val="edge"/>
          <c:x val="0.28025381061847271"/>
          <c:y val="6.35649421825965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32159316400046539"/>
          <c:y val="0.20234839928126569"/>
          <c:w val="0.34682917548499498"/>
          <c:h val="0.4906757515038975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Tratamiento AOS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9D1-4612-A6DC-5E9AA739DE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Hoja1!$A$2:$A$4</c:f>
              <c:strCache>
                <c:ptCount val="3"/>
                <c:pt idx="0">
                  <c:v>BiPAP</c:v>
                </c:pt>
                <c:pt idx="1">
                  <c:v>CPAP</c:v>
                </c:pt>
                <c:pt idx="2">
                  <c:v>MHD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0.77</c:v>
                </c:pt>
                <c:pt idx="1">
                  <c:v>0.11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1-4612-A6DC-5E9AA739D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435459271116027"/>
          <c:y val="0.76365186432138166"/>
          <c:w val="0.71129042148726551"/>
          <c:h val="0.144532108081534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0.37885</cdr:x>
      <cdr:y>0.21632</cdr:y>
    </cdr:from>
    <cdr:to>
      <cdr:x>0.6619</cdr:x>
      <cdr:y>0.43296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3553DF9-821B-4884-A7A6-564CD680E428}"/>
            </a:ext>
          </a:extLst>
        </cdr:cNvPr>
        <cdr:cNvSpPr txBox="1"/>
      </cdr:nvSpPr>
      <cdr:spPr>
        <a:xfrm xmlns:a="http://schemas.openxmlformats.org/drawingml/2006/main">
          <a:off x="963762" y="388974"/>
          <a:ext cx="720080" cy="3895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>
              <a:solidFill>
                <a:schemeClr val="bg1"/>
              </a:solidFill>
            </a:rPr>
            <a:t>11%</a:t>
          </a:r>
        </a:p>
      </cdr:txBody>
    </cdr:sp>
  </cdr:relSizeAnchor>
  <cdr:relSizeAnchor xmlns:cdr="http://schemas.openxmlformats.org/drawingml/2006/chartDrawing">
    <cdr:from>
      <cdr:x>0.47836</cdr:x>
      <cdr:y>0.46408</cdr:y>
    </cdr:from>
    <cdr:to>
      <cdr:x>0.84839</cdr:x>
      <cdr:y>0.7279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2A8FFA5D-1B7B-4710-87AC-610FC24A2D3C}"/>
            </a:ext>
          </a:extLst>
        </cdr:cNvPr>
        <cdr:cNvSpPr txBox="1"/>
      </cdr:nvSpPr>
      <cdr:spPr>
        <a:xfrm xmlns:a="http://schemas.openxmlformats.org/drawingml/2006/main">
          <a:off x="1216916" y="834485"/>
          <a:ext cx="941342" cy="474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000" dirty="0">
              <a:solidFill>
                <a:schemeClr val="bg1"/>
              </a:solidFill>
            </a:rPr>
            <a:t>78%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1D3E7-F701-4A13-ACD9-F9986E0CDF99}" type="datetimeFigureOut">
              <a:rPr lang="es-ES" smtClean="0"/>
              <a:t>25/02/2025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1F040-5ED3-4801-988A-F581765251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040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1F040-5ED3-4801-988A-F581765251C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676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1203598"/>
            <a:ext cx="7772400" cy="110251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53E17E7-428B-4601-854E-54666DF6E516}"/>
              </a:ext>
            </a:extLst>
          </p:cNvPr>
          <p:cNvSpPr/>
          <p:nvPr/>
        </p:nvSpPr>
        <p:spPr>
          <a:xfrm>
            <a:off x="323528" y="1563638"/>
            <a:ext cx="3213992" cy="12737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</a:rPr>
              <a:t>- Analizar la prevalencia de AOS en los paciente con ELA , así como el grado que presentan.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</a:rPr>
              <a:t>- Analizar las terapias respiratorias por las que se optaron para el manejo de este. 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</a:rPr>
              <a:t>- Correlacionar las terapias respiratorias con las pruebas funcionales respiratorias.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4C27599-7D36-4355-B089-0CAE9970F6F4}"/>
              </a:ext>
            </a:extLst>
          </p:cNvPr>
          <p:cNvSpPr/>
          <p:nvPr/>
        </p:nvSpPr>
        <p:spPr>
          <a:xfrm>
            <a:off x="323528" y="3169270"/>
            <a:ext cx="3213992" cy="122900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dirty="0">
              <a:solidFill>
                <a:schemeClr val="tx1"/>
              </a:solidFill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</a:rPr>
              <a:t>Estudio descriptivo de 21 pacientes revisados en nuestra consulta monográfica de 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</a:rPr>
              <a:t>enfermedades neuromusculares desde Enero hasta octubre de 2024. Se recogieron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</a:rPr>
              <a:t> datos generales, clínicos, funcionales, parámetros del respirador y supervivencia.</a:t>
            </a:r>
            <a:r>
              <a:rPr lang="es-ES" sz="1200" dirty="0"/>
              <a:t>.</a:t>
            </a:r>
          </a:p>
          <a:p>
            <a:pPr algn="ctr"/>
            <a:endParaRPr lang="es-ES" sz="1200" dirty="0">
              <a:solidFill>
                <a:schemeClr val="tx1"/>
              </a:solidFill>
            </a:endParaRPr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9024A90B-0A33-4D41-A98F-BA194CBFD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563127"/>
              </p:ext>
            </p:extLst>
          </p:nvPr>
        </p:nvGraphicFramePr>
        <p:xfrm>
          <a:off x="3921475" y="1563638"/>
          <a:ext cx="4990728" cy="2834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7682">
                  <a:extLst>
                    <a:ext uri="{9D8B030D-6E8A-4147-A177-3AD203B41FA5}">
                      <a16:colId xmlns:a16="http://schemas.microsoft.com/office/drawing/2014/main" val="2541115275"/>
                    </a:ext>
                  </a:extLst>
                </a:gridCol>
                <a:gridCol w="1247682">
                  <a:extLst>
                    <a:ext uri="{9D8B030D-6E8A-4147-A177-3AD203B41FA5}">
                      <a16:colId xmlns:a16="http://schemas.microsoft.com/office/drawing/2014/main" val="2801469226"/>
                    </a:ext>
                  </a:extLst>
                </a:gridCol>
                <a:gridCol w="1247682">
                  <a:extLst>
                    <a:ext uri="{9D8B030D-6E8A-4147-A177-3AD203B41FA5}">
                      <a16:colId xmlns:a16="http://schemas.microsoft.com/office/drawing/2014/main" val="148247741"/>
                    </a:ext>
                  </a:extLst>
                </a:gridCol>
                <a:gridCol w="1247682">
                  <a:extLst>
                    <a:ext uri="{9D8B030D-6E8A-4147-A177-3AD203B41FA5}">
                      <a16:colId xmlns:a16="http://schemas.microsoft.com/office/drawing/2014/main" val="3438436670"/>
                    </a:ext>
                  </a:extLst>
                </a:gridCol>
              </a:tblGrid>
              <a:tr h="25291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77090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49868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266602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ELA Bulbar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 (50%)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10 (91%)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 (71%)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17017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Inicio Síntomas respiratorios desde el </a:t>
                      </a:r>
                      <a:r>
                        <a:rPr lang="es-ES" sz="1200" b="1" dirty="0" err="1"/>
                        <a:t>Dx</a:t>
                      </a:r>
                      <a:endParaRPr lang="es-E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445 días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397 días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418 días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17403"/>
                  </a:ext>
                </a:extLst>
              </a:tr>
              <a:tr h="252912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Ingresos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 (20%)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 (27%)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 (23%)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256274"/>
                  </a:ext>
                </a:extLst>
              </a:tr>
              <a:tr h="358291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Fallecimientos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 (27%)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 (14%)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5844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F0E744BC-6BD4-4A37-8EB9-FCC5E8FAA8D5}"/>
              </a:ext>
            </a:extLst>
          </p:cNvPr>
          <p:cNvSpPr txBox="1"/>
          <p:nvPr/>
        </p:nvSpPr>
        <p:spPr>
          <a:xfrm>
            <a:off x="1245222" y="125586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OBJETIVOS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E9E306-43DD-4B55-9B2F-07E473482D7A}"/>
              </a:ext>
            </a:extLst>
          </p:cNvPr>
          <p:cNvSpPr txBox="1"/>
          <p:nvPr/>
        </p:nvSpPr>
        <p:spPr>
          <a:xfrm>
            <a:off x="1174923" y="2858843"/>
            <a:ext cx="1594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METODOLOGÍA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6817C4-4FDA-4B00-A00F-153777AA9790}"/>
              </a:ext>
            </a:extLst>
          </p:cNvPr>
          <p:cNvSpPr txBox="1"/>
          <p:nvPr/>
        </p:nvSpPr>
        <p:spPr>
          <a:xfrm>
            <a:off x="1331640" y="122565"/>
            <a:ext cx="7928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Relación entre AOS y ELA en la consulta de enfermedades neuromusculares en el HUPR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FB96D4-1E98-439E-9E05-BC49673E4D51}"/>
              </a:ext>
            </a:extLst>
          </p:cNvPr>
          <p:cNvSpPr txBox="1"/>
          <p:nvPr/>
        </p:nvSpPr>
        <p:spPr>
          <a:xfrm>
            <a:off x="1547664" y="390272"/>
            <a:ext cx="7200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G.J. González Mendoza, M.P. Lobato De La Sierra, L. Asencio Monteagudo, F.L. Gil Muñoz, A. Ortiz Bermúdez, A. Cabeza Serrano, </a:t>
            </a:r>
            <a:r>
              <a:rPr lang="pt-BR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S. Pimentel Viseu </a:t>
            </a:r>
            <a:r>
              <a:rPr lang="pt-BR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Roches</a:t>
            </a:r>
            <a:r>
              <a:rPr lang="pt-BR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Diniz, 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D. Del Castillo Otero,  A.J. García Muñoz</a:t>
            </a:r>
            <a:endParaRPr lang="es-ES" sz="11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52C4FA1-830F-4F45-97D6-5A5747E164DF}"/>
              </a:ext>
            </a:extLst>
          </p:cNvPr>
          <p:cNvSpPr txBox="1"/>
          <p:nvPr/>
        </p:nvSpPr>
        <p:spPr>
          <a:xfrm>
            <a:off x="2244533" y="722668"/>
            <a:ext cx="5328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/>
              <a:t>Servicio de Neumología Hospital Universitario de Puerto Real (Cádiz)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B9B7D45-A093-405B-9B73-7A412BBEF578}"/>
              </a:ext>
            </a:extLst>
          </p:cNvPr>
          <p:cNvSpPr txBox="1"/>
          <p:nvPr/>
        </p:nvSpPr>
        <p:spPr>
          <a:xfrm>
            <a:off x="5857016" y="1258500"/>
            <a:ext cx="2863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/>
              <a:t>RESULTADOS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F10DDDF7-6CA3-4348-B56A-3BBA87C9F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815742"/>
              </p:ext>
            </p:extLst>
          </p:nvPr>
        </p:nvGraphicFramePr>
        <p:xfrm>
          <a:off x="1979712" y="84026"/>
          <a:ext cx="6864424" cy="14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6106">
                  <a:extLst>
                    <a:ext uri="{9D8B030D-6E8A-4147-A177-3AD203B41FA5}">
                      <a16:colId xmlns:a16="http://schemas.microsoft.com/office/drawing/2014/main" val="641510323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3616675295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819900414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1290555137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2312599783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3809521591"/>
                    </a:ext>
                  </a:extLst>
                </a:gridCol>
                <a:gridCol w="858053">
                  <a:extLst>
                    <a:ext uri="{9D8B030D-6E8A-4147-A177-3AD203B41FA5}">
                      <a16:colId xmlns:a16="http://schemas.microsoft.com/office/drawing/2014/main" val="3040660408"/>
                    </a:ext>
                  </a:extLst>
                </a:gridCol>
              </a:tblGrid>
              <a:tr h="319555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Hombres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Mujeres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65582"/>
                  </a:ext>
                </a:extLst>
              </a:tr>
              <a:tr h="319555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BiPAP</a:t>
                      </a:r>
                      <a:r>
                        <a:rPr lang="es-ES" sz="1400" dirty="0"/>
                        <a:t>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CPAP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BiPAP</a:t>
                      </a:r>
                      <a:r>
                        <a:rPr lang="es-ES" sz="1400" dirty="0"/>
                        <a:t>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CPAP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BiPAP</a:t>
                      </a:r>
                      <a:r>
                        <a:rPr lang="es-ES" sz="1400" dirty="0"/>
                        <a:t>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CPAP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45727"/>
                  </a:ext>
                </a:extLst>
              </a:tr>
              <a:tr h="319555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Soporte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IPAP 12,6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EPAP 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IPAP 11,5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EPAP 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IPAP 11,8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EPAP 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47561"/>
                  </a:ext>
                </a:extLst>
              </a:tr>
              <a:tr h="481495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Tiempo desde inicio síntomas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98 días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195 días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151 días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06075"/>
                  </a:ext>
                </a:extLst>
              </a:tr>
            </a:tbl>
          </a:graphicData>
        </a:graphic>
      </p:graphicFrame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A96B9306-EDB8-44DB-A803-4FA13A85A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352917"/>
              </p:ext>
            </p:extLst>
          </p:nvPr>
        </p:nvGraphicFramePr>
        <p:xfrm>
          <a:off x="129967" y="1617094"/>
          <a:ext cx="5234119" cy="1737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08529">
                  <a:extLst>
                    <a:ext uri="{9D8B030D-6E8A-4147-A177-3AD203B41FA5}">
                      <a16:colId xmlns:a16="http://schemas.microsoft.com/office/drawing/2014/main" val="242630187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2236833153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3121446970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537022426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10727286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1552584905"/>
                    </a:ext>
                  </a:extLst>
                </a:gridCol>
                <a:gridCol w="654265">
                  <a:extLst>
                    <a:ext uri="{9D8B030D-6E8A-4147-A177-3AD203B41FA5}">
                      <a16:colId xmlns:a16="http://schemas.microsoft.com/office/drawing/2014/main" val="1649757189"/>
                    </a:ext>
                  </a:extLst>
                </a:gridCol>
              </a:tblGrid>
              <a:tr h="291363">
                <a:tc rowSpan="2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Hombres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Mujeres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398428"/>
                  </a:ext>
                </a:extLst>
              </a:tr>
              <a:tr h="49531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No 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No 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No VMNI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57082"/>
                  </a:ext>
                </a:extLst>
              </a:tr>
              <a:tr h="29136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FEV1/FVC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76,2%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70,3%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82,2%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75,3%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17816"/>
                  </a:ext>
                </a:extLst>
              </a:tr>
              <a:tr h="29136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FEV1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76,2%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92,4%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69,1%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55,4%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719397"/>
                  </a:ext>
                </a:extLst>
              </a:tr>
              <a:tr h="29136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FVC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72,7%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58,3%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61,8%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669235"/>
                  </a:ext>
                </a:extLst>
              </a:tr>
            </a:tbl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C4F5E47D-1646-41AB-84C3-669A0E9C18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601319"/>
              </p:ext>
            </p:extLst>
          </p:nvPr>
        </p:nvGraphicFramePr>
        <p:xfrm>
          <a:off x="5053105" y="1728072"/>
          <a:ext cx="2411760" cy="166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F024E8BF-C207-4FA6-B25B-584DADDBC8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4546948"/>
              </p:ext>
            </p:extLst>
          </p:nvPr>
        </p:nvGraphicFramePr>
        <p:xfrm>
          <a:off x="6526301" y="1724249"/>
          <a:ext cx="3000164" cy="1661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912DC342-24C4-4705-B116-08A8892634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188365"/>
              </p:ext>
            </p:extLst>
          </p:nvPr>
        </p:nvGraphicFramePr>
        <p:xfrm>
          <a:off x="3335771" y="3304209"/>
          <a:ext cx="2543944" cy="1798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Tabla 15">
            <a:extLst>
              <a:ext uri="{FF2B5EF4-FFF2-40B4-BE49-F238E27FC236}">
                <a16:creationId xmlns:a16="http://schemas.microsoft.com/office/drawing/2014/main" id="{3EEB4064-BB98-441E-A536-ABB19095A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645912"/>
              </p:ext>
            </p:extLst>
          </p:nvPr>
        </p:nvGraphicFramePr>
        <p:xfrm>
          <a:off x="129967" y="3461610"/>
          <a:ext cx="3577936" cy="1483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94484">
                  <a:extLst>
                    <a:ext uri="{9D8B030D-6E8A-4147-A177-3AD203B41FA5}">
                      <a16:colId xmlns:a16="http://schemas.microsoft.com/office/drawing/2014/main" val="3782241712"/>
                    </a:ext>
                  </a:extLst>
                </a:gridCol>
                <a:gridCol w="894484">
                  <a:extLst>
                    <a:ext uri="{9D8B030D-6E8A-4147-A177-3AD203B41FA5}">
                      <a16:colId xmlns:a16="http://schemas.microsoft.com/office/drawing/2014/main" val="308735827"/>
                    </a:ext>
                  </a:extLst>
                </a:gridCol>
                <a:gridCol w="894484">
                  <a:extLst>
                    <a:ext uri="{9D8B030D-6E8A-4147-A177-3AD203B41FA5}">
                      <a16:colId xmlns:a16="http://schemas.microsoft.com/office/drawing/2014/main" val="233096649"/>
                    </a:ext>
                  </a:extLst>
                </a:gridCol>
                <a:gridCol w="894484">
                  <a:extLst>
                    <a:ext uri="{9D8B030D-6E8A-4147-A177-3AD203B41FA5}">
                      <a16:colId xmlns:a16="http://schemas.microsoft.com/office/drawing/2014/main" val="1468072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5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CT90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8,2%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5,7%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0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 err="1"/>
                        <a:t>Sat</a:t>
                      </a:r>
                      <a:r>
                        <a:rPr lang="es-ES" sz="1400" b="1" dirty="0"/>
                        <a:t> 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93,6%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10219"/>
                  </a:ext>
                </a:extLst>
              </a:tr>
            </a:tbl>
          </a:graphicData>
        </a:graphic>
      </p:graphicFrame>
      <p:sp>
        <p:nvSpPr>
          <p:cNvPr id="16" name="Rectángulo 15">
            <a:extLst>
              <a:ext uri="{FF2B5EF4-FFF2-40B4-BE49-F238E27FC236}">
                <a16:creationId xmlns:a16="http://schemas.microsoft.com/office/drawing/2014/main" id="{B6A4FAE4-C1B5-48EA-8940-2C82501ED43A}"/>
              </a:ext>
            </a:extLst>
          </p:cNvPr>
          <p:cNvSpPr/>
          <p:nvPr/>
        </p:nvSpPr>
        <p:spPr>
          <a:xfrm>
            <a:off x="5494029" y="3683870"/>
            <a:ext cx="3577936" cy="109046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-La prevalencia de AOS en estos pacientes es superior a la de la población general, siendo la BIPAP la terapia respiratoria mayoritariamente utilizada.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</a:rPr>
              <a:t>-De los pacientes que fueron diagnosticados de AOS la gran mayoría fueron calificados como leve o moderado.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</a:rPr>
              <a:t>-Los pacientes que precisaron VMNI presentaron peores datos en las pruebas funcionales respiratorias en referencia a la FVC.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B940D93-7D99-40C0-AC85-B3D039CCC673}"/>
              </a:ext>
            </a:extLst>
          </p:cNvPr>
          <p:cNvSpPr txBox="1"/>
          <p:nvPr/>
        </p:nvSpPr>
        <p:spPr>
          <a:xfrm>
            <a:off x="6732240" y="3414619"/>
            <a:ext cx="1654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CONCLUSIONES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08611D-7B5E-4B7D-89F5-1529E42A427B}"/>
              </a:ext>
            </a:extLst>
          </p:cNvPr>
          <p:cNvSpPr txBox="1"/>
          <p:nvPr/>
        </p:nvSpPr>
        <p:spPr>
          <a:xfrm>
            <a:off x="5889761" y="2396025"/>
            <a:ext cx="6655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08A5BD0-00E2-4952-AD18-A10F9F42628A}"/>
              </a:ext>
            </a:extLst>
          </p:cNvPr>
          <p:cNvSpPr txBox="1"/>
          <p:nvPr/>
        </p:nvSpPr>
        <p:spPr>
          <a:xfrm>
            <a:off x="6248545" y="2391657"/>
            <a:ext cx="944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AF430D7-339A-4E9E-B170-694AA85CCB5C}"/>
              </a:ext>
            </a:extLst>
          </p:cNvPr>
          <p:cNvSpPr txBox="1"/>
          <p:nvPr/>
        </p:nvSpPr>
        <p:spPr>
          <a:xfrm>
            <a:off x="7697071" y="2554766"/>
            <a:ext cx="720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44%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E63D4F3-D7AD-45C4-B7C6-AC7685610189}"/>
              </a:ext>
            </a:extLst>
          </p:cNvPr>
          <p:cNvSpPr txBox="1"/>
          <p:nvPr/>
        </p:nvSpPr>
        <p:spPr>
          <a:xfrm>
            <a:off x="8026383" y="2454117"/>
            <a:ext cx="68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44%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0399582-6041-41B4-8EBE-2DC733FC47FF}"/>
              </a:ext>
            </a:extLst>
          </p:cNvPr>
          <p:cNvSpPr txBox="1"/>
          <p:nvPr/>
        </p:nvSpPr>
        <p:spPr>
          <a:xfrm>
            <a:off x="7752288" y="2161724"/>
            <a:ext cx="6522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11%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01E77B9-8B1E-4B88-BDEF-470FAA7E7C1E}"/>
              </a:ext>
            </a:extLst>
          </p:cNvPr>
          <p:cNvSpPr txBox="1"/>
          <p:nvPr/>
        </p:nvSpPr>
        <p:spPr>
          <a:xfrm>
            <a:off x="4152120" y="3861765"/>
            <a:ext cx="685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11%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432</Words>
  <Application>Microsoft Office PowerPoint</Application>
  <PresentationFormat>Presentación en pantalla (16:9)</PresentationFormat>
  <Paragraphs>122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Gonzalo Jose</cp:lastModifiedBy>
  <cp:revision>21</cp:revision>
  <dcterms:created xsi:type="dcterms:W3CDTF">2024-02-05T13:08:18Z</dcterms:created>
  <dcterms:modified xsi:type="dcterms:W3CDTF">2025-02-25T21:46:44Z</dcterms:modified>
</cp:coreProperties>
</file>