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custShowLst>
    <p:custShow name="Presentación personalizada 1" id="0">
      <p:sldLst>
        <p:sld r:id="rId2"/>
        <p:sld r:id="rId3"/>
      </p:sldLst>
    </p:custShow>
  </p:custShow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00B099"/>
    <a:srgbClr val="7D66BE"/>
    <a:srgbClr val="7FCCFB"/>
    <a:srgbClr val="B4B6E4"/>
    <a:srgbClr val="009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86"/>
    <p:restoredTop sz="94673"/>
  </p:normalViewPr>
  <p:slideViewPr>
    <p:cSldViewPr>
      <p:cViewPr varScale="1">
        <p:scale>
          <a:sx n="154" d="100"/>
          <a:sy n="154" d="100"/>
        </p:scale>
        <p:origin x="576" y="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toniojosegrc/Desktop/RESIDENCIA/R1/PGF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toniojosegrc/Desktop/RESIDENCIA/R1/PGF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toniojosegrc/Desktop/RESIDENCIA/R1/PGF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toniojosegrc/Desktop/RESIDENCIA/R1/PGF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ntoniojosegrc/Desktop/RESIDENCIA/R1/PGF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Mujer</c:v>
                </c:pt>
              </c:strCache>
            </c:strRef>
          </c:tx>
          <c:spPr>
            <a:solidFill>
              <a:srgbClr val="00B099"/>
            </a:solidFill>
            <a:ln>
              <a:solidFill>
                <a:srgbClr val="00B099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no AOS</c:v>
                </c:pt>
                <c:pt idx="1">
                  <c:v>AOS leve</c:v>
                </c:pt>
                <c:pt idx="2">
                  <c:v>AOS moderado</c:v>
                </c:pt>
                <c:pt idx="3">
                  <c:v>AOS grave</c:v>
                </c:pt>
                <c:pt idx="4">
                  <c:v>AOS muy grave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183</c:v>
                </c:pt>
                <c:pt idx="1">
                  <c:v>201</c:v>
                </c:pt>
                <c:pt idx="2">
                  <c:v>101</c:v>
                </c:pt>
                <c:pt idx="3">
                  <c:v>44</c:v>
                </c:pt>
                <c:pt idx="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07-2D4E-8CE6-716D203A9E5B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Hombre</c:v>
                </c:pt>
              </c:strCache>
            </c:strRef>
          </c:tx>
          <c:spPr>
            <a:solidFill>
              <a:srgbClr val="7D66BE"/>
            </a:solidFill>
            <a:ln>
              <a:solidFill>
                <a:srgbClr val="7D66BE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no AOS</c:v>
                </c:pt>
                <c:pt idx="1">
                  <c:v>AOS leve</c:v>
                </c:pt>
                <c:pt idx="2">
                  <c:v>AOS moderado</c:v>
                </c:pt>
                <c:pt idx="3">
                  <c:v>AOS grave</c:v>
                </c:pt>
                <c:pt idx="4">
                  <c:v>AOS muy grave</c:v>
                </c:pt>
              </c:strCache>
            </c:strRef>
          </c:cat>
          <c:val>
            <c:numRef>
              <c:f>Hoja1!$C$2:$C$6</c:f>
              <c:numCache>
                <c:formatCode>General</c:formatCode>
                <c:ptCount val="5"/>
                <c:pt idx="0">
                  <c:v>247</c:v>
                </c:pt>
                <c:pt idx="1">
                  <c:v>317</c:v>
                </c:pt>
                <c:pt idx="2">
                  <c:v>260</c:v>
                </c:pt>
                <c:pt idx="3">
                  <c:v>194</c:v>
                </c:pt>
                <c:pt idx="4">
                  <c:v>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07-2D4E-8CE6-716D203A9E5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280364896"/>
        <c:axId val="1054952960"/>
      </c:barChart>
      <c:catAx>
        <c:axId val="128036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54952960"/>
        <c:crosses val="autoZero"/>
        <c:auto val="1"/>
        <c:lblAlgn val="ctr"/>
        <c:lblOffset val="100"/>
        <c:noMultiLvlLbl val="0"/>
      </c:catAx>
      <c:valAx>
        <c:axId val="1054952960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8036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100" b="1" i="0" u="none" strike="noStrike" kern="1200" spc="0" baseline="0" dirty="0">
                <a:solidFill>
                  <a:srgbClr val="595959"/>
                </a:solidFill>
              </a:rPr>
              <a:t>2) </a:t>
            </a:r>
            <a:r>
              <a:rPr lang="en-US" sz="1100" b="1" i="0" u="none" strike="noStrike" kern="1200" spc="0" baseline="0" dirty="0" err="1">
                <a:solidFill>
                  <a:srgbClr val="595959"/>
                </a:solidFill>
              </a:rPr>
              <a:t>Relación</a:t>
            </a:r>
            <a:r>
              <a:rPr lang="en-US" sz="1100" b="1" i="0" u="none" strike="noStrike" kern="1200" spc="0" baseline="0" dirty="0">
                <a:solidFill>
                  <a:srgbClr val="595959"/>
                </a:solidFill>
              </a:rPr>
              <a:t> entre </a:t>
            </a:r>
            <a:r>
              <a:rPr lang="en-US" sz="1100" b="1" i="0" u="none" strike="noStrike" kern="1200" spc="0" baseline="0" dirty="0" err="1">
                <a:solidFill>
                  <a:srgbClr val="595959"/>
                </a:solidFill>
              </a:rPr>
              <a:t>el</a:t>
            </a:r>
            <a:r>
              <a:rPr lang="en-US" sz="1100" b="1" i="0" u="none" strike="noStrike" kern="1200" spc="0" baseline="0" dirty="0">
                <a:solidFill>
                  <a:srgbClr val="595959"/>
                </a:solidFill>
              </a:rPr>
              <a:t> </a:t>
            </a:r>
            <a:r>
              <a:rPr lang="en-US" sz="1100" b="1" i="0" u="none" strike="noStrike" kern="1200" spc="0" baseline="0" dirty="0" err="1">
                <a:solidFill>
                  <a:srgbClr val="595959"/>
                </a:solidFill>
              </a:rPr>
              <a:t>grado</a:t>
            </a:r>
            <a:r>
              <a:rPr lang="en-US" sz="1100" b="1" i="0" u="none" strike="noStrike" kern="1200" spc="0" baseline="0" dirty="0">
                <a:solidFill>
                  <a:srgbClr val="595959"/>
                </a:solidFill>
              </a:rPr>
              <a:t> de AOS y </a:t>
            </a:r>
            <a:r>
              <a:rPr lang="en-US" sz="1100" b="1" i="0" u="none" strike="noStrike" kern="1200" spc="0" baseline="0" dirty="0" err="1">
                <a:solidFill>
                  <a:srgbClr val="595959"/>
                </a:solidFill>
              </a:rPr>
              <a:t>el</a:t>
            </a:r>
            <a:r>
              <a:rPr lang="en-US" sz="1100" b="1" i="0" u="none" strike="noStrike" kern="1200" spc="0" baseline="0" dirty="0">
                <a:solidFill>
                  <a:srgbClr val="595959"/>
                </a:solidFill>
              </a:rPr>
              <a:t> </a:t>
            </a:r>
            <a:r>
              <a:rPr lang="en-US" sz="1100" b="1" i="0" u="none" strike="noStrike" kern="1200" spc="0" baseline="0" dirty="0" err="1">
                <a:solidFill>
                  <a:srgbClr val="595959"/>
                </a:solidFill>
              </a:rPr>
              <a:t>sexo</a:t>
            </a:r>
            <a:endParaRPr lang="en-US" sz="1100" b="1" i="0" u="none" strike="noStrike" kern="1200" spc="0" baseline="0" dirty="0">
              <a:solidFill>
                <a:srgbClr val="595959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Hoja1!$I$2</c:f>
              <c:strCache>
                <c:ptCount val="1"/>
                <c:pt idx="0">
                  <c:v>Hombre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Hoja1!$H$3:$H$6</c:f>
              <c:strCache>
                <c:ptCount val="4"/>
                <c:pt idx="0">
                  <c:v>AOS leve</c:v>
                </c:pt>
                <c:pt idx="1">
                  <c:v>AOS moderado</c:v>
                </c:pt>
                <c:pt idx="2">
                  <c:v>AOS grave</c:v>
                </c:pt>
                <c:pt idx="3">
                  <c:v>AOS muy grave</c:v>
                </c:pt>
              </c:strCache>
            </c:strRef>
          </c:cat>
          <c:val>
            <c:numRef>
              <c:f>Hoja1!$I$3:$I$6</c:f>
              <c:numCache>
                <c:formatCode>General</c:formatCode>
                <c:ptCount val="4"/>
                <c:pt idx="0">
                  <c:v>317</c:v>
                </c:pt>
                <c:pt idx="1">
                  <c:v>260</c:v>
                </c:pt>
                <c:pt idx="2">
                  <c:v>194</c:v>
                </c:pt>
                <c:pt idx="3">
                  <c:v>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64-6E44-9B40-C6E6B1B99A6F}"/>
            </c:ext>
          </c:extLst>
        </c:ser>
        <c:ser>
          <c:idx val="1"/>
          <c:order val="1"/>
          <c:tx>
            <c:strRef>
              <c:f>Hoja1!$J$2</c:f>
              <c:strCache>
                <c:ptCount val="1"/>
                <c:pt idx="0">
                  <c:v>Mujer</c:v>
                </c:pt>
              </c:strCache>
            </c:strRef>
          </c:tx>
          <c:spPr>
            <a:solidFill>
              <a:srgbClr val="B4B6E4"/>
            </a:solidFill>
            <a:ln>
              <a:noFill/>
            </a:ln>
            <a:effectLst/>
          </c:spPr>
          <c:invertIfNegative val="0"/>
          <c:cat>
            <c:strRef>
              <c:f>Hoja1!$H$3:$H$6</c:f>
              <c:strCache>
                <c:ptCount val="4"/>
                <c:pt idx="0">
                  <c:v>AOS leve</c:v>
                </c:pt>
                <c:pt idx="1">
                  <c:v>AOS moderado</c:v>
                </c:pt>
                <c:pt idx="2">
                  <c:v>AOS grave</c:v>
                </c:pt>
                <c:pt idx="3">
                  <c:v>AOS muy grave</c:v>
                </c:pt>
              </c:strCache>
            </c:strRef>
          </c:cat>
          <c:val>
            <c:numRef>
              <c:f>Hoja1!$J$3:$J$6</c:f>
              <c:numCache>
                <c:formatCode>General</c:formatCode>
                <c:ptCount val="4"/>
                <c:pt idx="0">
                  <c:v>201</c:v>
                </c:pt>
                <c:pt idx="1">
                  <c:v>101</c:v>
                </c:pt>
                <c:pt idx="2">
                  <c:v>44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64-6E44-9B40-C6E6B1B99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30"/>
        <c:axId val="779047359"/>
        <c:axId val="779044879"/>
      </c:barChart>
      <c:catAx>
        <c:axId val="779047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79044879"/>
        <c:crosses val="autoZero"/>
        <c:auto val="1"/>
        <c:lblAlgn val="ctr"/>
        <c:lblOffset val="100"/>
        <c:noMultiLvlLbl val="0"/>
      </c:catAx>
      <c:valAx>
        <c:axId val="7790448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79047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6) </a:t>
            </a:r>
            <a:r>
              <a:rPr lang="en-US" sz="1100" b="1" i="0" u="none" strike="noStrike" kern="1200" spc="0" baseline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Relación</a:t>
            </a:r>
            <a:r>
              <a:rPr lang="en-US" sz="11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 entre </a:t>
            </a:r>
            <a:r>
              <a:rPr lang="en-US" sz="1100" b="1" i="0" u="none" strike="noStrike" kern="1200" spc="0" baseline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el</a:t>
            </a:r>
            <a:r>
              <a:rPr lang="en-US" sz="11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 </a:t>
            </a:r>
            <a:r>
              <a:rPr lang="en-US" sz="1100" b="1" i="0" u="none" strike="noStrike" kern="1200" spc="0" baseline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grado</a:t>
            </a:r>
            <a:r>
              <a:rPr lang="en-US" sz="11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 de AOS e HTA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Hoja1!$N$1</c:f>
              <c:strCache>
                <c:ptCount val="1"/>
                <c:pt idx="0">
                  <c:v>HTA</c:v>
                </c:pt>
              </c:strCache>
            </c:strRef>
          </c:tx>
          <c:spPr>
            <a:solidFill>
              <a:srgbClr val="7D66BE"/>
            </a:solidFill>
            <a:ln>
              <a:noFill/>
            </a:ln>
            <a:effectLst/>
          </c:spPr>
          <c:invertIfNegative val="0"/>
          <c:cat>
            <c:strRef>
              <c:f>Hoja1!$M$2:$M$6</c:f>
              <c:strCache>
                <c:ptCount val="5"/>
                <c:pt idx="0">
                  <c:v>No AOS</c:v>
                </c:pt>
                <c:pt idx="1">
                  <c:v>AOS leve</c:v>
                </c:pt>
                <c:pt idx="2">
                  <c:v>AOS moderado</c:v>
                </c:pt>
                <c:pt idx="3">
                  <c:v>AOS grave</c:v>
                </c:pt>
                <c:pt idx="4">
                  <c:v>AOS muy grave</c:v>
                </c:pt>
              </c:strCache>
            </c:strRef>
          </c:cat>
          <c:val>
            <c:numRef>
              <c:f>Hoja1!$N$2:$N$6</c:f>
              <c:numCache>
                <c:formatCode>General</c:formatCode>
                <c:ptCount val="5"/>
                <c:pt idx="0">
                  <c:v>231</c:v>
                </c:pt>
                <c:pt idx="1">
                  <c:v>231</c:v>
                </c:pt>
                <c:pt idx="2">
                  <c:v>194</c:v>
                </c:pt>
                <c:pt idx="3">
                  <c:v>119</c:v>
                </c:pt>
                <c:pt idx="4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DC-6840-820E-5DDD504ABF5D}"/>
            </c:ext>
          </c:extLst>
        </c:ser>
        <c:ser>
          <c:idx val="1"/>
          <c:order val="1"/>
          <c:tx>
            <c:strRef>
              <c:f>Hoja1!$O$1</c:f>
              <c:strCache>
                <c:ptCount val="1"/>
                <c:pt idx="0">
                  <c:v>No HTA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Hoja1!$M$2:$M$6</c:f>
              <c:strCache>
                <c:ptCount val="5"/>
                <c:pt idx="0">
                  <c:v>No AOS</c:v>
                </c:pt>
                <c:pt idx="1">
                  <c:v>AOS leve</c:v>
                </c:pt>
                <c:pt idx="2">
                  <c:v>AOS moderado</c:v>
                </c:pt>
                <c:pt idx="3">
                  <c:v>AOS grave</c:v>
                </c:pt>
                <c:pt idx="4">
                  <c:v>AOS muy grave</c:v>
                </c:pt>
              </c:strCache>
            </c:strRef>
          </c:cat>
          <c:val>
            <c:numRef>
              <c:f>Hoja1!$O$2:$O$6</c:f>
              <c:numCache>
                <c:formatCode>General</c:formatCode>
                <c:ptCount val="5"/>
                <c:pt idx="0">
                  <c:v>287</c:v>
                </c:pt>
                <c:pt idx="1">
                  <c:v>287</c:v>
                </c:pt>
                <c:pt idx="2">
                  <c:v>167</c:v>
                </c:pt>
                <c:pt idx="3">
                  <c:v>119</c:v>
                </c:pt>
                <c:pt idx="4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DC-6840-820E-5DDD504ABF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30"/>
        <c:axId val="1078928816"/>
        <c:axId val="1039683792"/>
      </c:barChart>
      <c:catAx>
        <c:axId val="107892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39683792"/>
        <c:crosses val="autoZero"/>
        <c:auto val="1"/>
        <c:lblAlgn val="ctr"/>
        <c:lblOffset val="100"/>
        <c:noMultiLvlLbl val="0"/>
      </c:catAx>
      <c:valAx>
        <c:axId val="103968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7892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9961661818996438E-2"/>
          <c:y val="0.8451382311871849"/>
          <c:w val="0.21772990614886142"/>
          <c:h val="9.72285691854795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b="1" dirty="0"/>
              <a:t>4) </a:t>
            </a:r>
            <a:r>
              <a:rPr lang="en-US" sz="1100" b="1" dirty="0" err="1"/>
              <a:t>Relación</a:t>
            </a:r>
            <a:r>
              <a:rPr lang="en-US" sz="1100" b="1" dirty="0"/>
              <a:t> entre </a:t>
            </a:r>
            <a:r>
              <a:rPr lang="en-US" sz="1100" b="1" dirty="0" err="1"/>
              <a:t>el</a:t>
            </a:r>
            <a:r>
              <a:rPr lang="en-US" sz="1100" b="1" dirty="0"/>
              <a:t> </a:t>
            </a:r>
            <a:r>
              <a:rPr lang="en-US" sz="1100" b="1" dirty="0" err="1"/>
              <a:t>grado</a:t>
            </a:r>
            <a:r>
              <a:rPr lang="en-US" sz="1100" b="1" dirty="0"/>
              <a:t> de AOS y DM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Hoja1!$B$31</c:f>
              <c:strCache>
                <c:ptCount val="1"/>
                <c:pt idx="0">
                  <c:v>DM </c:v>
                </c:pt>
              </c:strCache>
            </c:strRef>
          </c:tx>
          <c:spPr>
            <a:solidFill>
              <a:srgbClr val="7D66B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D66BE"/>
              </a:solidFill>
              <a:ln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08C-2B47-BED3-3F05BA8CA5EB}"/>
              </c:ext>
            </c:extLst>
          </c:dPt>
          <c:cat>
            <c:strRef>
              <c:f>Hoja1!$A$32:$A$35</c:f>
              <c:strCache>
                <c:ptCount val="4"/>
                <c:pt idx="0">
                  <c:v>AOS leve</c:v>
                </c:pt>
                <c:pt idx="1">
                  <c:v>AOS moderado</c:v>
                </c:pt>
                <c:pt idx="2">
                  <c:v>AOS grave</c:v>
                </c:pt>
                <c:pt idx="3">
                  <c:v>AOS muy grave</c:v>
                </c:pt>
              </c:strCache>
            </c:strRef>
          </c:cat>
          <c:val>
            <c:numRef>
              <c:f>Hoja1!$B$32:$B$35</c:f>
              <c:numCache>
                <c:formatCode>General</c:formatCode>
                <c:ptCount val="4"/>
                <c:pt idx="0">
                  <c:v>91</c:v>
                </c:pt>
                <c:pt idx="1">
                  <c:v>65</c:v>
                </c:pt>
                <c:pt idx="2">
                  <c:v>41</c:v>
                </c:pt>
                <c:pt idx="3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8C-2B47-BED3-3F05BA8CA5EB}"/>
            </c:ext>
          </c:extLst>
        </c:ser>
        <c:ser>
          <c:idx val="1"/>
          <c:order val="1"/>
          <c:tx>
            <c:strRef>
              <c:f>Hoja1!$C$31</c:f>
              <c:strCache>
                <c:ptCount val="1"/>
                <c:pt idx="0">
                  <c:v>no DM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Hoja1!$A$32:$A$35</c:f>
              <c:strCache>
                <c:ptCount val="4"/>
                <c:pt idx="0">
                  <c:v>AOS leve</c:v>
                </c:pt>
                <c:pt idx="1">
                  <c:v>AOS moderado</c:v>
                </c:pt>
                <c:pt idx="2">
                  <c:v>AOS grave</c:v>
                </c:pt>
                <c:pt idx="3">
                  <c:v>AOS muy grave</c:v>
                </c:pt>
              </c:strCache>
            </c:strRef>
          </c:cat>
          <c:val>
            <c:numRef>
              <c:f>Hoja1!$C$32:$C$35</c:f>
              <c:numCache>
                <c:formatCode>General</c:formatCode>
                <c:ptCount val="4"/>
                <c:pt idx="0">
                  <c:v>427</c:v>
                </c:pt>
                <c:pt idx="1">
                  <c:v>296</c:v>
                </c:pt>
                <c:pt idx="2">
                  <c:v>197</c:v>
                </c:pt>
                <c:pt idx="3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8C-2B47-BED3-3F05BA8CA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30"/>
        <c:axId val="111973263"/>
        <c:axId val="111974975"/>
      </c:barChart>
      <c:catAx>
        <c:axId val="111973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11974975"/>
        <c:crosses val="autoZero"/>
        <c:auto val="1"/>
        <c:lblAlgn val="ctr"/>
        <c:lblOffset val="100"/>
        <c:noMultiLvlLbl val="0"/>
      </c:catAx>
      <c:valAx>
        <c:axId val="111974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11973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b="1" dirty="0"/>
              <a:t>5) </a:t>
            </a:r>
            <a:r>
              <a:rPr lang="en-US" sz="1100" b="1" dirty="0" err="1"/>
              <a:t>Relación</a:t>
            </a:r>
            <a:r>
              <a:rPr lang="en-US" sz="1100" b="1" dirty="0"/>
              <a:t> entre </a:t>
            </a:r>
            <a:r>
              <a:rPr lang="en-US" sz="1100" b="1" dirty="0" err="1"/>
              <a:t>el</a:t>
            </a:r>
            <a:r>
              <a:rPr lang="en-US" sz="1100" b="1" dirty="0"/>
              <a:t> </a:t>
            </a:r>
            <a:r>
              <a:rPr lang="en-US" sz="1100" b="1" dirty="0" err="1"/>
              <a:t>grado</a:t>
            </a:r>
            <a:r>
              <a:rPr lang="en-US" sz="1100" b="1" dirty="0"/>
              <a:t> de AOS y DLP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Hoja1!$B$39</c:f>
              <c:strCache>
                <c:ptCount val="1"/>
                <c:pt idx="0">
                  <c:v>DLP</c:v>
                </c:pt>
              </c:strCache>
            </c:strRef>
          </c:tx>
          <c:spPr>
            <a:solidFill>
              <a:srgbClr val="7D66BE"/>
            </a:solidFill>
            <a:ln>
              <a:noFill/>
            </a:ln>
            <a:effectLst/>
          </c:spPr>
          <c:invertIfNegative val="0"/>
          <c:cat>
            <c:strRef>
              <c:f>Hoja1!$A$40:$A$43</c:f>
              <c:strCache>
                <c:ptCount val="4"/>
                <c:pt idx="0">
                  <c:v>AOS leve</c:v>
                </c:pt>
                <c:pt idx="1">
                  <c:v>AOS moderado</c:v>
                </c:pt>
                <c:pt idx="2">
                  <c:v>AOS grave</c:v>
                </c:pt>
                <c:pt idx="3">
                  <c:v>AOS muy grave</c:v>
                </c:pt>
              </c:strCache>
            </c:strRef>
          </c:cat>
          <c:val>
            <c:numRef>
              <c:f>Hoja1!$B$40:$B$43</c:f>
              <c:numCache>
                <c:formatCode>General</c:formatCode>
                <c:ptCount val="4"/>
                <c:pt idx="0">
                  <c:v>219</c:v>
                </c:pt>
                <c:pt idx="1">
                  <c:v>144</c:v>
                </c:pt>
                <c:pt idx="2">
                  <c:v>92</c:v>
                </c:pt>
                <c:pt idx="3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D8-B343-8077-342546B1F410}"/>
            </c:ext>
          </c:extLst>
        </c:ser>
        <c:ser>
          <c:idx val="1"/>
          <c:order val="1"/>
          <c:tx>
            <c:strRef>
              <c:f>Hoja1!$C$39</c:f>
              <c:strCache>
                <c:ptCount val="1"/>
                <c:pt idx="0">
                  <c:v>no DLP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Hoja1!$A$40:$A$43</c:f>
              <c:strCache>
                <c:ptCount val="4"/>
                <c:pt idx="0">
                  <c:v>AOS leve</c:v>
                </c:pt>
                <c:pt idx="1">
                  <c:v>AOS moderado</c:v>
                </c:pt>
                <c:pt idx="2">
                  <c:v>AOS grave</c:v>
                </c:pt>
                <c:pt idx="3">
                  <c:v>AOS muy grave</c:v>
                </c:pt>
              </c:strCache>
            </c:strRef>
          </c:cat>
          <c:val>
            <c:numRef>
              <c:f>Hoja1!$C$40:$C$43</c:f>
              <c:numCache>
                <c:formatCode>General</c:formatCode>
                <c:ptCount val="4"/>
                <c:pt idx="0">
                  <c:v>299</c:v>
                </c:pt>
                <c:pt idx="1">
                  <c:v>217</c:v>
                </c:pt>
                <c:pt idx="2">
                  <c:v>146</c:v>
                </c:pt>
                <c:pt idx="3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D8-B343-8077-342546B1F4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30"/>
        <c:axId val="991408608"/>
        <c:axId val="991078144"/>
      </c:barChart>
      <c:catAx>
        <c:axId val="99140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91078144"/>
        <c:crosses val="autoZero"/>
        <c:auto val="1"/>
        <c:lblAlgn val="ctr"/>
        <c:lblOffset val="100"/>
        <c:noMultiLvlLbl val="0"/>
      </c:catAx>
      <c:valAx>
        <c:axId val="99107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9140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3FFBC8B-6146-5FAC-07DB-CA515D1EFDC1}"/>
              </a:ext>
            </a:extLst>
          </p:cNvPr>
          <p:cNvSpPr txBox="1"/>
          <p:nvPr/>
        </p:nvSpPr>
        <p:spPr>
          <a:xfrm>
            <a:off x="1571283" y="78461"/>
            <a:ext cx="7488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i="0" u="none" strike="noStrike" dirty="0">
                <a:solidFill>
                  <a:srgbClr val="7D66BE"/>
                </a:solidFill>
                <a:effectLst/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APNEA OBSTRUCTIVA DEL SUEÑO: PERFIL DEMOGRÁFICO Y RIESGOS CARDIOVASCULARES </a:t>
            </a:r>
            <a:r>
              <a:rPr lang="es-ES" sz="1600" b="1" dirty="0">
                <a:solidFill>
                  <a:srgbClr val="7D66BE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ASOCIADOS EN LOS PACIENTES DEL H. U. PUERTO REAL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1775988-0D67-097B-0A8A-9ED932DB0606}"/>
              </a:ext>
            </a:extLst>
          </p:cNvPr>
          <p:cNvSpPr txBox="1"/>
          <p:nvPr/>
        </p:nvSpPr>
        <p:spPr>
          <a:xfrm>
            <a:off x="6690106" y="1581655"/>
            <a:ext cx="20059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rgbClr val="595959"/>
                </a:solidFill>
              </a:rPr>
              <a:t>1) Poligrafías según el IAH</a:t>
            </a:r>
          </a:p>
        </p:txBody>
      </p:sp>
      <p:graphicFrame>
        <p:nvGraphicFramePr>
          <p:cNvPr id="18" name="Gráfico 17" descr="Tipo de gráfico: Columnas agrupadas. 'Mujer'&#10;&#10;Descripción generada automáticamente">
            <a:extLst>
              <a:ext uri="{FF2B5EF4-FFF2-40B4-BE49-F238E27FC236}">
                <a16:creationId xmlns:a16="http://schemas.microsoft.com/office/drawing/2014/main" id="{E649B95F-C020-9472-3E37-AE3FCB3B2C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8363088"/>
              </p:ext>
            </p:extLst>
          </p:nvPr>
        </p:nvGraphicFramePr>
        <p:xfrm>
          <a:off x="4860032" y="1486817"/>
          <a:ext cx="3863269" cy="1958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áfico 18" descr="Tipo de gráfico: Columnas agrupadas. 'Hombre', 'Mujer' by 'Campo1'&#10;&#10;Descripción generada automáticamente">
            <a:extLst>
              <a:ext uri="{FF2B5EF4-FFF2-40B4-BE49-F238E27FC236}">
                <a16:creationId xmlns:a16="http://schemas.microsoft.com/office/drawing/2014/main" id="{C32112E4-C0C0-9D87-997E-B58F46FF24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992083"/>
              </p:ext>
            </p:extLst>
          </p:nvPr>
        </p:nvGraphicFramePr>
        <p:xfrm>
          <a:off x="154351" y="2813085"/>
          <a:ext cx="3744416" cy="1958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CuadroTexto 19">
            <a:extLst>
              <a:ext uri="{FF2B5EF4-FFF2-40B4-BE49-F238E27FC236}">
                <a16:creationId xmlns:a16="http://schemas.microsoft.com/office/drawing/2014/main" id="{B982965A-B506-F903-2489-42B4F2947D4C}"/>
              </a:ext>
            </a:extLst>
          </p:cNvPr>
          <p:cNvSpPr txBox="1"/>
          <p:nvPr/>
        </p:nvSpPr>
        <p:spPr>
          <a:xfrm>
            <a:off x="602562" y="4700767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i="1" dirty="0">
                <a:solidFill>
                  <a:srgbClr val="595959"/>
                </a:solidFill>
              </a:rPr>
              <a:t>p &lt; 0.01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B50F58F-0FC7-D410-7DEE-1D666FE7EB97}"/>
              </a:ext>
            </a:extLst>
          </p:cNvPr>
          <p:cNvSpPr txBox="1"/>
          <p:nvPr/>
        </p:nvSpPr>
        <p:spPr>
          <a:xfrm>
            <a:off x="3033693" y="4703542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i="1" dirty="0">
                <a:solidFill>
                  <a:srgbClr val="595959"/>
                </a:solidFill>
              </a:rPr>
              <a:t>p &lt; 0.01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B54F0DC-60CE-EC53-6537-C56DA861F424}"/>
              </a:ext>
            </a:extLst>
          </p:cNvPr>
          <p:cNvSpPr txBox="1"/>
          <p:nvPr/>
        </p:nvSpPr>
        <p:spPr>
          <a:xfrm>
            <a:off x="2203809" y="4698876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i="1" dirty="0">
                <a:solidFill>
                  <a:srgbClr val="595959"/>
                </a:solidFill>
              </a:rPr>
              <a:t>p &lt; 0.01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F9D9558-0626-0F44-174A-BE7302FD13F3}"/>
              </a:ext>
            </a:extLst>
          </p:cNvPr>
          <p:cNvSpPr txBox="1"/>
          <p:nvPr/>
        </p:nvSpPr>
        <p:spPr>
          <a:xfrm>
            <a:off x="1348306" y="4698876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i="1" dirty="0">
                <a:solidFill>
                  <a:srgbClr val="595959"/>
                </a:solidFill>
              </a:rPr>
              <a:t>p &gt; 0.05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5C2C1CB-9EB7-4F06-64DA-96DA55BDD0E8}"/>
              </a:ext>
            </a:extLst>
          </p:cNvPr>
          <p:cNvSpPr txBox="1"/>
          <p:nvPr/>
        </p:nvSpPr>
        <p:spPr>
          <a:xfrm>
            <a:off x="134772" y="1534895"/>
            <a:ext cx="45092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-ES" sz="1050" b="1" i="0" u="none" strike="noStrike" dirty="0"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Material y métodos:</a:t>
            </a:r>
            <a:r>
              <a:rPr lang="es-ES" sz="105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ES" sz="105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Estudio descriptivo-retrospectivo PG realizadas entre Ene/20 y Sep/23. Se clasificaron los pacientes en función del IAH (no AOS, AOS leve, moderado</a:t>
            </a:r>
            <a:r>
              <a:rPr lang="es-ES" sz="1050" dirty="0">
                <a:solidFill>
                  <a:srgbClr val="0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, </a:t>
            </a:r>
            <a:r>
              <a:rPr lang="es-ES" sz="105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grav</a:t>
            </a:r>
            <a:r>
              <a:rPr lang="es-ES" sz="1050" dirty="0">
                <a:solidFill>
                  <a:srgbClr val="0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 y </a:t>
            </a:r>
            <a:r>
              <a:rPr lang="es-ES" sz="105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muy grave).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494E8CC-F87E-6A0E-4D14-E1A9E158A400}"/>
              </a:ext>
            </a:extLst>
          </p:cNvPr>
          <p:cNvSpPr txBox="1"/>
          <p:nvPr/>
        </p:nvSpPr>
        <p:spPr>
          <a:xfrm>
            <a:off x="1935367" y="986179"/>
            <a:ext cx="676066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-ES" sz="1050" b="1" i="0" u="none" strike="noStrike" dirty="0"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Introducción:</a:t>
            </a:r>
            <a:r>
              <a:rPr lang="es-E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s-ES" sz="105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La apnea obstructiva del sueño (AOS) es una patología muy prevalente e infradiagnosticada. Se asocia a factores de riesgo cardiovascular (FRCV) y enfermedad cardiovascular (ECV). 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C0C5CB8-9CA2-09DD-3407-750C13A98FAB}"/>
              </a:ext>
            </a:extLst>
          </p:cNvPr>
          <p:cNvSpPr txBox="1"/>
          <p:nvPr/>
        </p:nvSpPr>
        <p:spPr>
          <a:xfrm>
            <a:off x="162863" y="2296502"/>
            <a:ext cx="43973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-ES" sz="105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Objetivo: </a:t>
            </a:r>
            <a:r>
              <a:rPr lang="es-ES" sz="1050" dirty="0">
                <a:solidFill>
                  <a:srgbClr val="0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R</a:t>
            </a:r>
            <a:r>
              <a:rPr lang="es-ES" sz="105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elación entre AOS en sus diferentes grados de severidad, edad, sexo y FRCV </a:t>
            </a:r>
            <a:endParaRPr lang="es-ES" sz="1050" dirty="0"/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2B625487-8359-6389-4DAE-8D66BF5300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190449"/>
              </p:ext>
            </p:extLst>
          </p:nvPr>
        </p:nvGraphicFramePr>
        <p:xfrm>
          <a:off x="4138107" y="3872060"/>
          <a:ext cx="4403331" cy="1011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7322">
                  <a:extLst>
                    <a:ext uri="{9D8B030D-6E8A-4147-A177-3AD203B41FA5}">
                      <a16:colId xmlns:a16="http://schemas.microsoft.com/office/drawing/2014/main" val="512495451"/>
                    </a:ext>
                  </a:extLst>
                </a:gridCol>
                <a:gridCol w="614966">
                  <a:extLst>
                    <a:ext uri="{9D8B030D-6E8A-4147-A177-3AD203B41FA5}">
                      <a16:colId xmlns:a16="http://schemas.microsoft.com/office/drawing/2014/main" val="1400449752"/>
                    </a:ext>
                  </a:extLst>
                </a:gridCol>
                <a:gridCol w="577246">
                  <a:extLst>
                    <a:ext uri="{9D8B030D-6E8A-4147-A177-3AD203B41FA5}">
                      <a16:colId xmlns:a16="http://schemas.microsoft.com/office/drawing/2014/main" val="1181081927"/>
                    </a:ext>
                  </a:extLst>
                </a:gridCol>
                <a:gridCol w="775645">
                  <a:extLst>
                    <a:ext uri="{9D8B030D-6E8A-4147-A177-3AD203B41FA5}">
                      <a16:colId xmlns:a16="http://schemas.microsoft.com/office/drawing/2014/main" val="2570319379"/>
                    </a:ext>
                  </a:extLst>
                </a:gridCol>
                <a:gridCol w="627346">
                  <a:extLst>
                    <a:ext uri="{9D8B030D-6E8A-4147-A177-3AD203B41FA5}">
                      <a16:colId xmlns:a16="http://schemas.microsoft.com/office/drawing/2014/main" val="4200351347"/>
                    </a:ext>
                  </a:extLst>
                </a:gridCol>
                <a:gridCol w="770806">
                  <a:extLst>
                    <a:ext uri="{9D8B030D-6E8A-4147-A177-3AD203B41FA5}">
                      <a16:colId xmlns:a16="http://schemas.microsoft.com/office/drawing/2014/main" val="1187583230"/>
                    </a:ext>
                  </a:extLst>
                </a:gridCol>
              </a:tblGrid>
              <a:tr h="371038">
                <a:tc>
                  <a:txBody>
                    <a:bodyPr/>
                    <a:lstStyle/>
                    <a:p>
                      <a:endParaRPr lang="es-ES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No AOS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6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AOS leve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6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AOS moderado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6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AOS grave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6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AOS muy grave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6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115112"/>
                  </a:ext>
                </a:extLst>
              </a:tr>
              <a:tr h="371038">
                <a:tc>
                  <a:txBody>
                    <a:bodyPr/>
                    <a:lstStyle/>
                    <a:p>
                      <a:r>
                        <a:rPr lang="es-ES" sz="1000" dirty="0"/>
                        <a:t>Correlación  (R)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,009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,009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,087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,080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-,037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2145938"/>
                  </a:ext>
                </a:extLst>
              </a:tr>
              <a:tr h="242602">
                <a:tc>
                  <a:txBody>
                    <a:bodyPr/>
                    <a:lstStyle/>
                    <a:p>
                      <a:r>
                        <a:rPr lang="es-ES" sz="1000" i="1" dirty="0"/>
                        <a:t>p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,697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,697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tx1"/>
                          </a:solidFill>
                        </a:rPr>
                        <a:t>,000**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tx1"/>
                          </a:solidFill>
                        </a:rPr>
                        <a:t>,001**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,130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8247663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5E313868-43AA-9E71-9D6A-9C6E9877461D}"/>
              </a:ext>
            </a:extLst>
          </p:cNvPr>
          <p:cNvSpPr txBox="1"/>
          <p:nvPr/>
        </p:nvSpPr>
        <p:spPr>
          <a:xfrm>
            <a:off x="5245235" y="3610450"/>
            <a:ext cx="26894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rgbClr val="595959"/>
                </a:solidFill>
              </a:rPr>
              <a:t>3) Relación entre el grado de AOS y la edad</a:t>
            </a:r>
          </a:p>
        </p:txBody>
      </p: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095B2DC6-BDF1-3FB1-41AE-FB2CF8AF05E8}"/>
              </a:ext>
            </a:extLst>
          </p:cNvPr>
          <p:cNvSpPr/>
          <p:nvPr/>
        </p:nvSpPr>
        <p:spPr>
          <a:xfrm>
            <a:off x="1935366" y="986179"/>
            <a:ext cx="6760667" cy="415498"/>
          </a:xfrm>
          <a:prstGeom prst="roundRect">
            <a:avLst/>
          </a:prstGeom>
          <a:noFill/>
          <a:ln w="12700">
            <a:solidFill>
              <a:srgbClr val="7D66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27D9C90D-72A1-89E7-92A3-DBE8AE748996}"/>
              </a:ext>
            </a:extLst>
          </p:cNvPr>
          <p:cNvSpPr/>
          <p:nvPr/>
        </p:nvSpPr>
        <p:spPr>
          <a:xfrm>
            <a:off x="162863" y="1554611"/>
            <a:ext cx="4420956" cy="598331"/>
          </a:xfrm>
          <a:prstGeom prst="roundRect">
            <a:avLst/>
          </a:prstGeom>
          <a:noFill/>
          <a:ln w="12700">
            <a:solidFill>
              <a:srgbClr val="7D66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F2C89F5C-F153-7375-AE97-CD8C554F9651}"/>
              </a:ext>
            </a:extLst>
          </p:cNvPr>
          <p:cNvSpPr/>
          <p:nvPr/>
        </p:nvSpPr>
        <p:spPr>
          <a:xfrm>
            <a:off x="174682" y="2278196"/>
            <a:ext cx="4397318" cy="386668"/>
          </a:xfrm>
          <a:prstGeom prst="roundRect">
            <a:avLst/>
          </a:prstGeom>
          <a:noFill/>
          <a:ln w="12700">
            <a:solidFill>
              <a:srgbClr val="7D66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5ADFEE6-2B89-C03A-C698-35813CD6B23D}"/>
              </a:ext>
            </a:extLst>
          </p:cNvPr>
          <p:cNvSpPr txBox="1"/>
          <p:nvPr/>
        </p:nvSpPr>
        <p:spPr>
          <a:xfrm>
            <a:off x="1935366" y="608894"/>
            <a:ext cx="6957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Autores: Amaranta Ortiz-Bermúdez, Álvaro Cabeza Serrano, Antonio José García Muñoz, Luis Asencio Monteagudo, Mercedes Sánchez Benítez, Gonzalo José González Mendoza</a:t>
            </a: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F3CD1FB0-9EB6-2D13-CBBC-5E2FD089146B}"/>
              </a:ext>
            </a:extLst>
          </p:cNvPr>
          <p:cNvSpPr/>
          <p:nvPr/>
        </p:nvSpPr>
        <p:spPr>
          <a:xfrm>
            <a:off x="163836" y="2873866"/>
            <a:ext cx="3734931" cy="2074148"/>
          </a:xfrm>
          <a:prstGeom prst="roundRect">
            <a:avLst>
              <a:gd name="adj" fmla="val 7850"/>
            </a:avLst>
          </a:prstGeom>
          <a:noFill/>
          <a:ln w="12700">
            <a:solidFill>
              <a:srgbClr val="7D66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5E8FF4A3-4653-DCAE-9CC4-8F4EBD9C0B6D}"/>
              </a:ext>
            </a:extLst>
          </p:cNvPr>
          <p:cNvSpPr/>
          <p:nvPr/>
        </p:nvSpPr>
        <p:spPr>
          <a:xfrm>
            <a:off x="4872824" y="1508641"/>
            <a:ext cx="3838277" cy="1862709"/>
          </a:xfrm>
          <a:prstGeom prst="roundRect">
            <a:avLst>
              <a:gd name="adj" fmla="val 4511"/>
            </a:avLst>
          </a:prstGeom>
          <a:noFill/>
          <a:ln w="12700">
            <a:solidFill>
              <a:srgbClr val="7D66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ACFC42AE-E30E-9A03-11B3-019CE418A702}"/>
              </a:ext>
            </a:extLst>
          </p:cNvPr>
          <p:cNvSpPr/>
          <p:nvPr/>
        </p:nvSpPr>
        <p:spPr>
          <a:xfrm>
            <a:off x="4034189" y="3542156"/>
            <a:ext cx="4511967" cy="1387552"/>
          </a:xfrm>
          <a:prstGeom prst="roundRect">
            <a:avLst>
              <a:gd name="adj" fmla="val 5370"/>
            </a:avLst>
          </a:prstGeom>
          <a:noFill/>
          <a:ln w="12700">
            <a:solidFill>
              <a:srgbClr val="7D66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D8255814-2A1A-21FA-D923-F5B3370111C7}"/>
              </a:ext>
            </a:extLst>
          </p:cNvPr>
          <p:cNvSpPr/>
          <p:nvPr/>
        </p:nvSpPr>
        <p:spPr>
          <a:xfrm>
            <a:off x="105790" y="3976187"/>
            <a:ext cx="8280920" cy="1101061"/>
          </a:xfrm>
          <a:prstGeom prst="roundRect">
            <a:avLst/>
          </a:prstGeom>
          <a:ln w="12700">
            <a:solidFill>
              <a:srgbClr val="7D66B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0"/>
            <a:endParaRPr lang="es-ES" sz="1200" b="1" i="0" u="none" strike="noStrike" dirty="0">
              <a:solidFill>
                <a:srgbClr val="000000"/>
              </a:solidFill>
              <a:effectLst/>
            </a:endParaRPr>
          </a:p>
          <a:p>
            <a:pPr algn="just" rtl="0"/>
            <a:endParaRPr lang="es-ES" sz="1200" b="1" dirty="0">
              <a:solidFill>
                <a:srgbClr val="000000"/>
              </a:solidFill>
            </a:endParaRPr>
          </a:p>
          <a:p>
            <a:pPr algn="just" rtl="0"/>
            <a:endParaRPr lang="es-ES" sz="1200" b="1" i="0" u="none" strike="noStrike" dirty="0">
              <a:solidFill>
                <a:srgbClr val="000000"/>
              </a:solidFill>
              <a:effectLst/>
            </a:endParaRPr>
          </a:p>
          <a:p>
            <a:pPr algn="just" rtl="0"/>
            <a:endParaRPr lang="es-ES" sz="1200" b="1" dirty="0">
              <a:solidFill>
                <a:srgbClr val="000000"/>
              </a:solidFill>
            </a:endParaRPr>
          </a:p>
          <a:p>
            <a:br>
              <a:rPr lang="es-ES" b="0" i="0" u="none" strike="noStrike" dirty="0">
                <a:solidFill>
                  <a:srgbClr val="000000"/>
                </a:solidFill>
                <a:effectLst/>
              </a:rPr>
            </a:br>
            <a:br>
              <a:rPr lang="es-ES" dirty="0"/>
            </a:b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BFC3D99-AD69-E611-20B1-D3029FFE3582}"/>
              </a:ext>
            </a:extLst>
          </p:cNvPr>
          <p:cNvSpPr txBox="1"/>
          <p:nvPr/>
        </p:nvSpPr>
        <p:spPr>
          <a:xfrm>
            <a:off x="105790" y="3984022"/>
            <a:ext cx="828092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-ES" sz="1100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Conclusiones</a:t>
            </a:r>
            <a:endParaRPr lang="es-ES" sz="1100" b="0" i="0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marL="171450" indent="-171450" algn="just" rtl="0">
              <a:buClr>
                <a:srgbClr val="7D66BE"/>
              </a:buClr>
              <a:buFont typeface="Arial" panose="020B0604020202020204" pitchFamily="34" charset="0"/>
              <a:buChar char="•"/>
            </a:pPr>
            <a:r>
              <a:rPr lang="es-ES" sz="1100" b="0" i="0" u="none" strike="noStrike" dirty="0">
                <a:solidFill>
                  <a:srgbClr val="000000"/>
                </a:solidFill>
                <a:effectLst/>
              </a:rPr>
              <a:t>Solo el 45% de los pacientes del estudio presentaron un AOS relevante. </a:t>
            </a:r>
            <a:endParaRPr lang="es-ES" sz="1100" dirty="0">
              <a:solidFill>
                <a:srgbClr val="000000"/>
              </a:solidFill>
            </a:endParaRPr>
          </a:p>
          <a:p>
            <a:pPr marL="171450" indent="-171450" algn="just" rtl="0">
              <a:buClr>
                <a:srgbClr val="7D66BE"/>
              </a:buClr>
              <a:buFont typeface="Arial" panose="020B0604020202020204" pitchFamily="34" charset="0"/>
              <a:buChar char="•"/>
            </a:pPr>
            <a:r>
              <a:rPr lang="es-ES" sz="1100" b="0" i="0" u="none" strike="noStrike" dirty="0">
                <a:solidFill>
                  <a:srgbClr val="000000"/>
                </a:solidFill>
                <a:effectLst/>
              </a:rPr>
              <a:t>Entre los hombres hay una mayor prevalencia de AOS de mayor gravedad.</a:t>
            </a:r>
          </a:p>
          <a:p>
            <a:pPr marL="171450" indent="-171450" algn="just" rtl="0">
              <a:buClr>
                <a:srgbClr val="7D66BE"/>
              </a:buClr>
              <a:buFont typeface="Arial" panose="020B0604020202020204" pitchFamily="34" charset="0"/>
              <a:buChar char="•"/>
            </a:pPr>
            <a:r>
              <a:rPr lang="es-ES" sz="1100" b="0" i="0" u="none" strike="noStrike" dirty="0">
                <a:solidFill>
                  <a:srgbClr val="000000"/>
                </a:solidFill>
                <a:effectLst/>
              </a:rPr>
              <a:t>Existe una correlación positiva entre la edad y el grado de AOS</a:t>
            </a:r>
            <a:r>
              <a:rPr lang="es-ES" sz="1100" dirty="0">
                <a:solidFill>
                  <a:srgbClr val="000000"/>
                </a:solidFill>
              </a:rPr>
              <a:t>, siendo solo significativo en moderado y grave</a:t>
            </a:r>
            <a:endParaRPr lang="es-ES" sz="1100" b="0" i="0" u="none" strike="noStrike" dirty="0">
              <a:solidFill>
                <a:srgbClr val="000000"/>
              </a:solidFill>
              <a:effectLst/>
            </a:endParaRPr>
          </a:p>
          <a:p>
            <a:pPr marL="171450" indent="-171450" algn="just" rtl="0">
              <a:buClr>
                <a:srgbClr val="7D66BE"/>
              </a:buClr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rgbClr val="000000"/>
                </a:solidFill>
              </a:rPr>
              <a:t>E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</a:rPr>
              <a:t>ntre los FRCV, aquellos con mayor impacto en nuestro estudio fueron la HTA y el IMC; objetivando en ambos una correlación positiva con el grado de AOS.</a:t>
            </a:r>
          </a:p>
          <a:p>
            <a:pPr marL="171450" indent="-171450" algn="just" rtl="0">
              <a:buClr>
                <a:srgbClr val="7D66BE"/>
              </a:buClr>
              <a:buFont typeface="Arial" panose="020B0604020202020204" pitchFamily="34" charset="0"/>
              <a:buChar char="•"/>
            </a:pPr>
            <a:endParaRPr lang="es-ES" sz="1100" b="0" i="0" u="none" strike="noStrike" dirty="0">
              <a:solidFill>
                <a:srgbClr val="000000"/>
              </a:solidFill>
              <a:effectLst/>
            </a:endParaRPr>
          </a:p>
        </p:txBody>
      </p:sp>
      <p:graphicFrame>
        <p:nvGraphicFramePr>
          <p:cNvPr id="3" name="Gráfico 2" descr="Tipo de gráfico: Columnas agrupadas. 'HTA', 'No HTA' by 'Campo1'&#10;&#10;Descripción generada automáticamente">
            <a:extLst>
              <a:ext uri="{FF2B5EF4-FFF2-40B4-BE49-F238E27FC236}">
                <a16:creationId xmlns:a16="http://schemas.microsoft.com/office/drawing/2014/main" id="{4EF835F2-210B-3EAB-691C-CA01111B9B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2136541"/>
              </p:ext>
            </p:extLst>
          </p:nvPr>
        </p:nvGraphicFramePr>
        <p:xfrm>
          <a:off x="105790" y="1909485"/>
          <a:ext cx="4266773" cy="210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B793F2B3-37FE-EF65-F8D6-47796F84C746}"/>
              </a:ext>
            </a:extLst>
          </p:cNvPr>
          <p:cNvSpPr txBox="1"/>
          <p:nvPr/>
        </p:nvSpPr>
        <p:spPr>
          <a:xfrm>
            <a:off x="1998014" y="3616147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i="1" dirty="0">
                <a:solidFill>
                  <a:srgbClr val="595959"/>
                </a:solidFill>
              </a:rPr>
              <a:t>p &lt; 0.01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2592473-7E77-80E7-2511-AD9E381D765D}"/>
              </a:ext>
            </a:extLst>
          </p:cNvPr>
          <p:cNvSpPr txBox="1"/>
          <p:nvPr/>
        </p:nvSpPr>
        <p:spPr>
          <a:xfrm>
            <a:off x="3544472" y="3623982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i="1" dirty="0">
                <a:solidFill>
                  <a:srgbClr val="595959"/>
                </a:solidFill>
              </a:rPr>
              <a:t>p &lt; 0.01</a:t>
            </a:r>
          </a:p>
        </p:txBody>
      </p:sp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D5BF4D39-1E5A-410D-4A4C-23D673FE16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588257"/>
              </p:ext>
            </p:extLst>
          </p:nvPr>
        </p:nvGraphicFramePr>
        <p:xfrm>
          <a:off x="4424748" y="2588747"/>
          <a:ext cx="4493858" cy="1148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12">
                  <a:extLst>
                    <a:ext uri="{9D8B030D-6E8A-4147-A177-3AD203B41FA5}">
                      <a16:colId xmlns:a16="http://schemas.microsoft.com/office/drawing/2014/main" val="421244617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83498721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14379546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982007152"/>
                    </a:ext>
                  </a:extLst>
                </a:gridCol>
                <a:gridCol w="762438">
                  <a:extLst>
                    <a:ext uri="{9D8B030D-6E8A-4147-A177-3AD203B41FA5}">
                      <a16:colId xmlns:a16="http://schemas.microsoft.com/office/drawing/2014/main" val="609396937"/>
                    </a:ext>
                  </a:extLst>
                </a:gridCol>
                <a:gridCol w="533706">
                  <a:extLst>
                    <a:ext uri="{9D8B030D-6E8A-4147-A177-3AD203B41FA5}">
                      <a16:colId xmlns:a16="http://schemas.microsoft.com/office/drawing/2014/main" val="3200652703"/>
                    </a:ext>
                  </a:extLst>
                </a:gridCol>
                <a:gridCol w="750254">
                  <a:extLst>
                    <a:ext uri="{9D8B030D-6E8A-4147-A177-3AD203B41FA5}">
                      <a16:colId xmlns:a16="http://schemas.microsoft.com/office/drawing/2014/main" val="2969527151"/>
                    </a:ext>
                  </a:extLst>
                </a:gridCol>
              </a:tblGrid>
              <a:tr h="437620"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No AOS</a:t>
                      </a: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6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AOS leve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6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AOS moderado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6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AOS grave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6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AOS muy grave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6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148647"/>
                  </a:ext>
                </a:extLst>
              </a:tr>
              <a:tr h="349252"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Correlación de Pearson (R)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-,020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-,020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,009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,033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,129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5389928"/>
                  </a:ext>
                </a:extLst>
              </a:tr>
              <a:tr h="314189"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i="1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,412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,412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,711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,175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tx1"/>
                          </a:solidFill>
                        </a:rPr>
                        <a:t>,000**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9680493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C465113B-90EC-AD32-EFB2-A451A18A81CD}"/>
              </a:ext>
            </a:extLst>
          </p:cNvPr>
          <p:cNvSpPr txBox="1"/>
          <p:nvPr/>
        </p:nvSpPr>
        <p:spPr>
          <a:xfrm>
            <a:off x="4566148" y="2117694"/>
            <a:ext cx="37444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rgbClr val="595959"/>
                </a:solidFill>
              </a:rPr>
              <a:t>7) Relación entre el grado de AOS e IMC</a:t>
            </a:r>
          </a:p>
        </p:txBody>
      </p:sp>
      <p:graphicFrame>
        <p:nvGraphicFramePr>
          <p:cNvPr id="8" name="Gráfico 7" descr="Tipo de gráfico: Columnas agrupadas. 'no DM', 'DM' by 'Campo1'&#10;&#10;Descripción generada automáticamente">
            <a:extLst>
              <a:ext uri="{FF2B5EF4-FFF2-40B4-BE49-F238E27FC236}">
                <a16:creationId xmlns:a16="http://schemas.microsoft.com/office/drawing/2014/main" id="{9FA5D05D-C6CB-7D72-1848-07BC8B29AE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0673912"/>
              </p:ext>
            </p:extLst>
          </p:nvPr>
        </p:nvGraphicFramePr>
        <p:xfrm>
          <a:off x="1907704" y="39987"/>
          <a:ext cx="3548408" cy="1936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áfico 8" descr="Tipo de gráfico: Columnas agrupadas. 'DLP', 'no DLP' by 'Campo1'&#10;&#10;Descripción generada automáticamente">
            <a:extLst>
              <a:ext uri="{FF2B5EF4-FFF2-40B4-BE49-F238E27FC236}">
                <a16:creationId xmlns:a16="http://schemas.microsoft.com/office/drawing/2014/main" id="{90A6E92E-3EC7-FC8F-B86C-B18FBD2108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7753073"/>
              </p:ext>
            </p:extLst>
          </p:nvPr>
        </p:nvGraphicFramePr>
        <p:xfrm>
          <a:off x="5456112" y="36664"/>
          <a:ext cx="3600400" cy="1950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3299F558-6F64-D664-D3D3-029F18374237}"/>
              </a:ext>
            </a:extLst>
          </p:cNvPr>
          <p:cNvSpPr/>
          <p:nvPr/>
        </p:nvSpPr>
        <p:spPr>
          <a:xfrm>
            <a:off x="1907704" y="66251"/>
            <a:ext cx="3508376" cy="1832737"/>
          </a:xfrm>
          <a:prstGeom prst="roundRect">
            <a:avLst/>
          </a:prstGeom>
          <a:noFill/>
          <a:ln w="12700">
            <a:solidFill>
              <a:srgbClr val="7D66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BD1B1ED7-2814-8912-B946-6B7DB2A63903}"/>
              </a:ext>
            </a:extLst>
          </p:cNvPr>
          <p:cNvSpPr/>
          <p:nvPr/>
        </p:nvSpPr>
        <p:spPr>
          <a:xfrm>
            <a:off x="5492226" y="66251"/>
            <a:ext cx="3488140" cy="1842000"/>
          </a:xfrm>
          <a:prstGeom prst="roundRect">
            <a:avLst/>
          </a:prstGeom>
          <a:noFill/>
          <a:ln w="12700">
            <a:solidFill>
              <a:srgbClr val="7D66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90CC7575-168D-4EBE-8974-C3ABA94E7F78}"/>
              </a:ext>
            </a:extLst>
          </p:cNvPr>
          <p:cNvSpPr/>
          <p:nvPr/>
        </p:nvSpPr>
        <p:spPr>
          <a:xfrm>
            <a:off x="124092" y="1987327"/>
            <a:ext cx="4266773" cy="1922424"/>
          </a:xfrm>
          <a:prstGeom prst="roundRect">
            <a:avLst/>
          </a:prstGeom>
          <a:noFill/>
          <a:ln w="12700">
            <a:solidFill>
              <a:srgbClr val="7D66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797CE777-BA1C-FF8B-2874-06E3494A3D02}"/>
              </a:ext>
            </a:extLst>
          </p:cNvPr>
          <p:cNvSpPr/>
          <p:nvPr/>
        </p:nvSpPr>
        <p:spPr>
          <a:xfrm>
            <a:off x="4495854" y="2039511"/>
            <a:ext cx="4484512" cy="1827979"/>
          </a:xfrm>
          <a:prstGeom prst="roundRect">
            <a:avLst/>
          </a:prstGeom>
          <a:noFill/>
          <a:ln w="12700">
            <a:solidFill>
              <a:srgbClr val="7D66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380</Words>
  <Application>Microsoft Macintosh PowerPoint</Application>
  <PresentationFormat>Presentación en pantalla (16:9)</PresentationFormat>
  <Paragraphs>62</Paragraphs>
  <Slides>2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  <vt:variant>
        <vt:lpstr>Presentaciones personalizadas</vt:lpstr>
      </vt:variant>
      <vt:variant>
        <vt:i4>1</vt:i4>
      </vt:variant>
    </vt:vector>
  </HeadingPairs>
  <TitlesOfParts>
    <vt:vector size="6" baseType="lpstr">
      <vt:lpstr>Arial</vt:lpstr>
      <vt:lpstr>Calibri</vt:lpstr>
      <vt:lpstr>Tema de Office</vt:lpstr>
      <vt:lpstr>Presentación de PowerPoint</vt:lpstr>
      <vt:lpstr>Presentación de PowerPoint</vt:lpstr>
      <vt:lpstr>Presentación personalizada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Antonio J García Muñoz</cp:lastModifiedBy>
  <cp:revision>10</cp:revision>
  <dcterms:created xsi:type="dcterms:W3CDTF">2024-02-05T13:08:18Z</dcterms:created>
  <dcterms:modified xsi:type="dcterms:W3CDTF">2025-03-03T15:29:04Z</dcterms:modified>
</cp:coreProperties>
</file>