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1DF82C-02C6-7178-BEE5-0F1B2F11621D}" v="4" dt="2025-02-27T21:07:51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B541C-F190-30C3-B167-CFCCFC430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78C5EA6F-1DE1-5102-7D41-8890F079B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7423" y="79038"/>
            <a:ext cx="7631483" cy="695425"/>
          </a:xfrm>
        </p:spPr>
        <p:txBody>
          <a:bodyPr>
            <a:noAutofit/>
          </a:bodyPr>
          <a:lstStyle/>
          <a:p>
            <a:r>
              <a:rPr lang="es-ES" sz="1800" b="1" i="1" u="sng" dirty="0">
                <a:solidFill>
                  <a:schemeClr val="accent1"/>
                </a:solidFill>
                <a:ea typeface="+mj-lt"/>
                <a:cs typeface="+mj-lt"/>
              </a:rPr>
              <a:t>EXPERIENCIA CLÍNICA DE TEZEPELUMAB PARA EL ASMA GRAVE DE DIFICIL CONTROL (AGDC)</a:t>
            </a:r>
            <a:r>
              <a:rPr lang="es-ES" sz="1800" i="1" u="sng" dirty="0">
                <a:ea typeface="+mj-lt"/>
                <a:cs typeface="+mj-lt"/>
              </a:rPr>
              <a:t>.</a:t>
            </a:r>
            <a:endParaRPr lang="es-ES" sz="2000" i="1" u="sng" dirty="0">
              <a:ea typeface="Calibri"/>
              <a:cs typeface="Calibri"/>
            </a:endParaRPr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4A50C8D4-F5A0-EC40-E763-029E53A151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0478" y="780044"/>
            <a:ext cx="8162273" cy="4298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28600" indent="-228600">
              <a:buAutoNum type="alphaUcPeriod"/>
            </a:pPr>
            <a:r>
              <a:rPr lang="es-ES" sz="1050" dirty="0">
                <a:ea typeface="Calibri"/>
                <a:cs typeface="Calibri"/>
              </a:rPr>
              <a:t>González Hernández; C. Romero Sayago; A. Rodríguez Cabrera; J. Domínguez Caro; A. Pereira Vega; C. </a:t>
            </a:r>
            <a:r>
              <a:rPr lang="es-ES" sz="1050" dirty="0" err="1">
                <a:ea typeface="Calibri"/>
                <a:cs typeface="Calibri"/>
              </a:rPr>
              <a:t>Puchaes</a:t>
            </a:r>
            <a:r>
              <a:rPr lang="es-ES" sz="1050" dirty="0">
                <a:ea typeface="Calibri"/>
                <a:cs typeface="Calibri"/>
              </a:rPr>
              <a:t> Manchón.</a:t>
            </a:r>
            <a:endParaRPr lang="es-ES">
              <a:ea typeface="Calibri"/>
              <a:cs typeface="Calibri"/>
            </a:endParaRPr>
          </a:p>
          <a:p>
            <a:r>
              <a:rPr lang="es-ES" sz="1050" dirty="0">
                <a:ea typeface="Calibri"/>
                <a:cs typeface="Calibri"/>
              </a:rPr>
              <a:t>Hospital Juan Ramón Jiménez, Huelva.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B722C68-131F-5C75-04FB-E29F1621FE05}"/>
              </a:ext>
            </a:extLst>
          </p:cNvPr>
          <p:cNvSpPr txBox="1"/>
          <p:nvPr/>
        </p:nvSpPr>
        <p:spPr>
          <a:xfrm>
            <a:off x="287640" y="1444914"/>
            <a:ext cx="4407849" cy="1277273"/>
          </a:xfrm>
          <a:prstGeom prst="rect">
            <a:avLst/>
          </a:prstGeom>
          <a:noFill/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100" err="1">
                <a:latin typeface="Arial"/>
                <a:ea typeface="Calibri"/>
                <a:cs typeface="Calibri"/>
              </a:rPr>
              <a:t>Fármacos</a:t>
            </a:r>
            <a:r>
              <a:rPr lang="en-US" sz="1100" dirty="0">
                <a:latin typeface="Arial"/>
                <a:ea typeface="Calibri"/>
                <a:cs typeface="Calibri"/>
              </a:rPr>
              <a:t> </a:t>
            </a:r>
            <a:r>
              <a:rPr lang="en-US" sz="1100" err="1">
                <a:latin typeface="Arial"/>
                <a:ea typeface="Calibri"/>
                <a:cs typeface="Calibri"/>
              </a:rPr>
              <a:t>biológicos</a:t>
            </a:r>
            <a:r>
              <a:rPr lang="en-US" sz="1100" dirty="0">
                <a:latin typeface="Arial"/>
                <a:ea typeface="Calibri"/>
                <a:cs typeface="Calibri"/>
              </a:rPr>
              <a:t> para AGDC --&gt; </a:t>
            </a:r>
            <a:r>
              <a:rPr lang="en-US" sz="1100" b="1" dirty="0">
                <a:latin typeface="Arial"/>
                <a:ea typeface="Calibri"/>
                <a:cs typeface="Calibri"/>
              </a:rPr>
              <a:t>Tezepelumab</a:t>
            </a:r>
            <a:r>
              <a:rPr lang="en-US" sz="1100" dirty="0">
                <a:latin typeface="Arial"/>
                <a:ea typeface="Calibri"/>
                <a:cs typeface="Calibri"/>
              </a:rPr>
              <a:t>, </a:t>
            </a:r>
            <a:r>
              <a:rPr lang="en-US" sz="1100" err="1">
                <a:latin typeface="Arial"/>
                <a:ea typeface="Calibri"/>
                <a:cs typeface="Calibri"/>
              </a:rPr>
              <a:t>tene</a:t>
            </a:r>
            <a:r>
              <a:rPr lang="en-US" sz="1100" dirty="0">
                <a:latin typeface="Arial"/>
                <a:ea typeface="Calibri"/>
                <a:cs typeface="Calibri"/>
              </a:rPr>
              <a:t> </a:t>
            </a:r>
            <a:r>
              <a:rPr lang="en-US" sz="1100" err="1">
                <a:latin typeface="Arial"/>
                <a:ea typeface="Calibri"/>
                <a:cs typeface="Calibri"/>
              </a:rPr>
              <a:t>como</a:t>
            </a:r>
            <a:r>
              <a:rPr lang="en-US" sz="1100" dirty="0">
                <a:latin typeface="Arial"/>
                <a:ea typeface="Calibri"/>
                <a:cs typeface="Calibri"/>
              </a:rPr>
              <a:t> </a:t>
            </a:r>
            <a:r>
              <a:rPr lang="en-US" sz="1100" err="1">
                <a:latin typeface="Arial"/>
                <a:ea typeface="Calibri"/>
                <a:cs typeface="Calibri"/>
              </a:rPr>
              <a:t>diana</a:t>
            </a:r>
            <a:r>
              <a:rPr lang="en-US" sz="1100" dirty="0">
                <a:latin typeface="Arial"/>
                <a:ea typeface="Calibri"/>
                <a:cs typeface="Calibri"/>
              </a:rPr>
              <a:t> la </a:t>
            </a:r>
            <a:r>
              <a:rPr lang="en-US" sz="1100" err="1">
                <a:latin typeface="Arial"/>
                <a:ea typeface="Calibri"/>
                <a:cs typeface="Calibri"/>
              </a:rPr>
              <a:t>Linfopoyetina</a:t>
            </a:r>
            <a:r>
              <a:rPr lang="en-US" sz="1100" dirty="0">
                <a:latin typeface="Arial"/>
                <a:ea typeface="Calibri"/>
                <a:cs typeface="Calibri"/>
              </a:rPr>
              <a:t> </a:t>
            </a:r>
            <a:r>
              <a:rPr lang="en-US" sz="1100" err="1">
                <a:latin typeface="Arial"/>
                <a:ea typeface="Calibri"/>
                <a:cs typeface="Calibri"/>
              </a:rPr>
              <a:t>estromal</a:t>
            </a:r>
            <a:r>
              <a:rPr lang="en-US" sz="1100" dirty="0">
                <a:latin typeface="Arial"/>
                <a:ea typeface="Calibri"/>
                <a:cs typeface="Calibri"/>
              </a:rPr>
              <a:t> </a:t>
            </a:r>
            <a:r>
              <a:rPr lang="en-US" sz="1100" err="1">
                <a:latin typeface="Arial"/>
                <a:ea typeface="Calibri"/>
                <a:cs typeface="Calibri"/>
              </a:rPr>
              <a:t>tímica</a:t>
            </a:r>
            <a:r>
              <a:rPr lang="en-US" sz="1100" dirty="0">
                <a:latin typeface="Arial"/>
                <a:ea typeface="Calibri"/>
                <a:cs typeface="Calibri"/>
              </a:rPr>
              <a:t>, </a:t>
            </a:r>
            <a:r>
              <a:rPr lang="en-US" sz="1100" err="1">
                <a:latin typeface="Arial"/>
                <a:ea typeface="Calibri"/>
                <a:cs typeface="Calibri"/>
              </a:rPr>
              <a:t>actuando</a:t>
            </a:r>
            <a:r>
              <a:rPr lang="en-US" sz="1100" dirty="0">
                <a:latin typeface="Arial"/>
                <a:ea typeface="Calibri"/>
                <a:cs typeface="Calibri"/>
              </a:rPr>
              <a:t> a un </a:t>
            </a:r>
            <a:r>
              <a:rPr lang="en-US" sz="1100" err="1">
                <a:latin typeface="Arial"/>
                <a:ea typeface="Calibri"/>
                <a:cs typeface="Calibri"/>
              </a:rPr>
              <a:t>nivel</a:t>
            </a:r>
            <a:r>
              <a:rPr lang="en-US" sz="1100" dirty="0">
                <a:latin typeface="Arial"/>
                <a:ea typeface="Calibri"/>
                <a:cs typeface="Calibri"/>
              </a:rPr>
              <a:t> superior que </a:t>
            </a:r>
            <a:r>
              <a:rPr lang="en-US" sz="1100" err="1">
                <a:latin typeface="Arial"/>
                <a:ea typeface="Calibri"/>
                <a:cs typeface="Calibri"/>
              </a:rPr>
              <a:t>el</a:t>
            </a:r>
            <a:r>
              <a:rPr lang="en-US" sz="1100" dirty="0">
                <a:latin typeface="Arial"/>
                <a:ea typeface="Calibri"/>
                <a:cs typeface="Calibri"/>
              </a:rPr>
              <a:t> resto de </a:t>
            </a:r>
            <a:r>
              <a:rPr lang="en-US" sz="1100" err="1">
                <a:latin typeface="Arial"/>
                <a:ea typeface="Calibri"/>
                <a:cs typeface="Calibri"/>
              </a:rPr>
              <a:t>fármacos</a:t>
            </a:r>
            <a:r>
              <a:rPr lang="en-US" sz="1100" dirty="0">
                <a:latin typeface="Arial"/>
                <a:ea typeface="Calibri"/>
                <a:cs typeface="Calibri"/>
              </a:rPr>
              <a:t>, </a:t>
            </a:r>
            <a:r>
              <a:rPr lang="en-US" sz="1100" err="1">
                <a:latin typeface="Arial"/>
                <a:ea typeface="Calibri"/>
                <a:cs typeface="Calibri"/>
              </a:rPr>
              <a:t>inhibiendo</a:t>
            </a:r>
            <a:r>
              <a:rPr lang="en-US" sz="1100" dirty="0">
                <a:latin typeface="Arial"/>
                <a:ea typeface="Calibri"/>
                <a:cs typeface="Calibri"/>
              </a:rPr>
              <a:t> </a:t>
            </a:r>
            <a:r>
              <a:rPr lang="en-US" sz="1100" err="1">
                <a:latin typeface="Arial"/>
                <a:ea typeface="Calibri"/>
                <a:cs typeface="Calibri"/>
              </a:rPr>
              <a:t>así</a:t>
            </a:r>
            <a:r>
              <a:rPr lang="en-US" sz="1100" dirty="0">
                <a:latin typeface="Arial"/>
                <a:ea typeface="Calibri"/>
                <a:cs typeface="Calibri"/>
              </a:rPr>
              <a:t> </a:t>
            </a:r>
            <a:r>
              <a:rPr lang="en-US" sz="1100" err="1">
                <a:latin typeface="Arial"/>
                <a:ea typeface="Calibri"/>
                <a:cs typeface="Calibri"/>
              </a:rPr>
              <a:t>diferentes</a:t>
            </a:r>
            <a:r>
              <a:rPr lang="en-US" sz="1100" dirty="0">
                <a:latin typeface="Arial"/>
                <a:ea typeface="Calibri"/>
                <a:cs typeface="Calibri"/>
              </a:rPr>
              <a:t> </a:t>
            </a:r>
            <a:r>
              <a:rPr lang="en-US" sz="1100" err="1">
                <a:latin typeface="Arial"/>
                <a:ea typeface="Calibri"/>
                <a:cs typeface="Calibri"/>
              </a:rPr>
              <a:t>vías</a:t>
            </a:r>
            <a:r>
              <a:rPr lang="en-US" sz="1100" dirty="0">
                <a:latin typeface="Arial"/>
                <a:ea typeface="Calibri"/>
                <a:cs typeface="Calibri"/>
              </a:rPr>
              <a:t> de </a:t>
            </a:r>
            <a:r>
              <a:rPr lang="en-US" sz="1100" err="1">
                <a:latin typeface="Arial"/>
                <a:ea typeface="Calibri"/>
                <a:cs typeface="Calibri"/>
              </a:rPr>
              <a:t>activación</a:t>
            </a:r>
            <a:r>
              <a:rPr lang="en-US" sz="1100" dirty="0">
                <a:latin typeface="Arial"/>
                <a:ea typeface="Calibri"/>
                <a:cs typeface="Calibri"/>
              </a:rPr>
              <a:t> de la </a:t>
            </a:r>
            <a:r>
              <a:rPr lang="en-US" sz="1100" err="1">
                <a:latin typeface="Arial"/>
                <a:ea typeface="Calibri"/>
                <a:cs typeface="Calibri"/>
              </a:rPr>
              <a:t>enfermedad</a:t>
            </a:r>
            <a:r>
              <a:rPr lang="en-US" sz="1100" dirty="0">
                <a:latin typeface="Arial"/>
                <a:ea typeface="Calibri"/>
                <a:cs typeface="Calibri"/>
              </a:rPr>
              <a:t>.</a:t>
            </a:r>
            <a:endParaRPr lang="es-ES">
              <a:latin typeface="Arial"/>
              <a:ea typeface="Calibri"/>
              <a:cs typeface="Calibri"/>
            </a:endParaRPr>
          </a:p>
          <a:p>
            <a:pPr algn="just"/>
            <a:endParaRPr lang="en-US" sz="1100" dirty="0">
              <a:latin typeface="Arial"/>
              <a:ea typeface="Calibri"/>
              <a:cs typeface="Calibri"/>
            </a:endParaRPr>
          </a:p>
          <a:p>
            <a:pPr algn="just"/>
            <a:r>
              <a:rPr lang="en-US" sz="1100" err="1">
                <a:latin typeface="Arial"/>
                <a:ea typeface="Calibri"/>
                <a:cs typeface="Calibri"/>
              </a:rPr>
              <a:t>Objetivo</a:t>
            </a:r>
            <a:r>
              <a:rPr lang="en-US" sz="1100" dirty="0">
                <a:latin typeface="Arial"/>
                <a:ea typeface="Calibri"/>
                <a:cs typeface="Calibri"/>
              </a:rPr>
              <a:t>: </a:t>
            </a:r>
            <a:r>
              <a:rPr lang="en-US" sz="1100" err="1">
                <a:latin typeface="Arial"/>
                <a:ea typeface="Calibri"/>
                <a:cs typeface="Calibri"/>
              </a:rPr>
              <a:t>Valorar</a:t>
            </a:r>
            <a:r>
              <a:rPr lang="en-US" sz="1100" dirty="0">
                <a:latin typeface="Arial"/>
                <a:ea typeface="Calibri"/>
                <a:cs typeface="Calibri"/>
              </a:rPr>
              <a:t> las </a:t>
            </a:r>
            <a:r>
              <a:rPr lang="en-US" sz="1100" b="1" err="1">
                <a:latin typeface="Arial"/>
                <a:ea typeface="Calibri"/>
                <a:cs typeface="Calibri"/>
              </a:rPr>
              <a:t>características</a:t>
            </a:r>
            <a:r>
              <a:rPr lang="en-US" sz="1100" b="1" dirty="0">
                <a:latin typeface="Arial"/>
                <a:ea typeface="Calibri"/>
                <a:cs typeface="Calibri"/>
              </a:rPr>
              <a:t> </a:t>
            </a:r>
            <a:r>
              <a:rPr lang="en-US" sz="1100" b="1" err="1">
                <a:latin typeface="Arial"/>
                <a:ea typeface="Calibri"/>
                <a:cs typeface="Calibri"/>
              </a:rPr>
              <a:t>clínicas</a:t>
            </a:r>
            <a:r>
              <a:rPr lang="en-US" sz="1100" dirty="0">
                <a:latin typeface="Arial"/>
                <a:ea typeface="Calibri"/>
                <a:cs typeface="Calibri"/>
              </a:rPr>
              <a:t> y </a:t>
            </a:r>
            <a:r>
              <a:rPr lang="en-US" sz="1100" b="1" err="1">
                <a:latin typeface="Arial"/>
                <a:ea typeface="Calibri"/>
                <a:cs typeface="Calibri"/>
              </a:rPr>
              <a:t>eficacia</a:t>
            </a:r>
            <a:r>
              <a:rPr lang="en-US" sz="1100" dirty="0">
                <a:latin typeface="Arial"/>
                <a:ea typeface="Calibri"/>
                <a:cs typeface="Calibri"/>
              </a:rPr>
              <a:t> de Tezepelumab </a:t>
            </a:r>
            <a:r>
              <a:rPr lang="en-US" sz="1100" err="1">
                <a:latin typeface="Arial"/>
                <a:ea typeface="Calibri"/>
                <a:cs typeface="Calibri"/>
              </a:rPr>
              <a:t>en</a:t>
            </a:r>
            <a:r>
              <a:rPr lang="en-US" sz="1100" dirty="0">
                <a:latin typeface="Arial"/>
                <a:ea typeface="Calibri"/>
                <a:cs typeface="Calibri"/>
              </a:rPr>
              <a:t> </a:t>
            </a:r>
            <a:r>
              <a:rPr lang="en-US" sz="1100" err="1">
                <a:latin typeface="Arial"/>
                <a:ea typeface="Calibri"/>
                <a:cs typeface="Calibri"/>
              </a:rPr>
              <a:t>nuestra</a:t>
            </a:r>
            <a:r>
              <a:rPr lang="en-US" sz="1100" dirty="0">
                <a:latin typeface="Arial"/>
                <a:ea typeface="Calibri"/>
                <a:cs typeface="Calibri"/>
              </a:rPr>
              <a:t> </a:t>
            </a:r>
            <a:r>
              <a:rPr lang="en-US" sz="1100" err="1">
                <a:latin typeface="Arial"/>
                <a:ea typeface="Calibri"/>
                <a:cs typeface="Calibri"/>
              </a:rPr>
              <a:t>cohorte</a:t>
            </a:r>
            <a:r>
              <a:rPr lang="en-US" sz="1100" dirty="0">
                <a:latin typeface="Arial"/>
                <a:ea typeface="Calibri"/>
                <a:cs typeface="Calibri"/>
              </a:rPr>
              <a:t> de </a:t>
            </a:r>
            <a:r>
              <a:rPr lang="en-US" sz="1100" err="1">
                <a:latin typeface="Arial"/>
                <a:ea typeface="Calibri"/>
                <a:cs typeface="Calibri"/>
              </a:rPr>
              <a:t>pacientes</a:t>
            </a:r>
            <a:r>
              <a:rPr lang="en-US" sz="1100" dirty="0">
                <a:latin typeface="Arial"/>
                <a:ea typeface="Calibri"/>
                <a:cs typeface="Calibri"/>
              </a:rPr>
              <a:t> con AGDC.</a:t>
            </a:r>
            <a:endParaRPr lang="en-US">
              <a:latin typeface="Arial"/>
              <a:cs typeface="Times New Roman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D970BCB-ACE7-BE60-BB18-E853E8C4AB8F}"/>
              </a:ext>
            </a:extLst>
          </p:cNvPr>
          <p:cNvSpPr txBox="1"/>
          <p:nvPr/>
        </p:nvSpPr>
        <p:spPr>
          <a:xfrm>
            <a:off x="5171061" y="1442842"/>
            <a:ext cx="3593081" cy="1277273"/>
          </a:xfrm>
          <a:prstGeom prst="rect">
            <a:avLst/>
          </a:prstGeom>
          <a:noFill/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100" err="1">
                <a:latin typeface="Arial"/>
                <a:cs typeface="Times New Roman"/>
              </a:rPr>
              <a:t>Estudio</a:t>
            </a:r>
            <a:r>
              <a:rPr lang="en-US" sz="1100" dirty="0">
                <a:latin typeface="Arial"/>
                <a:cs typeface="Times New Roman"/>
              </a:rPr>
              <a:t> </a:t>
            </a:r>
            <a:r>
              <a:rPr lang="en-US" sz="1100" err="1">
                <a:latin typeface="Arial"/>
                <a:cs typeface="Times New Roman"/>
              </a:rPr>
              <a:t>restrospectivo</a:t>
            </a:r>
            <a:r>
              <a:rPr lang="en-US" sz="1100" dirty="0">
                <a:latin typeface="Arial"/>
                <a:cs typeface="Times New Roman"/>
              </a:rPr>
              <a:t> de </a:t>
            </a:r>
            <a:r>
              <a:rPr lang="en-US" sz="1100" err="1">
                <a:latin typeface="Arial"/>
                <a:cs typeface="Times New Roman"/>
              </a:rPr>
              <a:t>los</a:t>
            </a:r>
            <a:r>
              <a:rPr lang="en-US" sz="1100" dirty="0">
                <a:latin typeface="Arial"/>
                <a:cs typeface="Times New Roman"/>
              </a:rPr>
              <a:t> </a:t>
            </a:r>
            <a:r>
              <a:rPr lang="en-US" sz="1100" err="1">
                <a:latin typeface="Arial"/>
                <a:cs typeface="Times New Roman"/>
              </a:rPr>
              <a:t>pacientes</a:t>
            </a:r>
            <a:r>
              <a:rPr lang="en-US" sz="1100" dirty="0">
                <a:latin typeface="Arial"/>
                <a:cs typeface="Times New Roman"/>
              </a:rPr>
              <a:t> </a:t>
            </a:r>
            <a:r>
              <a:rPr lang="en-US" sz="1100" err="1">
                <a:latin typeface="Arial"/>
                <a:cs typeface="Times New Roman"/>
              </a:rPr>
              <a:t>en</a:t>
            </a:r>
            <a:r>
              <a:rPr lang="en-US" sz="1100" dirty="0">
                <a:latin typeface="Arial"/>
                <a:cs typeface="Times New Roman"/>
              </a:rPr>
              <a:t> </a:t>
            </a:r>
            <a:r>
              <a:rPr lang="en-US" sz="1100" err="1">
                <a:latin typeface="Arial"/>
                <a:cs typeface="Times New Roman"/>
              </a:rPr>
              <a:t>tratamiento</a:t>
            </a:r>
            <a:r>
              <a:rPr lang="en-US" sz="1100" dirty="0">
                <a:latin typeface="Arial"/>
                <a:cs typeface="Times New Roman"/>
              </a:rPr>
              <a:t> </a:t>
            </a:r>
            <a:r>
              <a:rPr lang="en-US" sz="1100" err="1">
                <a:latin typeface="Arial"/>
                <a:cs typeface="Times New Roman"/>
              </a:rPr>
              <a:t>activo</a:t>
            </a:r>
            <a:r>
              <a:rPr lang="en-US" sz="1100" dirty="0">
                <a:latin typeface="Arial"/>
                <a:cs typeface="Times New Roman"/>
              </a:rPr>
              <a:t> con Tezepelumab, con </a:t>
            </a:r>
            <a:r>
              <a:rPr lang="en-US" sz="1100" err="1">
                <a:latin typeface="Arial"/>
                <a:cs typeface="Times New Roman"/>
              </a:rPr>
              <a:t>revisión</a:t>
            </a:r>
            <a:r>
              <a:rPr lang="en-US" sz="1100" dirty="0">
                <a:latin typeface="Arial"/>
                <a:cs typeface="Times New Roman"/>
              </a:rPr>
              <a:t> a </a:t>
            </a:r>
            <a:r>
              <a:rPr lang="en-US" sz="1100" err="1">
                <a:latin typeface="Arial"/>
                <a:cs typeface="Times New Roman"/>
              </a:rPr>
              <a:t>los</a:t>
            </a:r>
            <a:r>
              <a:rPr lang="en-US" sz="1100" dirty="0">
                <a:latin typeface="Arial"/>
                <a:cs typeface="Times New Roman"/>
              </a:rPr>
              <a:t> 4/6 meses, </a:t>
            </a:r>
            <a:r>
              <a:rPr lang="en-US" sz="1100" err="1">
                <a:latin typeface="Arial"/>
                <a:cs typeface="Times New Roman"/>
              </a:rPr>
              <a:t>tras</a:t>
            </a:r>
            <a:r>
              <a:rPr lang="en-US" sz="1100" dirty="0">
                <a:latin typeface="Arial"/>
                <a:cs typeface="Times New Roman"/>
              </a:rPr>
              <a:t> </a:t>
            </a:r>
            <a:r>
              <a:rPr lang="en-US" sz="1100" err="1">
                <a:latin typeface="Arial"/>
                <a:cs typeface="Times New Roman"/>
              </a:rPr>
              <a:t>inicio</a:t>
            </a:r>
            <a:r>
              <a:rPr lang="en-US" sz="1100" dirty="0">
                <a:latin typeface="Arial"/>
                <a:cs typeface="Times New Roman"/>
              </a:rPr>
              <a:t> del </a:t>
            </a:r>
            <a:r>
              <a:rPr lang="en-US" sz="1100" err="1">
                <a:latin typeface="Arial"/>
                <a:cs typeface="Times New Roman"/>
              </a:rPr>
              <a:t>fármaco</a:t>
            </a:r>
            <a:r>
              <a:rPr lang="en-US" sz="1100" dirty="0">
                <a:latin typeface="Arial"/>
                <a:cs typeface="Times New Roman"/>
              </a:rPr>
              <a:t>.</a:t>
            </a:r>
            <a:endParaRPr lang="es-ES">
              <a:latin typeface="Arial"/>
              <a:ea typeface="Calibri"/>
              <a:cs typeface="Calibri"/>
            </a:endParaRPr>
          </a:p>
          <a:p>
            <a:pPr marL="171450" indent="-171450" algn="just">
              <a:buFont typeface="Calibri"/>
              <a:buChar char="-"/>
            </a:pPr>
            <a:r>
              <a:rPr lang="en-US" sz="1100" err="1">
                <a:latin typeface="Arial"/>
                <a:cs typeface="Times New Roman"/>
              </a:rPr>
              <a:t>Características</a:t>
            </a:r>
            <a:r>
              <a:rPr lang="en-US" sz="1100" dirty="0">
                <a:latin typeface="Arial"/>
                <a:cs typeface="Times New Roman"/>
              </a:rPr>
              <a:t> </a:t>
            </a:r>
            <a:r>
              <a:rPr lang="en-US" sz="1100" err="1">
                <a:latin typeface="Arial"/>
                <a:cs typeface="Times New Roman"/>
              </a:rPr>
              <a:t>clínicas</a:t>
            </a:r>
            <a:r>
              <a:rPr lang="en-US" sz="1100" dirty="0">
                <a:latin typeface="Arial"/>
                <a:cs typeface="Times New Roman"/>
              </a:rPr>
              <a:t> </a:t>
            </a:r>
            <a:endParaRPr lang="en-US">
              <a:latin typeface="Arial"/>
              <a:ea typeface="Calibri"/>
              <a:cs typeface="Calibri"/>
            </a:endParaRPr>
          </a:p>
          <a:p>
            <a:pPr marL="171450" indent="-171450" algn="just">
              <a:buFont typeface="Calibri"/>
              <a:buChar char="-"/>
            </a:pPr>
            <a:r>
              <a:rPr lang="en-US" sz="1100" dirty="0">
                <a:latin typeface="Arial"/>
                <a:cs typeface="Times New Roman"/>
              </a:rPr>
              <a:t>Datos de </a:t>
            </a:r>
            <a:r>
              <a:rPr lang="en-US" sz="1100" err="1">
                <a:latin typeface="Arial"/>
                <a:cs typeface="Times New Roman"/>
              </a:rPr>
              <a:t>eficacia</a:t>
            </a:r>
            <a:r>
              <a:rPr lang="en-US" sz="1100" dirty="0">
                <a:latin typeface="Arial"/>
                <a:cs typeface="Times New Roman"/>
              </a:rPr>
              <a:t>: Escala multidimensional </a:t>
            </a:r>
            <a:r>
              <a:rPr lang="en-US" sz="1100" b="1" dirty="0">
                <a:latin typeface="Arial"/>
                <a:cs typeface="Times New Roman"/>
              </a:rPr>
              <a:t>EXACTO</a:t>
            </a:r>
            <a:r>
              <a:rPr lang="en-US" sz="1100" dirty="0">
                <a:latin typeface="Arial"/>
                <a:cs typeface="Times New Roman"/>
              </a:rPr>
              <a:t> (</a:t>
            </a:r>
            <a:r>
              <a:rPr lang="en-US" sz="1100" err="1">
                <a:latin typeface="Arial"/>
                <a:cs typeface="Times New Roman"/>
              </a:rPr>
              <a:t>Exacerbaciones</a:t>
            </a:r>
            <a:r>
              <a:rPr lang="en-US" sz="1100" dirty="0">
                <a:latin typeface="Arial"/>
                <a:cs typeface="Times New Roman"/>
              </a:rPr>
              <a:t>, ACT, FEV1 y CO) </a:t>
            </a:r>
            <a:r>
              <a:rPr lang="en-US" sz="1100" err="1">
                <a:latin typeface="Arial"/>
                <a:cs typeface="Times New Roman"/>
              </a:rPr>
              <a:t>diferenciándolos</a:t>
            </a:r>
            <a:r>
              <a:rPr lang="en-US" sz="1100" dirty="0">
                <a:latin typeface="Arial"/>
                <a:cs typeface="Times New Roman"/>
              </a:rPr>
              <a:t> </a:t>
            </a:r>
            <a:r>
              <a:rPr lang="en-US" sz="1100" err="1">
                <a:latin typeface="Arial"/>
                <a:cs typeface="Times New Roman"/>
              </a:rPr>
              <a:t>por</a:t>
            </a:r>
            <a:r>
              <a:rPr lang="en-US" sz="1100" dirty="0">
                <a:latin typeface="Arial"/>
                <a:cs typeface="Times New Roman"/>
              </a:rPr>
              <a:t> </a:t>
            </a:r>
            <a:r>
              <a:rPr lang="en-US" sz="1100" err="1">
                <a:latin typeface="Arial"/>
                <a:cs typeface="Times New Roman"/>
              </a:rPr>
              <a:t>fenotipos</a:t>
            </a:r>
            <a:r>
              <a:rPr lang="en-US" sz="1100" dirty="0">
                <a:latin typeface="Arial"/>
                <a:cs typeface="Times New Roman"/>
              </a:rPr>
              <a:t> y </a:t>
            </a:r>
            <a:r>
              <a:rPr lang="en-US" sz="1100" err="1">
                <a:latin typeface="Arial"/>
                <a:cs typeface="Times New Roman"/>
              </a:rPr>
              <a:t>perfiles</a:t>
            </a:r>
            <a:r>
              <a:rPr lang="en-US" sz="1100" dirty="0">
                <a:latin typeface="Arial"/>
                <a:cs typeface="Times New Roman"/>
              </a:rPr>
              <a:t> </a:t>
            </a:r>
            <a:r>
              <a:rPr lang="en-US" sz="1100" err="1">
                <a:latin typeface="Arial"/>
                <a:cs typeface="Times New Roman"/>
              </a:rPr>
              <a:t>clínicos</a:t>
            </a:r>
            <a:r>
              <a:rPr lang="en-US" sz="1100" dirty="0">
                <a:latin typeface="Arial"/>
                <a:cs typeface="Times New Roman"/>
              </a:rPr>
              <a:t>.</a:t>
            </a:r>
            <a:endParaRPr lang="en-US">
              <a:latin typeface="Arial"/>
              <a:ea typeface="Calibri"/>
              <a:cs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EABBB6C-5219-032B-138F-DBB2046480AE}"/>
              </a:ext>
            </a:extLst>
          </p:cNvPr>
          <p:cNvSpPr txBox="1"/>
          <p:nvPr/>
        </p:nvSpPr>
        <p:spPr>
          <a:xfrm>
            <a:off x="287039" y="3019013"/>
            <a:ext cx="176411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600" u="sng" dirty="0">
                <a:solidFill>
                  <a:srgbClr val="FF0000"/>
                </a:solidFill>
                <a:ea typeface="Calibri"/>
                <a:cs typeface="Calibri"/>
              </a:rPr>
              <a:t>RESULTADOS</a:t>
            </a:r>
            <a:r>
              <a:rPr lang="es-ES" sz="1600" dirty="0">
                <a:solidFill>
                  <a:srgbClr val="FF0000"/>
                </a:solidFill>
                <a:ea typeface="Calibri"/>
                <a:cs typeface="Calibri"/>
              </a:rPr>
              <a:t>: </a:t>
            </a:r>
            <a:endParaRPr lang="es-ES" u="sng" dirty="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1AE11D1-858B-12A4-D438-DA7F83E2E1FA}"/>
              </a:ext>
            </a:extLst>
          </p:cNvPr>
          <p:cNvSpPr txBox="1"/>
          <p:nvPr/>
        </p:nvSpPr>
        <p:spPr>
          <a:xfrm>
            <a:off x="288214" y="3427665"/>
            <a:ext cx="2566707" cy="1107996"/>
          </a:xfrm>
          <a:prstGeom prst="rect">
            <a:avLst/>
          </a:prstGeom>
          <a:noFill/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100" dirty="0">
                <a:latin typeface="Arial"/>
                <a:cs typeface="Times New Roman"/>
              </a:rPr>
              <a:t>*N = 28 </a:t>
            </a:r>
            <a:endParaRPr lang="es-ES" sz="1100">
              <a:latin typeface="Arial"/>
              <a:ea typeface="Calibri"/>
              <a:cs typeface="Times New Roman"/>
            </a:endParaRPr>
          </a:p>
          <a:p>
            <a:pPr algn="just"/>
            <a:r>
              <a:rPr lang="en-US" sz="1100" dirty="0">
                <a:latin typeface="Arial"/>
                <a:cs typeface="Times New Roman"/>
              </a:rPr>
              <a:t>*</a:t>
            </a:r>
            <a:r>
              <a:rPr lang="en-US" sz="1100" err="1">
                <a:latin typeface="Arial"/>
                <a:cs typeface="Times New Roman"/>
              </a:rPr>
              <a:t>Fumador</a:t>
            </a:r>
            <a:r>
              <a:rPr lang="en-US" sz="1100" dirty="0">
                <a:latin typeface="Arial"/>
                <a:cs typeface="Times New Roman"/>
              </a:rPr>
              <a:t> 10.7%; </a:t>
            </a:r>
            <a:r>
              <a:rPr lang="en-US" sz="1100" err="1">
                <a:latin typeface="Arial"/>
                <a:cs typeface="Times New Roman"/>
              </a:rPr>
              <a:t>Exfumador</a:t>
            </a:r>
            <a:r>
              <a:rPr lang="en-US" sz="1100" dirty="0">
                <a:latin typeface="Arial"/>
                <a:cs typeface="Times New Roman"/>
              </a:rPr>
              <a:t> 39.5%. </a:t>
            </a:r>
            <a:endParaRPr lang="en-US" sz="1100">
              <a:latin typeface="Arial"/>
              <a:ea typeface="Calibri"/>
              <a:cs typeface="Times New Roman"/>
            </a:endParaRPr>
          </a:p>
          <a:p>
            <a:pPr algn="just"/>
            <a:r>
              <a:rPr lang="en-US" sz="1100" dirty="0">
                <a:latin typeface="Arial"/>
                <a:cs typeface="Times New Roman"/>
              </a:rPr>
              <a:t>*</a:t>
            </a:r>
            <a:r>
              <a:rPr lang="en-US" sz="1100" err="1">
                <a:latin typeface="Arial"/>
                <a:cs typeface="Times New Roman"/>
              </a:rPr>
              <a:t>Poliposis</a:t>
            </a:r>
            <a:r>
              <a:rPr lang="en-US" sz="1100" dirty="0">
                <a:latin typeface="Arial"/>
                <a:cs typeface="Times New Roman"/>
              </a:rPr>
              <a:t> 10.7%; </a:t>
            </a:r>
            <a:r>
              <a:rPr lang="en-US" sz="1100" err="1">
                <a:latin typeface="Arial"/>
                <a:cs typeface="Times New Roman"/>
              </a:rPr>
              <a:t>Rinitis</a:t>
            </a:r>
            <a:r>
              <a:rPr lang="en-US" sz="1100" dirty="0">
                <a:latin typeface="Arial"/>
                <a:cs typeface="Times New Roman"/>
              </a:rPr>
              <a:t> 25%; BQ 17.9%; RGE 10.7%.</a:t>
            </a:r>
            <a:endParaRPr lang="en-US" sz="1100">
              <a:latin typeface="Arial"/>
              <a:ea typeface="Calibri"/>
              <a:cs typeface="Times New Roman"/>
            </a:endParaRPr>
          </a:p>
          <a:p>
            <a:pPr algn="just"/>
            <a:r>
              <a:rPr lang="en-US" sz="1100" dirty="0">
                <a:latin typeface="Arial"/>
                <a:cs typeface="Times New Roman"/>
              </a:rPr>
              <a:t>*Asma T2 64.3%. </a:t>
            </a:r>
            <a:r>
              <a:rPr lang="en-US" sz="1100" err="1">
                <a:latin typeface="Arial"/>
                <a:cs typeface="Times New Roman"/>
              </a:rPr>
              <a:t>Alergico</a:t>
            </a:r>
            <a:r>
              <a:rPr lang="en-US" sz="1100" dirty="0">
                <a:latin typeface="Arial"/>
                <a:cs typeface="Times New Roman"/>
              </a:rPr>
              <a:t>-Eo y </a:t>
            </a:r>
            <a:r>
              <a:rPr lang="en-US" sz="1100" err="1">
                <a:latin typeface="Arial"/>
                <a:cs typeface="Times New Roman"/>
              </a:rPr>
              <a:t>Alérgico</a:t>
            </a:r>
            <a:r>
              <a:rPr lang="en-US" sz="1100" dirty="0">
                <a:latin typeface="Arial"/>
                <a:cs typeface="Times New Roman"/>
              </a:rPr>
              <a:t>. </a:t>
            </a:r>
            <a:r>
              <a:rPr lang="en-US" sz="1100" err="1">
                <a:latin typeface="Arial"/>
                <a:cs typeface="Times New Roman"/>
              </a:rPr>
              <a:t>Corticodepencia</a:t>
            </a:r>
            <a:r>
              <a:rPr lang="en-US" sz="1100" dirty="0">
                <a:latin typeface="Arial"/>
                <a:cs typeface="Times New Roman"/>
              </a:rPr>
              <a:t> 50%</a:t>
            </a:r>
            <a:endParaRPr lang="en-US" sz="1100">
              <a:latin typeface="Arial"/>
              <a:ea typeface="Calibri"/>
              <a:cs typeface="Times New Roman"/>
            </a:endParaRPr>
          </a:p>
        </p:txBody>
      </p:sp>
      <p:pic>
        <p:nvPicPr>
          <p:cNvPr id="9" name="Imagen 8" descr="Gráfico, Gráfico de proyección solar&#10;&#10;El contenido generado por inteligencia artificial puede ser incorrecto.">
            <a:extLst>
              <a:ext uri="{FF2B5EF4-FFF2-40B4-BE49-F238E27FC236}">
                <a16:creationId xmlns:a16="http://schemas.microsoft.com/office/drawing/2014/main" id="{48186A8F-3FE3-63DB-901F-95F9932F5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89" y="2810434"/>
            <a:ext cx="2661836" cy="2119593"/>
          </a:xfrm>
          <a:prstGeom prst="rect">
            <a:avLst/>
          </a:prstGeom>
        </p:spPr>
      </p:pic>
      <p:pic>
        <p:nvPicPr>
          <p:cNvPr id="10" name="Imagen 9" descr="Gráfico&#10;&#10;El contenido generado por inteligencia artificial puede ser incorrecto.">
            <a:extLst>
              <a:ext uri="{FF2B5EF4-FFF2-40B4-BE49-F238E27FC236}">
                <a16:creationId xmlns:a16="http://schemas.microsoft.com/office/drawing/2014/main" id="{FF4C439E-6FFE-7FCD-36EF-69C753EFD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743" y="2810435"/>
            <a:ext cx="2230869" cy="211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03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20F33711-F069-9A86-5DDF-3D7E349A0F45}"/>
              </a:ext>
            </a:extLst>
          </p:cNvPr>
          <p:cNvSpPr txBox="1"/>
          <p:nvPr/>
        </p:nvSpPr>
        <p:spPr>
          <a:xfrm>
            <a:off x="411976" y="4006072"/>
            <a:ext cx="8018867" cy="1015663"/>
          </a:xfrm>
          <a:prstGeom prst="rect">
            <a:avLst/>
          </a:prstGeom>
          <a:noFill/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- Tezepelumab es un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fármaco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eficaz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en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AGDC,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en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concreto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en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el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fenotipo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NoT2 y T2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Eosinofílico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,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reduciendo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exacerbaciones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,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corticodepedencia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y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mejoría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en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calidad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de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vida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y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función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pulmonar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.</a:t>
            </a:r>
          </a:p>
          <a:p>
            <a:pPr algn="just"/>
            <a:endParaRPr lang="en-US" sz="1050" dirty="0">
              <a:solidFill>
                <a:srgbClr val="242424"/>
              </a:solidFill>
              <a:latin typeface="Arial"/>
              <a:cs typeface="Arial"/>
            </a:endParaRPr>
          </a:p>
          <a:p>
            <a:pPr algn="just"/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- Se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observó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una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disminución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global de la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corticodepencia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en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pacientes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en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tratamiento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con Tezepelumab.</a:t>
            </a:r>
            <a:endParaRPr lang="en-U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- Son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necesarios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estudios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con mayor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tamaño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muestra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para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validar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los</a:t>
            </a:r>
            <a:r>
              <a:rPr lang="en-US" sz="1050" dirty="0">
                <a:solidFill>
                  <a:srgbClr val="242424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242424"/>
                </a:solidFill>
                <a:latin typeface="Arial"/>
                <a:cs typeface="Arial"/>
              </a:rPr>
              <a:t>resultados</a:t>
            </a:r>
            <a:r>
              <a:rPr lang="en-US" dirty="0">
                <a:solidFill>
                  <a:srgbClr val="242424"/>
                </a:solidFill>
                <a:latin typeface="Arial"/>
                <a:cs typeface="Arial"/>
              </a:rPr>
              <a:t>.</a:t>
            </a:r>
            <a:endParaRPr lang="en-US">
              <a:ea typeface="Calibri"/>
              <a:cs typeface="Calibri"/>
            </a:endParaRPr>
          </a:p>
        </p:txBody>
      </p:sp>
      <p:pic>
        <p:nvPicPr>
          <p:cNvPr id="5" name="Imagen 4" descr="Gráfico, Gráfico de barras&#10;&#10;El contenido generado por inteligencia artificial puede ser incorrecto.">
            <a:extLst>
              <a:ext uri="{FF2B5EF4-FFF2-40B4-BE49-F238E27FC236}">
                <a16:creationId xmlns:a16="http://schemas.microsoft.com/office/drawing/2014/main" id="{E54C32FB-9C72-C47C-A647-AD33E5A79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529" y="77275"/>
            <a:ext cx="4086466" cy="3234846"/>
          </a:xfrm>
          <a:prstGeom prst="rect">
            <a:avLst/>
          </a:prstGeom>
        </p:spPr>
      </p:pic>
      <p:pic>
        <p:nvPicPr>
          <p:cNvPr id="2" name="Imagen 1" descr="Gráfico, Gráfico de barras&#10;&#10;El contenido generado por inteligencia artificial puede ser incorrecto.">
            <a:extLst>
              <a:ext uri="{FF2B5EF4-FFF2-40B4-BE49-F238E27FC236}">
                <a16:creationId xmlns:a16="http://schemas.microsoft.com/office/drawing/2014/main" id="{9C8B993E-39BA-42D9-5D27-CE4D4AD01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227" y="79003"/>
            <a:ext cx="3029455" cy="363238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9B4520E-5DCD-2EA9-3C70-21409F6CAF81}"/>
              </a:ext>
            </a:extLst>
          </p:cNvPr>
          <p:cNvSpPr txBox="1"/>
          <p:nvPr/>
        </p:nvSpPr>
        <p:spPr>
          <a:xfrm>
            <a:off x="415869" y="3708751"/>
            <a:ext cx="196582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200" u="sng" dirty="0">
                <a:solidFill>
                  <a:srgbClr val="FF0000"/>
                </a:solidFill>
                <a:ea typeface="Calibri"/>
                <a:cs typeface="Calibri"/>
              </a:rPr>
              <a:t>CONCLUSIONES</a:t>
            </a:r>
            <a:r>
              <a:rPr lang="es-ES" sz="1200" dirty="0">
                <a:solidFill>
                  <a:srgbClr val="FF0000"/>
                </a:solidFill>
                <a:ea typeface="Calibri"/>
                <a:cs typeface="Calibri"/>
              </a:rPr>
              <a:t>: </a:t>
            </a:r>
            <a:endParaRPr lang="es-ES" sz="1400" u="sng" dirty="0">
              <a:solidFill>
                <a:srgbClr val="FF0000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EXPERIENCIA CLÍNICA DE TEZEPELUMAB PARA EL ASMA GRAVE DE DIFICIL CONTROL (AGDC).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227</cp:revision>
  <dcterms:created xsi:type="dcterms:W3CDTF">2024-02-05T13:08:18Z</dcterms:created>
  <dcterms:modified xsi:type="dcterms:W3CDTF">2025-02-27T21:58:59Z</dcterms:modified>
</cp:coreProperties>
</file>