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Antes de Tezepelumab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12C309D-508C-4341-9555-49D0846EBC44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D0B-4647-9DEA-06317C1680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FEV1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0B-4647-9DEA-06317C1680D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6m post-Tezepelumab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C73CF37-BF92-444B-9C9F-ADA7B31A41A5}" type="VALUE">
                      <a:rPr lang="en-US" b="1"/>
                      <a:pPr/>
                      <a:t>[VALOR]</a:t>
                    </a:fld>
                    <a:endParaRPr lang="es-E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D0B-4647-9DEA-06317C1680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FEV1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1618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0B-4647-9DEA-06317C1680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80375816"/>
        <c:axId val="280383736"/>
      </c:barChart>
      <c:catAx>
        <c:axId val="2803758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0383736"/>
        <c:crosses val="autoZero"/>
        <c:auto val="1"/>
        <c:lblAlgn val="ctr"/>
        <c:lblOffset val="100"/>
        <c:noMultiLvlLbl val="0"/>
      </c:catAx>
      <c:valAx>
        <c:axId val="2803837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037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0615618013414238E-2"/>
          <c:y val="1.9626002167051484E-2"/>
          <c:w val="0.9"/>
          <c:h val="0.12248789575907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956146465453577E-2"/>
          <c:y val="0.22175056324098699"/>
          <c:w val="0.94208770706909284"/>
          <c:h val="0.652539268406584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Antes de Tezepelumab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Agudizaciones</c:v>
                </c:pt>
                <c:pt idx="1">
                  <c:v>ACT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2.14</c:v>
                </c:pt>
                <c:pt idx="1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F0-4304-AED7-372E20E5A04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6m post-Tezepelumab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Agudizaciones</c:v>
                </c:pt>
                <c:pt idx="1">
                  <c:v>ACT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0.43</c:v>
                </c:pt>
                <c:pt idx="1">
                  <c:v>14.9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F0-4304-AED7-372E20E5A0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52900464"/>
        <c:axId val="452895784"/>
      </c:barChart>
      <c:catAx>
        <c:axId val="452900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52895784"/>
        <c:crosses val="autoZero"/>
        <c:auto val="1"/>
        <c:lblAlgn val="ctr"/>
        <c:lblOffset val="100"/>
        <c:noMultiLvlLbl val="0"/>
      </c:catAx>
      <c:valAx>
        <c:axId val="4528957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290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Antes de Tezepelumab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Eosinofilos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118.6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8F-4893-9A53-F3779F81FDD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6m post-Tezepelumab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278838190856592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8F-4893-9A53-F3779F81FD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Eosinofilos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121.4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8F-4893-9A53-F3779F81FD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81265232"/>
        <c:axId val="281263072"/>
      </c:barChart>
      <c:catAx>
        <c:axId val="281265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81263072"/>
        <c:crosses val="autoZero"/>
        <c:auto val="1"/>
        <c:lblAlgn val="ctr"/>
        <c:lblOffset val="100"/>
        <c:noMultiLvlLbl val="0"/>
      </c:catAx>
      <c:valAx>
        <c:axId val="2812630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8126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D2B45-45AD-4258-A87E-F20E243A7435}" type="datetimeFigureOut">
              <a:rPr lang="es-ES" smtClean="0"/>
              <a:t>26/02/2025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C5CA2-ED8D-41C8-85C0-AB7A313DC8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773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4C5CA2-ED8D-41C8-85C0-AB7A313DC8E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1887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26/02/2025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hart" Target="../charts/chart3.xml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chart" Target="../charts/chart1.xml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FDE6319-93A4-DC02-3404-D593140F90DC}"/>
              </a:ext>
            </a:extLst>
          </p:cNvPr>
          <p:cNvSpPr txBox="1"/>
          <p:nvPr/>
        </p:nvSpPr>
        <p:spPr>
          <a:xfrm>
            <a:off x="2127026" y="43689"/>
            <a:ext cx="64807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Efectividad de </a:t>
            </a:r>
            <a:r>
              <a:rPr lang="es-ES" sz="20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Tezepelumab</a:t>
            </a:r>
            <a:r>
              <a:rPr lang="es-ES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los 6 meses de tratamiento</a:t>
            </a:r>
            <a:endPara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0AB94C9-5842-4723-10FC-46EBA61B8593}"/>
              </a:ext>
            </a:extLst>
          </p:cNvPr>
          <p:cNvSpPr txBox="1"/>
          <p:nvPr/>
        </p:nvSpPr>
        <p:spPr>
          <a:xfrm>
            <a:off x="2127026" y="393030"/>
            <a:ext cx="5976664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Ángel Carmona González, Aureliano </a:t>
            </a:r>
            <a:r>
              <a:rPr lang="es-ES" sz="1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Aís</a:t>
            </a:r>
            <a:r>
              <a:rPr lang="es-E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Daza, Isabel Castillo Rivillas, Sofia Gutiérrez Hernández, Aurelio </a:t>
            </a:r>
            <a:r>
              <a:rPr lang="es-ES" sz="1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Arnedillo</a:t>
            </a:r>
            <a:r>
              <a:rPr lang="es-E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Muñoz.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Servicio de Neumología, Hospital Universitario Puerta del Mar, Cádiz 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8F769D1-544A-F149-2F0A-FC9444FF164E}"/>
              </a:ext>
            </a:extLst>
          </p:cNvPr>
          <p:cNvSpPr/>
          <p:nvPr/>
        </p:nvSpPr>
        <p:spPr>
          <a:xfrm>
            <a:off x="0" y="1263616"/>
            <a:ext cx="9144000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INTRODUCCION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DE5A3D74-91BE-E326-1716-E2F9F12D8277}"/>
              </a:ext>
            </a:extLst>
          </p:cNvPr>
          <p:cNvSpPr/>
          <p:nvPr/>
        </p:nvSpPr>
        <p:spPr>
          <a:xfrm>
            <a:off x="107504" y="1549842"/>
            <a:ext cx="8856984" cy="3832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Los tratamientos con fármacos biológicos para el asma grave ofrecen una nueva alternativa para el control de la enfermedad. Uno de los más recientes, el </a:t>
            </a:r>
            <a:r>
              <a:rPr lang="es-E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Tezepelumab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inhibidor de la proteína TSLP, al principio de la cascada inflamatoria.</a:t>
            </a:r>
            <a:endParaRPr lang="es-ES" sz="12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4CD7BCE-A203-9DBA-46F3-568960A71141}"/>
              </a:ext>
            </a:extLst>
          </p:cNvPr>
          <p:cNvSpPr/>
          <p:nvPr/>
        </p:nvSpPr>
        <p:spPr>
          <a:xfrm>
            <a:off x="9166" y="2001204"/>
            <a:ext cx="9144000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OBJETIVO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9444179F-B47F-8D64-06D4-56439DC3D107}"/>
              </a:ext>
            </a:extLst>
          </p:cNvPr>
          <p:cNvSpPr/>
          <p:nvPr/>
        </p:nvSpPr>
        <p:spPr>
          <a:xfrm>
            <a:off x="120776" y="2285363"/>
            <a:ext cx="8856984" cy="3832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objetivo de este estudio fue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evaluar la respuesta a los 6 meses de tratamiento con </a:t>
            </a:r>
            <a:r>
              <a:rPr lang="es-ES" sz="1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Tepezelumab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pacientes con asma grave no controlada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(AGNC) 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seguimiento en consulta de asma.</a:t>
            </a:r>
            <a:endParaRPr lang="es-E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C78AC8D-0D50-D54A-CFE4-AD4ABBA703A6}"/>
              </a:ext>
            </a:extLst>
          </p:cNvPr>
          <p:cNvSpPr/>
          <p:nvPr/>
        </p:nvSpPr>
        <p:spPr>
          <a:xfrm>
            <a:off x="0" y="2729065"/>
            <a:ext cx="9144000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MATERIAL Y METODOS</a:t>
            </a: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434DE82-27AC-07CA-4468-501D4F7A3607}"/>
              </a:ext>
            </a:extLst>
          </p:cNvPr>
          <p:cNvSpPr/>
          <p:nvPr/>
        </p:nvSpPr>
        <p:spPr>
          <a:xfrm>
            <a:off x="143508" y="3005564"/>
            <a:ext cx="8856984" cy="38322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realizó un estudio observacional, descriptivo y </a:t>
            </a:r>
            <a:r>
              <a:rPr lang="es-E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ambispectivo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de pacientes con AGNC que iniciaron tratamiento con </a:t>
            </a:r>
            <a:r>
              <a:rPr lang="es-E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Tezepelumab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es-ES" sz="1200" dirty="0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4DBCC9D8-0718-40A9-6D45-5C5E3B740C88}"/>
              </a:ext>
            </a:extLst>
          </p:cNvPr>
          <p:cNvSpPr/>
          <p:nvPr/>
        </p:nvSpPr>
        <p:spPr>
          <a:xfrm>
            <a:off x="359532" y="3449266"/>
            <a:ext cx="2376264" cy="167684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Variables: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atos demográficos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Función pulmonar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Comorbilidades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Variables clínicas y analíticas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scala de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Número de agudizaciones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Ingresos hospitalarios</a:t>
            </a:r>
            <a:endParaRPr lang="es-ES" sz="1050" dirty="0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62C61722-C9FC-C3AF-6444-7A0AED824CD6}"/>
              </a:ext>
            </a:extLst>
          </p:cNvPr>
          <p:cNvSpPr/>
          <p:nvPr/>
        </p:nvSpPr>
        <p:spPr>
          <a:xfrm>
            <a:off x="3059832" y="3879884"/>
            <a:ext cx="1584176" cy="636082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chemeClr val="tx1"/>
                </a:solidFill>
              </a:rPr>
              <a:t>Comparación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820FDE34-7206-0809-EA63-1DB19634C6A6}"/>
              </a:ext>
            </a:extLst>
          </p:cNvPr>
          <p:cNvSpPr/>
          <p:nvPr/>
        </p:nvSpPr>
        <p:spPr>
          <a:xfrm>
            <a:off x="4968044" y="3619017"/>
            <a:ext cx="3384376" cy="13373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6 meses previos </a:t>
            </a:r>
          </a:p>
          <a:p>
            <a:pPr algn="ctr"/>
            <a:r>
              <a:rPr lang="es-ES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vs  </a:t>
            </a:r>
          </a:p>
          <a:p>
            <a:pPr algn="ctr"/>
            <a:r>
              <a:rPr lang="es-E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ariables a los 6 meses de comenzar el tratamiento</a:t>
            </a:r>
            <a:r>
              <a:rPr lang="es-E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s-E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531E83A-7703-5E3A-43F3-2D472539E20C}"/>
              </a:ext>
            </a:extLst>
          </p:cNvPr>
          <p:cNvSpPr/>
          <p:nvPr/>
        </p:nvSpPr>
        <p:spPr>
          <a:xfrm>
            <a:off x="0" y="1424763"/>
            <a:ext cx="9144000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RESULTADOS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3473E62-5D6D-9B50-8F17-E34AD4647CF2}"/>
              </a:ext>
            </a:extLst>
          </p:cNvPr>
          <p:cNvSpPr/>
          <p:nvPr/>
        </p:nvSpPr>
        <p:spPr>
          <a:xfrm>
            <a:off x="32295" y="3962714"/>
            <a:ext cx="9144000" cy="2160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E3344D6-B01E-C370-B15D-75DF7D0D4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677591"/>
              </p:ext>
            </p:extLst>
          </p:nvPr>
        </p:nvGraphicFramePr>
        <p:xfrm>
          <a:off x="1799184" y="96566"/>
          <a:ext cx="7344816" cy="127484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02896">
                  <a:extLst>
                    <a:ext uri="{9D8B030D-6E8A-4147-A177-3AD203B41FA5}">
                      <a16:colId xmlns:a16="http://schemas.microsoft.com/office/drawing/2014/main" val="1053404481"/>
                    </a:ext>
                  </a:extLst>
                </a:gridCol>
                <a:gridCol w="931218">
                  <a:extLst>
                    <a:ext uri="{9D8B030D-6E8A-4147-A177-3AD203B41FA5}">
                      <a16:colId xmlns:a16="http://schemas.microsoft.com/office/drawing/2014/main" val="1995523356"/>
                    </a:ext>
                  </a:extLst>
                </a:gridCol>
                <a:gridCol w="926344">
                  <a:extLst>
                    <a:ext uri="{9D8B030D-6E8A-4147-A177-3AD203B41FA5}">
                      <a16:colId xmlns:a16="http://schemas.microsoft.com/office/drawing/2014/main" val="1203146895"/>
                    </a:ext>
                  </a:extLst>
                </a:gridCol>
                <a:gridCol w="518702">
                  <a:extLst>
                    <a:ext uri="{9D8B030D-6E8A-4147-A177-3AD203B41FA5}">
                      <a16:colId xmlns:a16="http://schemas.microsoft.com/office/drawing/2014/main" val="452471089"/>
                    </a:ext>
                  </a:extLst>
                </a:gridCol>
                <a:gridCol w="997132">
                  <a:extLst>
                    <a:ext uri="{9D8B030D-6E8A-4147-A177-3AD203B41FA5}">
                      <a16:colId xmlns:a16="http://schemas.microsoft.com/office/drawing/2014/main" val="522518847"/>
                    </a:ext>
                  </a:extLst>
                </a:gridCol>
                <a:gridCol w="596724">
                  <a:extLst>
                    <a:ext uri="{9D8B030D-6E8A-4147-A177-3AD203B41FA5}">
                      <a16:colId xmlns:a16="http://schemas.microsoft.com/office/drawing/2014/main" val="2538668328"/>
                    </a:ext>
                  </a:extLst>
                </a:gridCol>
                <a:gridCol w="566384">
                  <a:extLst>
                    <a:ext uri="{9D8B030D-6E8A-4147-A177-3AD203B41FA5}">
                      <a16:colId xmlns:a16="http://schemas.microsoft.com/office/drawing/2014/main" val="341014466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472583735"/>
                    </a:ext>
                  </a:extLst>
                </a:gridCol>
                <a:gridCol w="1485336">
                  <a:extLst>
                    <a:ext uri="{9D8B030D-6E8A-4147-A177-3AD203B41FA5}">
                      <a16:colId xmlns:a16="http://schemas.microsoft.com/office/drawing/2014/main" val="276649627"/>
                    </a:ext>
                  </a:extLst>
                </a:gridCol>
              </a:tblGrid>
              <a:tr h="514343">
                <a:tc>
                  <a:txBody>
                    <a:bodyPr/>
                    <a:lstStyle/>
                    <a:p>
                      <a:r>
                        <a:rPr lang="es-ES" sz="1400" dirty="0"/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Biológico previo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713471"/>
                  </a:ext>
                </a:extLst>
              </a:tr>
              <a:tr h="76050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4</a:t>
                      </a:r>
                    </a:p>
                    <a:p>
                      <a:pPr algn="ctr"/>
                      <a:r>
                        <a:rPr lang="es-E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5 </a:t>
                      </a:r>
                      <a:r>
                        <a:rPr lang="es-ES" sz="1200" dirty="0" err="1"/>
                        <a:t>nuncaF</a:t>
                      </a:r>
                      <a:endParaRPr lang="es-ES" sz="1200" dirty="0"/>
                    </a:p>
                    <a:p>
                      <a:pPr algn="ctr"/>
                      <a:r>
                        <a:rPr lang="es-ES" sz="1200" dirty="0"/>
                        <a:t>2 </a:t>
                      </a:r>
                      <a:r>
                        <a:rPr lang="es-ES" sz="1200" dirty="0" err="1"/>
                        <a:t>ExF</a:t>
                      </a:r>
                      <a:endParaRPr lang="es-ES" sz="1200" dirty="0"/>
                    </a:p>
                    <a:p>
                      <a:pPr algn="ctr"/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4</a:t>
                      </a:r>
                      <a:r>
                        <a:rPr lang="es-ES" sz="1200"/>
                        <a:t>mMRc1</a:t>
                      </a:r>
                      <a:endParaRPr lang="es-ES" sz="1200" dirty="0"/>
                    </a:p>
                    <a:p>
                      <a:pPr algn="ctr"/>
                      <a:r>
                        <a:rPr lang="es-ES" sz="1200" dirty="0"/>
                        <a:t>3mMRc2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050" dirty="0"/>
                        <a:t>1Mepolizumab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050" dirty="0"/>
                        <a:t>1 </a:t>
                      </a:r>
                      <a:r>
                        <a:rPr lang="es-ES" sz="1050" dirty="0" err="1"/>
                        <a:t>Omalizumab</a:t>
                      </a:r>
                      <a:endParaRPr lang="es-ES" sz="1050" dirty="0"/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050" dirty="0"/>
                        <a:t>4 </a:t>
                      </a:r>
                      <a:r>
                        <a:rPr lang="es-ES" sz="1050" dirty="0" err="1"/>
                        <a:t>Dupilumab</a:t>
                      </a:r>
                      <a:endParaRPr lang="es-ES" sz="1050" dirty="0"/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050" dirty="0"/>
                        <a:t>1 </a:t>
                      </a:r>
                      <a:r>
                        <a:rPr lang="es-ES" sz="1050" dirty="0" err="1"/>
                        <a:t>Naive</a:t>
                      </a:r>
                      <a:endParaRPr lang="es-E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63691"/>
                  </a:ext>
                </a:extLst>
              </a:tr>
            </a:tbl>
          </a:graphicData>
        </a:graphic>
      </p:graphicFrame>
      <p:pic>
        <p:nvPicPr>
          <p:cNvPr id="4" name="Picture 2" descr="Cigarro causa 351 mil muertes al año en ocho países de Latinoamérica">
            <a:extLst>
              <a:ext uri="{FF2B5EF4-FFF2-40B4-BE49-F238E27FC236}">
                <a16:creationId xmlns:a16="http://schemas.microsoft.com/office/drawing/2014/main" id="{862DF49B-68EE-B2A1-497A-F32593C62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94" y="220492"/>
            <a:ext cx="504056" cy="25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isnea: Más de 1,134 ilustraciones y dibujos de stock con licencia libres  de regalías | Shutterstock">
            <a:extLst>
              <a:ext uri="{FF2B5EF4-FFF2-40B4-BE49-F238E27FC236}">
                <a16:creationId xmlns:a16="http://schemas.microsoft.com/office/drawing/2014/main" id="{1ADE2609-34D0-5747-1D15-B68AF1AB6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49" y="139092"/>
            <a:ext cx="387878" cy="38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uente: Adaptado de Rinitis alérgica, por Feregrino, n.d. | Download  Scientific Diagram">
            <a:extLst>
              <a:ext uri="{FF2B5EF4-FFF2-40B4-BE49-F238E27FC236}">
                <a16:creationId xmlns:a16="http://schemas.microsoft.com/office/drawing/2014/main" id="{C3C42A4E-396E-C645-BB7F-F480DAA6B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075" y="137000"/>
            <a:ext cx="336913" cy="4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ómo funcionan las pruebas de alergias? - Dr. Castrillón">
            <a:extLst>
              <a:ext uri="{FF2B5EF4-FFF2-40B4-BE49-F238E27FC236}">
                <a16:creationId xmlns:a16="http://schemas.microsoft.com/office/drawing/2014/main" id="{A0FDF423-AEAC-D8F2-3FC2-8F8813A5D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140" y="147538"/>
            <a:ext cx="674545" cy="37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Osteoporosis - Blog - Ginecolaser">
            <a:extLst>
              <a:ext uri="{FF2B5EF4-FFF2-40B4-BE49-F238E27FC236}">
                <a16:creationId xmlns:a16="http://schemas.microsoft.com/office/drawing/2014/main" id="{B979A469-756E-0843-0086-316C16F8DF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135" y="177625"/>
            <a:ext cx="448729" cy="33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esión positiva continua en la vía aérea - Wikipedia, la enciclopedia libre">
            <a:extLst>
              <a:ext uri="{FF2B5EF4-FFF2-40B4-BE49-F238E27FC236}">
                <a16:creationId xmlns:a16="http://schemas.microsoft.com/office/drawing/2014/main" id="{F07FDCB4-2FE4-D9C5-A287-67F2C1A8D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760" y="165494"/>
            <a:ext cx="402088" cy="335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OS CORTICOIDES | Farmacia Ferrer">
            <a:extLst>
              <a:ext uri="{FF2B5EF4-FFF2-40B4-BE49-F238E27FC236}">
                <a16:creationId xmlns:a16="http://schemas.microsoft.com/office/drawing/2014/main" id="{B47222E4-C820-3E19-45F4-FB6EBEDC0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744" y="211144"/>
            <a:ext cx="399414" cy="29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♂️ Signo Masculino Emoji">
            <a:extLst>
              <a:ext uri="{FF2B5EF4-FFF2-40B4-BE49-F238E27FC236}">
                <a16:creationId xmlns:a16="http://schemas.microsoft.com/office/drawing/2014/main" id="{120C64F6-1AAA-BE42-B6EC-BFD86FB73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699542"/>
            <a:ext cx="142756" cy="14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Día Internacional de la Mujer | URSEC">
            <a:extLst>
              <a:ext uri="{FF2B5EF4-FFF2-40B4-BE49-F238E27FC236}">
                <a16:creationId xmlns:a16="http://schemas.microsoft.com/office/drawing/2014/main" id="{DA296CF8-0748-4D4B-94DA-3E057E6DA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219" y="895649"/>
            <a:ext cx="223262" cy="14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211090AB-C887-40E3-4E94-2FB58B317539}"/>
              </a:ext>
            </a:extLst>
          </p:cNvPr>
          <p:cNvSpPr/>
          <p:nvPr/>
        </p:nvSpPr>
        <p:spPr>
          <a:xfrm>
            <a:off x="76276" y="4508159"/>
            <a:ext cx="4286799" cy="56045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Reducción del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número de agudizaciones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Mejoría de la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función pulmonar 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ejor control de los síntomas según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escala ACT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s-ES" sz="1200" dirty="0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5D116D6D-B3FE-6372-6200-E03B5EBB385B}"/>
              </a:ext>
            </a:extLst>
          </p:cNvPr>
          <p:cNvSpPr/>
          <p:nvPr/>
        </p:nvSpPr>
        <p:spPr>
          <a:xfrm>
            <a:off x="4572000" y="4515966"/>
            <a:ext cx="3744416" cy="5309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Aumento significativo del número de eosinófilos en sangre periférica, sin apreciar cambios en cifras de IgE significativas.</a:t>
            </a:r>
            <a:endParaRPr lang="es-ES" sz="1200" dirty="0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E2BB8813-AE22-C784-47BF-656776A80032}"/>
              </a:ext>
            </a:extLst>
          </p:cNvPr>
          <p:cNvSpPr/>
          <p:nvPr/>
        </p:nvSpPr>
        <p:spPr>
          <a:xfrm>
            <a:off x="1347786" y="4247851"/>
            <a:ext cx="6448425" cy="17642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 el grupo de pacientes estudiados, el tratamiento con </a:t>
            </a:r>
            <a:r>
              <a:rPr lang="es-ES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Tezepelumab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ES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proporcionó a los 6 meses</a:t>
            </a:r>
            <a:r>
              <a:rPr lang="es-E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es-ES" sz="1200" dirty="0"/>
          </a:p>
        </p:txBody>
      </p:sp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7D77E674-4135-433A-41BE-4A05CAA670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230765"/>
              </p:ext>
            </p:extLst>
          </p:nvPr>
        </p:nvGraphicFramePr>
        <p:xfrm>
          <a:off x="0" y="1606175"/>
          <a:ext cx="3506720" cy="2121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21D4BDE7-B7DD-C227-4D5A-26F80ECBDB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9149241"/>
              </p:ext>
            </p:extLst>
          </p:nvPr>
        </p:nvGraphicFramePr>
        <p:xfrm>
          <a:off x="3498189" y="1586673"/>
          <a:ext cx="3078846" cy="2106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25" name="Gráfico 24">
            <a:extLst>
              <a:ext uri="{FF2B5EF4-FFF2-40B4-BE49-F238E27FC236}">
                <a16:creationId xmlns:a16="http://schemas.microsoft.com/office/drawing/2014/main" id="{965DA768-5DC8-708F-225A-38071789CA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4677263"/>
              </p:ext>
            </p:extLst>
          </p:nvPr>
        </p:nvGraphicFramePr>
        <p:xfrm>
          <a:off x="6571531" y="1720084"/>
          <a:ext cx="2252005" cy="19732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26" name="Rectángulo 25">
            <a:extLst>
              <a:ext uri="{FF2B5EF4-FFF2-40B4-BE49-F238E27FC236}">
                <a16:creationId xmlns:a16="http://schemas.microsoft.com/office/drawing/2014/main" id="{A912D16F-393A-99BC-E389-FC0E6C893BC5}"/>
              </a:ext>
            </a:extLst>
          </p:cNvPr>
          <p:cNvSpPr/>
          <p:nvPr/>
        </p:nvSpPr>
        <p:spPr>
          <a:xfrm>
            <a:off x="3889292" y="2319722"/>
            <a:ext cx="872149" cy="5040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rgbClr val="FF0000"/>
                </a:solidFill>
              </a:rPr>
              <a:t>Reducción del 82%</a:t>
            </a:r>
            <a:endParaRPr lang="es-ES" b="1" dirty="0">
              <a:solidFill>
                <a:srgbClr val="FF0000"/>
              </a:solidFill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C2ACCF2-A754-19D7-8D9A-6DE0934CB4E6}"/>
              </a:ext>
            </a:extLst>
          </p:cNvPr>
          <p:cNvSpPr txBox="1"/>
          <p:nvPr/>
        </p:nvSpPr>
        <p:spPr>
          <a:xfrm>
            <a:off x="611560" y="1996903"/>
            <a:ext cx="73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P&lt;0,006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12EA9BB-5C2B-E303-B537-06F518A3A22C}"/>
              </a:ext>
            </a:extLst>
          </p:cNvPr>
          <p:cNvSpPr txBox="1"/>
          <p:nvPr/>
        </p:nvSpPr>
        <p:spPr>
          <a:xfrm>
            <a:off x="3945567" y="2006719"/>
            <a:ext cx="73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P&lt;0,001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2A5167C-D5B6-4A61-F701-E7EB48E6A935}"/>
              </a:ext>
            </a:extLst>
          </p:cNvPr>
          <p:cNvSpPr txBox="1"/>
          <p:nvPr/>
        </p:nvSpPr>
        <p:spPr>
          <a:xfrm>
            <a:off x="5175048" y="2006719"/>
            <a:ext cx="73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P&lt;0,001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2F8BC8A-94EE-6ADB-2104-0582D709F905}"/>
              </a:ext>
            </a:extLst>
          </p:cNvPr>
          <p:cNvSpPr txBox="1"/>
          <p:nvPr/>
        </p:nvSpPr>
        <p:spPr>
          <a:xfrm>
            <a:off x="6869179" y="1996904"/>
            <a:ext cx="736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rgbClr val="FF0000"/>
                </a:solidFill>
              </a:rPr>
              <a:t>P&lt;0,001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286</Words>
  <Application>Microsoft Office PowerPoint</Application>
  <PresentationFormat>Presentación en pantalla (16:9)</PresentationFormat>
  <Paragraphs>56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angel</cp:lastModifiedBy>
  <cp:revision>19</cp:revision>
  <dcterms:created xsi:type="dcterms:W3CDTF">2024-02-05T13:08:18Z</dcterms:created>
  <dcterms:modified xsi:type="dcterms:W3CDTF">2025-02-26T18:25:48Z</dcterms:modified>
</cp:coreProperties>
</file>