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12"/>
    <p:restoredTop sz="94679"/>
  </p:normalViewPr>
  <p:slideViewPr>
    <p:cSldViewPr>
      <p:cViewPr>
        <p:scale>
          <a:sx n="99" d="100"/>
          <a:sy n="99" d="100"/>
        </p:scale>
        <p:origin x="504" y="8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2A6E7E9-C17D-64D1-BA4B-D5AE1C61399C}"/>
              </a:ext>
            </a:extLst>
          </p:cNvPr>
          <p:cNvSpPr/>
          <p:nvPr/>
        </p:nvSpPr>
        <p:spPr>
          <a:xfrm>
            <a:off x="2123728" y="267494"/>
            <a:ext cx="6768752" cy="1008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CLÍNICAS DE PACIENTES CON ASMA GRAVE NO CONTROLADO EN TRATAMIENTO CON TEZEPELUMAB</a:t>
            </a:r>
          </a:p>
          <a:p>
            <a:pPr algn="ctr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Utrero Rico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Garcia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Morales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I. Romero Espejo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Erdozain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Perez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G. Soto Campos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Perez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Grimaldi</a:t>
            </a:r>
            <a:r>
              <a:rPr lang="es-ES" sz="10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algn="ctr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Hospital Universitario de Jerez de la Frontera  </a:t>
            </a:r>
          </a:p>
        </p:txBody>
      </p:sp>
      <p:pic>
        <p:nvPicPr>
          <p:cNvPr id="6" name="Imagen 5" descr="Tabla&#10;&#10;Descripción generada automáticamente">
            <a:extLst>
              <a:ext uri="{FF2B5EF4-FFF2-40B4-BE49-F238E27FC236}">
                <a16:creationId xmlns:a16="http://schemas.microsoft.com/office/drawing/2014/main" id="{854BA040-ADE6-D62C-1645-2E6E119DE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18" y="2759583"/>
            <a:ext cx="4991200" cy="1456985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95A5797-94C7-47CA-52B4-9CE04D33C123}"/>
              </a:ext>
            </a:extLst>
          </p:cNvPr>
          <p:cNvSpPr/>
          <p:nvPr/>
        </p:nvSpPr>
        <p:spPr>
          <a:xfrm>
            <a:off x="251520" y="1510868"/>
            <a:ext cx="3528391" cy="412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AEB46E-243A-9700-1D4A-8492640A48BA}"/>
              </a:ext>
            </a:extLst>
          </p:cNvPr>
          <p:cNvSpPr txBox="1"/>
          <p:nvPr/>
        </p:nvSpPr>
        <p:spPr>
          <a:xfrm>
            <a:off x="191529" y="2015400"/>
            <a:ext cx="3528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asma grave no controlado (AGNC) es aquel que no se controla a pesar de presentar tratamiento con múltiples fármacos a dosis altas y realizar un manejo correcto de los rasgos tratables.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 un anticuerpo monoclonal humano dirigido frente a la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linfopoyetina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estromal tímica (TSLP) aprobado recientemente para el tratamiento del AGNC.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C7A0F7C-8BED-820F-E484-03ED98B14F31}"/>
              </a:ext>
            </a:extLst>
          </p:cNvPr>
          <p:cNvSpPr txBox="1"/>
          <p:nvPr/>
        </p:nvSpPr>
        <p:spPr>
          <a:xfrm>
            <a:off x="3881210" y="1532171"/>
            <a:ext cx="49050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Nuestro objetivo fue describir las características clínicas de los pacientes que han iniciado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la consulta monográfico de AGNC en el Hospital Universitario de Jerez de la Frontera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93A207E8-ECCF-5D0E-4DD6-86A0F3243041}"/>
              </a:ext>
            </a:extLst>
          </p:cNvPr>
          <p:cNvSpPr/>
          <p:nvPr/>
        </p:nvSpPr>
        <p:spPr>
          <a:xfrm>
            <a:off x="239939" y="3451213"/>
            <a:ext cx="3539155" cy="412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6C0F87-195B-26A0-2009-A2D7BFA9536D}"/>
              </a:ext>
            </a:extLst>
          </p:cNvPr>
          <p:cNvSpPr txBox="1"/>
          <p:nvPr/>
        </p:nvSpPr>
        <p:spPr>
          <a:xfrm>
            <a:off x="195656" y="4028107"/>
            <a:ext cx="350686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diseñó un estudio descriptivo observacional retrospectivo con datos clínicos de 37 pacientes con inicio de tratamiento con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desde noviembre de 2023 hasta julio de 2024. 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12FF55B-1213-1469-4CF9-6A6850CB3C42}"/>
              </a:ext>
            </a:extLst>
          </p:cNvPr>
          <p:cNvSpPr/>
          <p:nvPr/>
        </p:nvSpPr>
        <p:spPr>
          <a:xfrm>
            <a:off x="3881210" y="2227960"/>
            <a:ext cx="4905018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C08E43-BFFA-3D08-17B5-718D6D118AB5}"/>
              </a:ext>
            </a:extLst>
          </p:cNvPr>
          <p:cNvSpPr txBox="1"/>
          <p:nvPr/>
        </p:nvSpPr>
        <p:spPr>
          <a:xfrm>
            <a:off x="3865783" y="4216568"/>
            <a:ext cx="4905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evaluaron las características clínicas, parámetros analíticos, función pulmonar y fenotipos de AGNC.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abla&#10;&#10;Descripción generada automáticamente">
            <a:extLst>
              <a:ext uri="{FF2B5EF4-FFF2-40B4-BE49-F238E27FC236}">
                <a16:creationId xmlns:a16="http://schemas.microsoft.com/office/drawing/2014/main" id="{1179431E-6983-EA56-FA97-F53C54EEC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612" y="500668"/>
            <a:ext cx="5546022" cy="166056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1478A0D-E343-0CA8-FE3A-421D79714882}"/>
              </a:ext>
            </a:extLst>
          </p:cNvPr>
          <p:cNvSpPr txBox="1"/>
          <p:nvPr/>
        </p:nvSpPr>
        <p:spPr>
          <a:xfrm>
            <a:off x="257591" y="1276246"/>
            <a:ext cx="29670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comorbilidades asociadas el 10,8% presentó rinosinusitis crónica con poliposis nasal, 16,2% bronquiectasias, 10,8% apnea obstructiva del sueño, 37,8% reflujo gastroesofágico, 21,6% depresión y 24,3% ansiedad.</a:t>
            </a:r>
          </a:p>
          <a:p>
            <a:pPr algn="just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1405778-64F7-881F-4470-F2B8F0336B7E}"/>
              </a:ext>
            </a:extLst>
          </p:cNvPr>
          <p:cNvSpPr txBox="1"/>
          <p:nvPr/>
        </p:nvSpPr>
        <p:spPr>
          <a:xfrm>
            <a:off x="257591" y="2179006"/>
            <a:ext cx="8628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cuanto a los fenotipos de asma el 27% (10) presentó un asma T2 bajo y el 72,9% (27) asma T2 alto, de los cuales el 27% (10) tenían un fenotipo T2 alto exclusivamente alérgico y el 45,9% (17) un fenotipo T2 alto eosinofílico con o sin alergia asociada.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FB403FE-DD45-4ED8-EE2A-9CAC0F83A233}"/>
              </a:ext>
            </a:extLst>
          </p:cNvPr>
          <p:cNvSpPr/>
          <p:nvPr/>
        </p:nvSpPr>
        <p:spPr>
          <a:xfrm>
            <a:off x="286554" y="3702577"/>
            <a:ext cx="8559080" cy="4320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B425714-D9F8-8CBB-084A-A7B7673D7039}"/>
              </a:ext>
            </a:extLst>
          </p:cNvPr>
          <p:cNvSpPr txBox="1"/>
          <p:nvPr/>
        </p:nvSpPr>
        <p:spPr>
          <a:xfrm>
            <a:off x="257591" y="4199230"/>
            <a:ext cx="39974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Hemos podido observar una tendencia inicial de iniciar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dos perfiles de pacientes en nuestra consulta monográfica de AGNC.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CA3CF18-0B8F-19D4-8165-818987405546}"/>
              </a:ext>
            </a:extLst>
          </p:cNvPr>
          <p:cNvSpPr txBox="1"/>
          <p:nvPr/>
        </p:nvSpPr>
        <p:spPr>
          <a:xfrm>
            <a:off x="4445501" y="4177819"/>
            <a:ext cx="4135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un lado, fenotipos T2 bajo o T2 alto con baja eosinofilia (&lt;300)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otro lado, pacientes con perfil T2 alto (&gt;300 eosinófilos) que provenían de fracasos con biológicos previos</a:t>
            </a: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F7DB9338-35BE-0BB4-93EA-732590AEBDF5}"/>
              </a:ext>
            </a:extLst>
          </p:cNvPr>
          <p:cNvSpPr/>
          <p:nvPr/>
        </p:nvSpPr>
        <p:spPr>
          <a:xfrm>
            <a:off x="286554" y="2606270"/>
            <a:ext cx="2707977" cy="3280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51,4% Tratamiento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naive</a:t>
            </a: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182D5E91-9800-EE16-77F3-3C0F909C6A6F}"/>
              </a:ext>
            </a:extLst>
          </p:cNvPr>
          <p:cNvSpPr/>
          <p:nvPr/>
        </p:nvSpPr>
        <p:spPr>
          <a:xfrm>
            <a:off x="286554" y="3005480"/>
            <a:ext cx="2707977" cy="58121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47,4% T2 bajo 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42,1% T2 alto eosinofílico  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10,5% T2 alto alérgico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0A9A9D19-5300-1A54-513E-951425361940}"/>
              </a:ext>
            </a:extLst>
          </p:cNvPr>
          <p:cNvSpPr/>
          <p:nvPr/>
        </p:nvSpPr>
        <p:spPr>
          <a:xfrm>
            <a:off x="3168470" y="2631692"/>
            <a:ext cx="5435977" cy="3280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48,6%% Switch</a:t>
            </a:r>
          </a:p>
        </p:txBody>
      </p:sp>
      <p:sp>
        <p:nvSpPr>
          <p:cNvPr id="18" name="Rectángulo redondeado 17">
            <a:extLst>
              <a:ext uri="{FF2B5EF4-FFF2-40B4-BE49-F238E27FC236}">
                <a16:creationId xmlns:a16="http://schemas.microsoft.com/office/drawing/2014/main" id="{F61E5296-C608-A21F-8183-89F4B02CDCCA}"/>
              </a:ext>
            </a:extLst>
          </p:cNvPr>
          <p:cNvSpPr/>
          <p:nvPr/>
        </p:nvSpPr>
        <p:spPr>
          <a:xfrm>
            <a:off x="3224608" y="3014124"/>
            <a:ext cx="2506865" cy="572567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11,1% T2 bajo,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44,4% T2 alto eosinofílico 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44,4% T2 alto alérgico</a:t>
            </a:r>
          </a:p>
        </p:txBody>
      </p:sp>
      <p:sp>
        <p:nvSpPr>
          <p:cNvPr id="22" name="Rectángulo redondeado 21">
            <a:extLst>
              <a:ext uri="{FF2B5EF4-FFF2-40B4-BE49-F238E27FC236}">
                <a16:creationId xmlns:a16="http://schemas.microsoft.com/office/drawing/2014/main" id="{BE0836AF-AE74-3BE3-7316-6AC2477CE0BB}"/>
              </a:ext>
            </a:extLst>
          </p:cNvPr>
          <p:cNvSpPr/>
          <p:nvPr/>
        </p:nvSpPr>
        <p:spPr>
          <a:xfrm>
            <a:off x="5932342" y="3002913"/>
            <a:ext cx="2648509" cy="592484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18,9%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Dupilumab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18,9%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Benralizumab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40,5%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Omalizumab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2,7%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Reslizumab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</a:p>
          <a:p>
            <a:pPr algn="ctr"/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8,1% </a:t>
            </a:r>
            <a:r>
              <a:rPr lang="es-ES" sz="1000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</a:t>
            </a:r>
            <a:r>
              <a:rPr lang="es-ES" sz="1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400</Words>
  <Application>Microsoft Macintosh PowerPoint</Application>
  <PresentationFormat>Presentación en pantalla (16:9)</PresentationFormat>
  <Paragraphs>29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Marina Utrero Rico</cp:lastModifiedBy>
  <cp:revision>4</cp:revision>
  <dcterms:created xsi:type="dcterms:W3CDTF">2024-02-05T13:08:18Z</dcterms:created>
  <dcterms:modified xsi:type="dcterms:W3CDTF">2025-03-01T11:08:58Z</dcterms:modified>
</cp:coreProperties>
</file>