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F5BC4F-F4A3-4A22-95CF-4FBF849B7169}" v="5" dt="2025-02-21T17:06:18.69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1" d="100"/>
          <a:sy n="91" d="100"/>
        </p:scale>
        <p:origin x="560" y="28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relio Arnedillo Muñoz" userId="759e9d951c3008d6" providerId="LiveId" clId="{75F5BC4F-F4A3-4A22-95CF-4FBF849B7169}"/>
    <pc:docChg chg="custSel modSld">
      <pc:chgData name="Aurelio Arnedillo Muñoz" userId="759e9d951c3008d6" providerId="LiveId" clId="{75F5BC4F-F4A3-4A22-95CF-4FBF849B7169}" dt="2025-02-21T17:07:01.462" v="235" actId="207"/>
      <pc:docMkLst>
        <pc:docMk/>
      </pc:docMkLst>
      <pc:sldChg chg="modSp mod">
        <pc:chgData name="Aurelio Arnedillo Muñoz" userId="759e9d951c3008d6" providerId="LiveId" clId="{75F5BC4F-F4A3-4A22-95CF-4FBF849B7169}" dt="2025-02-21T17:07:01.462" v="235" actId="207"/>
        <pc:sldMkLst>
          <pc:docMk/>
          <pc:sldMk cId="0" sldId="256"/>
        </pc:sldMkLst>
        <pc:spChg chg="mod">
          <ac:chgData name="Aurelio Arnedillo Muñoz" userId="759e9d951c3008d6" providerId="LiveId" clId="{75F5BC4F-F4A3-4A22-95CF-4FBF849B7169}" dt="2025-02-21T17:06:18.693" v="234" actId="1035"/>
          <ac:spMkLst>
            <pc:docMk/>
            <pc:sldMk cId="0" sldId="256"/>
            <ac:spMk id="8" creationId="{9F4175CC-4741-C670-27CE-06A9E581ADFB}"/>
          </ac:spMkLst>
        </pc:spChg>
        <pc:spChg chg="mod">
          <ac:chgData name="Aurelio Arnedillo Muñoz" userId="759e9d951c3008d6" providerId="LiveId" clId="{75F5BC4F-F4A3-4A22-95CF-4FBF849B7169}" dt="2025-02-21T17:04:21.899" v="78" actId="20577"/>
          <ac:spMkLst>
            <pc:docMk/>
            <pc:sldMk cId="0" sldId="256"/>
            <ac:spMk id="12" creationId="{B2C74B3B-EB18-7598-806A-708B436D43C3}"/>
          </ac:spMkLst>
        </pc:spChg>
        <pc:spChg chg="mod">
          <ac:chgData name="Aurelio Arnedillo Muñoz" userId="759e9d951c3008d6" providerId="LiveId" clId="{75F5BC4F-F4A3-4A22-95CF-4FBF849B7169}" dt="2025-02-21T17:06:18.693" v="234" actId="1035"/>
          <ac:spMkLst>
            <pc:docMk/>
            <pc:sldMk cId="0" sldId="256"/>
            <ac:spMk id="13" creationId="{037A296E-C948-8516-182C-4FF97F8DE77C}"/>
          </ac:spMkLst>
        </pc:spChg>
        <pc:spChg chg="mod">
          <ac:chgData name="Aurelio Arnedillo Muñoz" userId="759e9d951c3008d6" providerId="LiveId" clId="{75F5BC4F-F4A3-4A22-95CF-4FBF849B7169}" dt="2025-02-21T17:06:18.693" v="234" actId="1035"/>
          <ac:spMkLst>
            <pc:docMk/>
            <pc:sldMk cId="0" sldId="256"/>
            <ac:spMk id="15" creationId="{32A0E713-AA36-D4B6-4305-0C2D6911730E}"/>
          </ac:spMkLst>
        </pc:spChg>
        <pc:spChg chg="mod">
          <ac:chgData name="Aurelio Arnedillo Muñoz" userId="759e9d951c3008d6" providerId="LiveId" clId="{75F5BC4F-F4A3-4A22-95CF-4FBF849B7169}" dt="2025-02-21T17:06:18.693" v="234" actId="1035"/>
          <ac:spMkLst>
            <pc:docMk/>
            <pc:sldMk cId="0" sldId="256"/>
            <ac:spMk id="16" creationId="{B43181F6-ACE9-773C-D121-17FAC5E98CC7}"/>
          </ac:spMkLst>
        </pc:spChg>
        <pc:spChg chg="mod">
          <ac:chgData name="Aurelio Arnedillo Muñoz" userId="759e9d951c3008d6" providerId="LiveId" clId="{75F5BC4F-F4A3-4A22-95CF-4FBF849B7169}" dt="2025-02-21T17:03:57.441" v="68" actId="20577"/>
          <ac:spMkLst>
            <pc:docMk/>
            <pc:sldMk cId="0" sldId="256"/>
            <ac:spMk id="17" creationId="{AAFB2603-C59E-8394-3757-1EC245EB5140}"/>
          </ac:spMkLst>
        </pc:spChg>
        <pc:spChg chg="mod">
          <ac:chgData name="Aurelio Arnedillo Muñoz" userId="759e9d951c3008d6" providerId="LiveId" clId="{75F5BC4F-F4A3-4A22-95CF-4FBF849B7169}" dt="2025-02-21T17:06:18.693" v="234" actId="1035"/>
          <ac:spMkLst>
            <pc:docMk/>
            <pc:sldMk cId="0" sldId="256"/>
            <ac:spMk id="18" creationId="{0AD38FFB-0D9C-628F-BE67-540E3813ECAF}"/>
          </ac:spMkLst>
        </pc:spChg>
        <pc:spChg chg="mod">
          <ac:chgData name="Aurelio Arnedillo Muñoz" userId="759e9d951c3008d6" providerId="LiveId" clId="{75F5BC4F-F4A3-4A22-95CF-4FBF849B7169}" dt="2025-02-21T17:07:01.462" v="235" actId="207"/>
          <ac:spMkLst>
            <pc:docMk/>
            <pc:sldMk cId="0" sldId="256"/>
            <ac:spMk id="20" creationId="{80B52EB8-EC08-684A-82DE-C04CA63D0FC2}"/>
          </ac:spMkLst>
        </pc:spChg>
        <pc:spChg chg="mod">
          <ac:chgData name="Aurelio Arnedillo Muñoz" userId="759e9d951c3008d6" providerId="LiveId" clId="{75F5BC4F-F4A3-4A22-95CF-4FBF849B7169}" dt="2025-02-21T17:06:18.693" v="234" actId="1035"/>
          <ac:spMkLst>
            <pc:docMk/>
            <pc:sldMk cId="0" sldId="256"/>
            <ac:spMk id="21" creationId="{1C3E9048-3077-8AF9-5C9D-698432CDEA97}"/>
          </ac:spMkLst>
        </pc:spChg>
        <pc:spChg chg="mod">
          <ac:chgData name="Aurelio Arnedillo Muñoz" userId="759e9d951c3008d6" providerId="LiveId" clId="{75F5BC4F-F4A3-4A22-95CF-4FBF849B7169}" dt="2025-02-21T17:06:18.693" v="234" actId="1035"/>
          <ac:spMkLst>
            <pc:docMk/>
            <pc:sldMk cId="0" sldId="256"/>
            <ac:spMk id="22" creationId="{8A3C7601-B530-421F-050A-FC85B5AD4C02}"/>
          </ac:spMkLst>
        </pc:spChg>
        <pc:spChg chg="mod">
          <ac:chgData name="Aurelio Arnedillo Muñoz" userId="759e9d951c3008d6" providerId="LiveId" clId="{75F5BC4F-F4A3-4A22-95CF-4FBF849B7169}" dt="2025-02-21T17:06:18.693" v="234" actId="1035"/>
          <ac:spMkLst>
            <pc:docMk/>
            <pc:sldMk cId="0" sldId="256"/>
            <ac:spMk id="23" creationId="{06970C32-5E0D-F68C-7998-CAD367B2D32B}"/>
          </ac:spMkLst>
        </pc:spChg>
        <pc:spChg chg="mod">
          <ac:chgData name="Aurelio Arnedillo Muñoz" userId="759e9d951c3008d6" providerId="LiveId" clId="{75F5BC4F-F4A3-4A22-95CF-4FBF849B7169}" dt="2025-02-21T17:06:18.693" v="234" actId="1035"/>
          <ac:spMkLst>
            <pc:docMk/>
            <pc:sldMk cId="0" sldId="256"/>
            <ac:spMk id="26" creationId="{8037267A-C808-CCF1-D61E-5D8A3FB02D5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s-ES"/>
              <a:t>Agudizaciones</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tx>
            <c:strRef>
              <c:f>Hoja1!$B$1</c:f>
              <c:strCache>
                <c:ptCount val="1"/>
                <c:pt idx="0">
                  <c:v>Antes de tratamiento</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4"/>
                <c:pt idx="0">
                  <c:v>Poliposis</c:v>
                </c:pt>
                <c:pt idx="1">
                  <c:v>No poliposis</c:v>
                </c:pt>
                <c:pt idx="2">
                  <c:v>Switch</c:v>
                </c:pt>
                <c:pt idx="3">
                  <c:v>Naive</c:v>
                </c:pt>
              </c:strCache>
            </c:strRef>
          </c:cat>
          <c:val>
            <c:numRef>
              <c:f>Hoja1!$B$2:$B$5</c:f>
              <c:numCache>
                <c:formatCode>General</c:formatCode>
                <c:ptCount val="4"/>
                <c:pt idx="0">
                  <c:v>2.5</c:v>
                </c:pt>
                <c:pt idx="1">
                  <c:v>3.18</c:v>
                </c:pt>
                <c:pt idx="2">
                  <c:v>2.74</c:v>
                </c:pt>
                <c:pt idx="3">
                  <c:v>3.16</c:v>
                </c:pt>
              </c:numCache>
            </c:numRef>
          </c:val>
          <c:extLst>
            <c:ext xmlns:c16="http://schemas.microsoft.com/office/drawing/2014/chart" uri="{C3380CC4-5D6E-409C-BE32-E72D297353CC}">
              <c16:uniqueId val="{00000000-EF88-4E7F-AD18-506F18BFC2AC}"/>
            </c:ext>
          </c:extLst>
        </c:ser>
        <c:ser>
          <c:idx val="1"/>
          <c:order val="1"/>
          <c:tx>
            <c:strRef>
              <c:f>Hoja1!$C$1</c:f>
              <c:strCache>
                <c:ptCount val="1"/>
                <c:pt idx="0">
                  <c:v>12 meses post-tratamiento</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4"/>
                <c:pt idx="0">
                  <c:v>Poliposis</c:v>
                </c:pt>
                <c:pt idx="1">
                  <c:v>No poliposis</c:v>
                </c:pt>
                <c:pt idx="2">
                  <c:v>Switch</c:v>
                </c:pt>
                <c:pt idx="3">
                  <c:v>Naive</c:v>
                </c:pt>
              </c:strCache>
            </c:strRef>
          </c:cat>
          <c:val>
            <c:numRef>
              <c:f>Hoja1!$C$2:$C$5</c:f>
              <c:numCache>
                <c:formatCode>General</c:formatCode>
                <c:ptCount val="4"/>
                <c:pt idx="0">
                  <c:v>1.08</c:v>
                </c:pt>
                <c:pt idx="1">
                  <c:v>1.21</c:v>
                </c:pt>
                <c:pt idx="2">
                  <c:v>1.8</c:v>
                </c:pt>
                <c:pt idx="3">
                  <c:v>0.56999999999999995</c:v>
                </c:pt>
              </c:numCache>
            </c:numRef>
          </c:val>
          <c:extLst>
            <c:ext xmlns:c16="http://schemas.microsoft.com/office/drawing/2014/chart" uri="{C3380CC4-5D6E-409C-BE32-E72D297353CC}">
              <c16:uniqueId val="{00000001-EF88-4E7F-AD18-506F18BFC2AC}"/>
            </c:ext>
          </c:extLst>
        </c:ser>
        <c:dLbls>
          <c:dLblPos val="outEnd"/>
          <c:showLegendKey val="0"/>
          <c:showVal val="1"/>
          <c:showCatName val="0"/>
          <c:showSerName val="0"/>
          <c:showPercent val="0"/>
          <c:showBubbleSize val="0"/>
        </c:dLbls>
        <c:gapWidth val="444"/>
        <c:overlap val="-90"/>
        <c:axId val="431198280"/>
        <c:axId val="431201880"/>
      </c:barChart>
      <c:catAx>
        <c:axId val="4311982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s-ES"/>
          </a:p>
        </c:txPr>
        <c:crossAx val="431201880"/>
        <c:crosses val="autoZero"/>
        <c:auto val="1"/>
        <c:lblAlgn val="ctr"/>
        <c:lblOffset val="100"/>
        <c:noMultiLvlLbl val="0"/>
      </c:catAx>
      <c:valAx>
        <c:axId val="431201880"/>
        <c:scaling>
          <c:orientation val="minMax"/>
        </c:scaling>
        <c:delete val="1"/>
        <c:axPos val="l"/>
        <c:numFmt formatCode="General" sourceLinked="1"/>
        <c:majorTickMark val="none"/>
        <c:minorTickMark val="none"/>
        <c:tickLblPos val="nextTo"/>
        <c:crossAx val="43119828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s-ES" sz="1800" dirty="0"/>
              <a:t>ACT</a:t>
            </a:r>
          </a:p>
        </c:rich>
      </c:tx>
      <c:layout>
        <c:manualLayout>
          <c:xMode val="edge"/>
          <c:yMode val="edge"/>
          <c:x val="0.4342043548288767"/>
          <c:y val="0"/>
        </c:manualLayout>
      </c:layout>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3.181669937159172E-2"/>
          <c:y val="0.59810541834457476"/>
          <c:w val="0.93636660125681659"/>
          <c:h val="0.16380565148549417"/>
        </c:manualLayout>
      </c:layout>
      <c:barChart>
        <c:barDir val="col"/>
        <c:grouping val="clustered"/>
        <c:varyColors val="0"/>
        <c:ser>
          <c:idx val="0"/>
          <c:order val="0"/>
          <c:tx>
            <c:strRef>
              <c:f>Hoja1!$B$1</c:f>
              <c:strCache>
                <c:ptCount val="1"/>
                <c:pt idx="0">
                  <c:v>Antes de tratamiento</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4"/>
                <c:pt idx="0">
                  <c:v>Poliposis</c:v>
                </c:pt>
                <c:pt idx="1">
                  <c:v>No poliposis</c:v>
                </c:pt>
                <c:pt idx="2">
                  <c:v>Switch</c:v>
                </c:pt>
                <c:pt idx="3">
                  <c:v>Naive</c:v>
                </c:pt>
              </c:strCache>
            </c:strRef>
          </c:cat>
          <c:val>
            <c:numRef>
              <c:f>Hoja1!$B$2:$B$5</c:f>
              <c:numCache>
                <c:formatCode>General</c:formatCode>
                <c:ptCount val="4"/>
                <c:pt idx="0">
                  <c:v>14.8</c:v>
                </c:pt>
                <c:pt idx="1">
                  <c:v>11.8</c:v>
                </c:pt>
                <c:pt idx="2">
                  <c:v>13.1</c:v>
                </c:pt>
                <c:pt idx="3">
                  <c:v>12.7</c:v>
                </c:pt>
              </c:numCache>
            </c:numRef>
          </c:val>
          <c:extLst>
            <c:ext xmlns:c16="http://schemas.microsoft.com/office/drawing/2014/chart" uri="{C3380CC4-5D6E-409C-BE32-E72D297353CC}">
              <c16:uniqueId val="{00000000-7A34-459C-A67E-6EF1EB574819}"/>
            </c:ext>
          </c:extLst>
        </c:ser>
        <c:ser>
          <c:idx val="1"/>
          <c:order val="1"/>
          <c:tx>
            <c:strRef>
              <c:f>Hoja1!$C$1</c:f>
              <c:strCache>
                <c:ptCount val="1"/>
                <c:pt idx="0">
                  <c:v>12 meses post-tratamiento</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4"/>
                <c:pt idx="0">
                  <c:v>Poliposis</c:v>
                </c:pt>
                <c:pt idx="1">
                  <c:v>No poliposis</c:v>
                </c:pt>
                <c:pt idx="2">
                  <c:v>Switch</c:v>
                </c:pt>
                <c:pt idx="3">
                  <c:v>Naive</c:v>
                </c:pt>
              </c:strCache>
            </c:strRef>
          </c:cat>
          <c:val>
            <c:numRef>
              <c:f>Hoja1!$C$2:$C$5</c:f>
              <c:numCache>
                <c:formatCode>General</c:formatCode>
                <c:ptCount val="4"/>
                <c:pt idx="0">
                  <c:v>18.7</c:v>
                </c:pt>
                <c:pt idx="1">
                  <c:v>17.97</c:v>
                </c:pt>
                <c:pt idx="2">
                  <c:v>17.88</c:v>
                </c:pt>
                <c:pt idx="3">
                  <c:v>18.600000000000001</c:v>
                </c:pt>
              </c:numCache>
            </c:numRef>
          </c:val>
          <c:extLst>
            <c:ext xmlns:c16="http://schemas.microsoft.com/office/drawing/2014/chart" uri="{C3380CC4-5D6E-409C-BE32-E72D297353CC}">
              <c16:uniqueId val="{00000001-7A34-459C-A67E-6EF1EB574819}"/>
            </c:ext>
          </c:extLst>
        </c:ser>
        <c:dLbls>
          <c:dLblPos val="outEnd"/>
          <c:showLegendKey val="0"/>
          <c:showVal val="1"/>
          <c:showCatName val="0"/>
          <c:showSerName val="0"/>
          <c:showPercent val="0"/>
          <c:showBubbleSize val="0"/>
        </c:dLbls>
        <c:gapWidth val="444"/>
        <c:overlap val="-90"/>
        <c:axId val="431198280"/>
        <c:axId val="431201880"/>
      </c:barChart>
      <c:catAx>
        <c:axId val="4311982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s-ES"/>
          </a:p>
        </c:txPr>
        <c:crossAx val="431201880"/>
        <c:crosses val="autoZero"/>
        <c:auto val="1"/>
        <c:lblAlgn val="ctr"/>
        <c:lblOffset val="100"/>
        <c:noMultiLvlLbl val="0"/>
      </c:catAx>
      <c:valAx>
        <c:axId val="431201880"/>
        <c:scaling>
          <c:orientation val="minMax"/>
        </c:scaling>
        <c:delete val="1"/>
        <c:axPos val="l"/>
        <c:numFmt formatCode="General" sourceLinked="1"/>
        <c:majorTickMark val="none"/>
        <c:minorTickMark val="none"/>
        <c:tickLblPos val="nextTo"/>
        <c:crossAx val="431198280"/>
        <c:crosses val="autoZero"/>
        <c:crossBetween val="between"/>
      </c:valAx>
      <c:spPr>
        <a:noFill/>
        <a:ln>
          <a:noFill/>
        </a:ln>
        <a:effectLst/>
      </c:spPr>
    </c:plotArea>
    <c:legend>
      <c:legendPos val="t"/>
      <c:layout>
        <c:manualLayout>
          <c:xMode val="edge"/>
          <c:yMode val="edge"/>
          <c:x val="2.8146159337493336E-2"/>
          <c:y val="0.17490122027419414"/>
          <c:w val="0.8999998525053442"/>
          <c:h val="0.119404932554122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s-ES" sz="1600" dirty="0"/>
              <a:t>FEV1</a:t>
            </a:r>
          </a:p>
        </c:rich>
      </c:tx>
      <c:layout>
        <c:manualLayout>
          <c:xMode val="edge"/>
          <c:yMode val="edge"/>
          <c:x val="0.42729651503094623"/>
          <c:y val="1.8362432487336065E-2"/>
        </c:manualLayout>
      </c:layout>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3.3105096952672268E-2"/>
          <c:y val="0.4406427140542733"/>
          <c:w val="0.93378980609465545"/>
          <c:h val="0.318458076180961"/>
        </c:manualLayout>
      </c:layout>
      <c:barChart>
        <c:barDir val="col"/>
        <c:grouping val="clustered"/>
        <c:varyColors val="0"/>
        <c:ser>
          <c:idx val="0"/>
          <c:order val="0"/>
          <c:tx>
            <c:strRef>
              <c:f>Hoja1!$B$1</c:f>
              <c:strCache>
                <c:ptCount val="1"/>
                <c:pt idx="0">
                  <c:v>Antes de tratamiento</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4"/>
                <c:pt idx="0">
                  <c:v>Poliposis</c:v>
                </c:pt>
                <c:pt idx="1">
                  <c:v>No poliposis</c:v>
                </c:pt>
                <c:pt idx="2">
                  <c:v>Switch</c:v>
                </c:pt>
                <c:pt idx="3">
                  <c:v>Naive</c:v>
                </c:pt>
              </c:strCache>
            </c:strRef>
          </c:cat>
          <c:val>
            <c:numRef>
              <c:f>Hoja1!$B$2:$B$5</c:f>
              <c:numCache>
                <c:formatCode>General</c:formatCode>
                <c:ptCount val="4"/>
                <c:pt idx="0">
                  <c:v>2145</c:v>
                </c:pt>
                <c:pt idx="1">
                  <c:v>1844</c:v>
                </c:pt>
                <c:pt idx="2">
                  <c:v>1715.6</c:v>
                </c:pt>
                <c:pt idx="3">
                  <c:v>2158.6</c:v>
                </c:pt>
              </c:numCache>
            </c:numRef>
          </c:val>
          <c:extLst>
            <c:ext xmlns:c16="http://schemas.microsoft.com/office/drawing/2014/chart" uri="{C3380CC4-5D6E-409C-BE32-E72D297353CC}">
              <c16:uniqueId val="{00000000-4359-4F05-A54C-7E4F17A86179}"/>
            </c:ext>
          </c:extLst>
        </c:ser>
        <c:ser>
          <c:idx val="1"/>
          <c:order val="1"/>
          <c:tx>
            <c:strRef>
              <c:f>Hoja1!$C$1</c:f>
              <c:strCache>
                <c:ptCount val="1"/>
                <c:pt idx="0">
                  <c:v>12 meses post-tratamiento</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4"/>
                <c:pt idx="0">
                  <c:v>Poliposis</c:v>
                </c:pt>
                <c:pt idx="1">
                  <c:v>No poliposis</c:v>
                </c:pt>
                <c:pt idx="2">
                  <c:v>Switch</c:v>
                </c:pt>
                <c:pt idx="3">
                  <c:v>Naive</c:v>
                </c:pt>
              </c:strCache>
            </c:strRef>
          </c:cat>
          <c:val>
            <c:numRef>
              <c:f>Hoja1!$C$2:$C$5</c:f>
              <c:numCache>
                <c:formatCode>General</c:formatCode>
                <c:ptCount val="4"/>
                <c:pt idx="0">
                  <c:v>2236</c:v>
                </c:pt>
                <c:pt idx="1">
                  <c:v>1851</c:v>
                </c:pt>
                <c:pt idx="2">
                  <c:v>1756</c:v>
                </c:pt>
                <c:pt idx="3">
                  <c:v>2180.6</c:v>
                </c:pt>
              </c:numCache>
            </c:numRef>
          </c:val>
          <c:extLst>
            <c:ext xmlns:c16="http://schemas.microsoft.com/office/drawing/2014/chart" uri="{C3380CC4-5D6E-409C-BE32-E72D297353CC}">
              <c16:uniqueId val="{00000001-4359-4F05-A54C-7E4F17A86179}"/>
            </c:ext>
          </c:extLst>
        </c:ser>
        <c:dLbls>
          <c:dLblPos val="outEnd"/>
          <c:showLegendKey val="0"/>
          <c:showVal val="1"/>
          <c:showCatName val="0"/>
          <c:showSerName val="0"/>
          <c:showPercent val="0"/>
          <c:showBubbleSize val="0"/>
        </c:dLbls>
        <c:gapWidth val="444"/>
        <c:overlap val="-90"/>
        <c:axId val="495620632"/>
        <c:axId val="495626032"/>
      </c:barChart>
      <c:catAx>
        <c:axId val="495620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s-ES"/>
          </a:p>
        </c:txPr>
        <c:crossAx val="495626032"/>
        <c:crosses val="autoZero"/>
        <c:auto val="1"/>
        <c:lblAlgn val="ctr"/>
        <c:lblOffset val="100"/>
        <c:noMultiLvlLbl val="0"/>
      </c:catAx>
      <c:valAx>
        <c:axId val="495626032"/>
        <c:scaling>
          <c:orientation val="minMax"/>
        </c:scaling>
        <c:delete val="1"/>
        <c:axPos val="l"/>
        <c:numFmt formatCode="General" sourceLinked="1"/>
        <c:majorTickMark val="none"/>
        <c:minorTickMark val="none"/>
        <c:tickLblPos val="nextTo"/>
        <c:crossAx val="495620632"/>
        <c:crosses val="autoZero"/>
        <c:crossBetween val="between"/>
      </c:valAx>
      <c:spPr>
        <a:noFill/>
        <a:ln>
          <a:noFill/>
        </a:ln>
        <a:effectLst/>
      </c:spPr>
    </c:plotArea>
    <c:legend>
      <c:legendPos val="t"/>
      <c:layout>
        <c:manualLayout>
          <c:xMode val="edge"/>
          <c:yMode val="edge"/>
          <c:x val="5.9028733897107367E-2"/>
          <c:y val="0.17421393968880738"/>
          <c:w val="0.89999985781633374"/>
          <c:h val="0.1878838308660923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21/02/2025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21/02/2025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21/02/2025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21/02/2025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21/02/2025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21/02/2025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21/02/2025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21/02/2025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21/02/2025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21/02/2025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21/02/2025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21/02/2025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0.jpeg"/><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chart" Target="../charts/chart3.xml"/><Relationship Id="rId5" Type="http://schemas.openxmlformats.org/officeDocument/2006/relationships/image" Target="../media/image5.jpeg"/><Relationship Id="rId10" Type="http://schemas.openxmlformats.org/officeDocument/2006/relationships/chart" Target="../charts/chart2.xml"/><Relationship Id="rId4" Type="http://schemas.openxmlformats.org/officeDocument/2006/relationships/image" Target="../media/image4.jpeg"/><Relationship Id="rId9"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9EC8F08-55E4-1113-4049-222A107E2CAD}"/>
              </a:ext>
            </a:extLst>
          </p:cNvPr>
          <p:cNvSpPr>
            <a:spLocks noGrp="1"/>
          </p:cNvSpPr>
          <p:nvPr>
            <p:ph type="ctrTitle"/>
          </p:nvPr>
        </p:nvSpPr>
        <p:spPr>
          <a:xfrm>
            <a:off x="1691680" y="151263"/>
            <a:ext cx="7380312" cy="1029307"/>
          </a:xfrm>
        </p:spPr>
        <p:txBody>
          <a:bodyPr>
            <a:normAutofit fontScale="90000"/>
          </a:bodyPr>
          <a:lstStyle/>
          <a:p>
            <a:r>
              <a:rPr lang="es-ES" sz="27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Efectividad de </a:t>
            </a:r>
            <a:r>
              <a:rPr lang="es-ES" sz="27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Benralizumab</a:t>
            </a:r>
            <a:r>
              <a:rPr lang="es-ES" sz="27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en función de la poliposis y tratamiento biológico previo.</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endParaRPr lang="es-ES" dirty="0"/>
          </a:p>
        </p:txBody>
      </p:sp>
      <p:sp>
        <p:nvSpPr>
          <p:cNvPr id="5" name="Subtítulo 4">
            <a:extLst>
              <a:ext uri="{FF2B5EF4-FFF2-40B4-BE49-F238E27FC236}">
                <a16:creationId xmlns:a16="http://schemas.microsoft.com/office/drawing/2014/main" id="{2AB050E7-7FC8-953A-D437-E79C7ECE3EA5}"/>
              </a:ext>
            </a:extLst>
          </p:cNvPr>
          <p:cNvSpPr>
            <a:spLocks noGrp="1"/>
          </p:cNvSpPr>
          <p:nvPr>
            <p:ph type="subTitle" idx="1"/>
          </p:nvPr>
        </p:nvSpPr>
        <p:spPr>
          <a:xfrm>
            <a:off x="1786270" y="771550"/>
            <a:ext cx="7380312" cy="1224136"/>
          </a:xfrm>
        </p:spPr>
        <p:txBody>
          <a:bodyPr>
            <a:normAutofit fontScale="25000" lnSpcReduction="20000"/>
          </a:bodyPr>
          <a:lstStyle/>
          <a:p>
            <a:pPr algn="just">
              <a:lnSpc>
                <a:spcPct val="107000"/>
              </a:lnSpc>
              <a:spcAft>
                <a:spcPts val="800"/>
              </a:spcAft>
            </a:pPr>
            <a:r>
              <a:rPr lang="es-ES" sz="4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Ángel Carmona González, , Sofía Gutiérrez Hernández, Alfonso Marín Andreu, Isabel Castillo Rivillas, Aureliano </a:t>
            </a:r>
            <a:r>
              <a:rPr lang="es-ES" sz="4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Aís</a:t>
            </a:r>
            <a:r>
              <a:rPr lang="es-ES" sz="4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Daza, Francisco Pérez Grimaldi, Sergio García Morales, Gregorio Soto Campos, María Morales González, Ana Badillo Melgar, Daniel del Castillo Otero, Álvaro Cabeza Serrano, Aurelio </a:t>
            </a:r>
            <a:r>
              <a:rPr lang="es-ES" sz="4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Arnedillo</a:t>
            </a:r>
            <a:r>
              <a:rPr lang="es-ES" sz="4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Muñoz.</a:t>
            </a:r>
            <a:endParaRPr lang="es-ES" sz="42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es-ES" sz="4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Servicio de Neumología, Hospital Universitario Puerta del Mar, Cádiz, Servicio de Neumología, Hospital Universitario de Jerez, Jerez, Servicio de Neumología, Hospital Punta de Europa, Algeciras, Servicio de Neumología, Hospital Universitario de Puerto Real, Puerto Real</a:t>
            </a:r>
            <a:endParaRPr lang="es-ES" sz="42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
        <p:nvSpPr>
          <p:cNvPr id="6" name="Rectángulo 5">
            <a:extLst>
              <a:ext uri="{FF2B5EF4-FFF2-40B4-BE49-F238E27FC236}">
                <a16:creationId xmlns:a16="http://schemas.microsoft.com/office/drawing/2014/main" id="{D6277CA4-726E-B909-CF7B-28A505ADC596}"/>
              </a:ext>
            </a:extLst>
          </p:cNvPr>
          <p:cNvSpPr/>
          <p:nvPr/>
        </p:nvSpPr>
        <p:spPr>
          <a:xfrm>
            <a:off x="0" y="1887674"/>
            <a:ext cx="9144000" cy="216024"/>
          </a:xfrm>
          <a:prstGeom prst="rect">
            <a:avLst/>
          </a:prstGeom>
          <a:solidFill>
            <a:schemeClr val="accent4">
              <a:lumMod val="60000"/>
              <a:lumOff val="4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t>OBJETIVO</a:t>
            </a:r>
          </a:p>
        </p:txBody>
      </p:sp>
      <p:sp>
        <p:nvSpPr>
          <p:cNvPr id="7" name="Rectángulo: esquinas redondeadas 6">
            <a:extLst>
              <a:ext uri="{FF2B5EF4-FFF2-40B4-BE49-F238E27FC236}">
                <a16:creationId xmlns:a16="http://schemas.microsoft.com/office/drawing/2014/main" id="{ABEDCBF0-ACBE-C056-3323-50DC2048018F}"/>
              </a:ext>
            </a:extLst>
          </p:cNvPr>
          <p:cNvSpPr/>
          <p:nvPr/>
        </p:nvSpPr>
        <p:spPr>
          <a:xfrm>
            <a:off x="107504" y="2211710"/>
            <a:ext cx="8964488" cy="757815"/>
          </a:xfrm>
          <a:prstGeom prst="roundRect">
            <a:avLst/>
          </a:prstGeom>
          <a:solidFill>
            <a:schemeClr val="accent4">
              <a:lumMod val="20000"/>
              <a:lumOff val="8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 </a:t>
            </a:r>
            <a:r>
              <a:rPr lang="es-ES" sz="11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objetivo</a:t>
            </a:r>
            <a:r>
              <a:rPr lang="es-E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 este estudio fue evaluar </a:t>
            </a:r>
            <a:r>
              <a:rPr lang="es-ES" sz="11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 respuesta a los 12 meses de tratamiento con </a:t>
            </a:r>
            <a:r>
              <a:rPr lang="es-ES" sz="11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Benralizumab</a:t>
            </a:r>
            <a:r>
              <a:rPr lang="es-ES" sz="11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s-E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 pacientes con asma grave no controlada </a:t>
            </a:r>
            <a:r>
              <a:rPr lang="es-ES" sz="11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(AGNC)</a:t>
            </a:r>
            <a:r>
              <a:rPr lang="es-E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en seguimiento en consulta de asma de 4 hospitales de la provincia de Cádiz, con poliposis y sin poliposis y el comportamiento del mismo en pacientes que no habían recibido tratamiento con ningún otro biológico previamente (</a:t>
            </a:r>
            <a:r>
              <a:rPr lang="es-ES" sz="11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Naive</a:t>
            </a:r>
            <a:r>
              <a:rPr lang="es-E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frente a los que sí (</a:t>
            </a:r>
            <a:r>
              <a:rPr lang="es-ES" sz="11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Switch</a:t>
            </a:r>
            <a:r>
              <a:rPr lang="es-E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ES" dirty="0"/>
          </a:p>
        </p:txBody>
      </p:sp>
      <p:sp>
        <p:nvSpPr>
          <p:cNvPr id="8" name="Rectángulo 7">
            <a:extLst>
              <a:ext uri="{FF2B5EF4-FFF2-40B4-BE49-F238E27FC236}">
                <a16:creationId xmlns:a16="http://schemas.microsoft.com/office/drawing/2014/main" id="{12C698C3-4538-E035-2069-CB81FF923D38}"/>
              </a:ext>
            </a:extLst>
          </p:cNvPr>
          <p:cNvSpPr/>
          <p:nvPr/>
        </p:nvSpPr>
        <p:spPr>
          <a:xfrm>
            <a:off x="0" y="3077537"/>
            <a:ext cx="9144000" cy="216024"/>
          </a:xfrm>
          <a:prstGeom prst="rect">
            <a:avLst/>
          </a:prstGeom>
          <a:solidFill>
            <a:schemeClr val="accent4">
              <a:lumMod val="60000"/>
              <a:lumOff val="4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t>MATERIAL Y METODOS</a:t>
            </a:r>
          </a:p>
        </p:txBody>
      </p:sp>
      <p:sp>
        <p:nvSpPr>
          <p:cNvPr id="9" name="Rectángulo: esquinas redondeadas 8">
            <a:extLst>
              <a:ext uri="{FF2B5EF4-FFF2-40B4-BE49-F238E27FC236}">
                <a16:creationId xmlns:a16="http://schemas.microsoft.com/office/drawing/2014/main" id="{1DFF8554-5654-C38D-B7B5-A2BC4AA98424}"/>
              </a:ext>
            </a:extLst>
          </p:cNvPr>
          <p:cNvSpPr/>
          <p:nvPr/>
        </p:nvSpPr>
        <p:spPr>
          <a:xfrm>
            <a:off x="107504" y="3401573"/>
            <a:ext cx="9036496" cy="216025"/>
          </a:xfrm>
          <a:prstGeom prst="roundRect">
            <a:avLst/>
          </a:prstGeom>
          <a:solidFill>
            <a:schemeClr val="accent4">
              <a:lumMod val="20000"/>
              <a:lumOff val="8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100" dirty="0">
                <a:solidFill>
                  <a:srgbClr val="000000"/>
                </a:solidFill>
                <a:latin typeface="Times New Roman" panose="02020603050405020304" pitchFamily="18" charset="0"/>
                <a:ea typeface="Times New Roman" panose="02020603050405020304" pitchFamily="18" charset="0"/>
              </a:rPr>
              <a:t>S</a:t>
            </a:r>
            <a:r>
              <a:rPr lang="es-ES" sz="1100" dirty="0">
                <a:solidFill>
                  <a:srgbClr val="000000"/>
                </a:solidFill>
                <a:effectLst/>
                <a:latin typeface="Times New Roman" panose="02020603050405020304" pitchFamily="18" charset="0"/>
                <a:ea typeface="Times New Roman" panose="02020603050405020304" pitchFamily="18" charset="0"/>
              </a:rPr>
              <a:t>e realizó un estudio observacional, descriptivo y </a:t>
            </a:r>
            <a:r>
              <a:rPr lang="es-ES" sz="1100" dirty="0" err="1">
                <a:solidFill>
                  <a:srgbClr val="000000"/>
                </a:solidFill>
                <a:effectLst/>
                <a:latin typeface="Times New Roman" panose="02020603050405020304" pitchFamily="18" charset="0"/>
                <a:ea typeface="Times New Roman" panose="02020603050405020304" pitchFamily="18" charset="0"/>
              </a:rPr>
              <a:t>ambispectivo</a:t>
            </a:r>
            <a:r>
              <a:rPr lang="es-ES" sz="1100" dirty="0">
                <a:solidFill>
                  <a:srgbClr val="000000"/>
                </a:solidFill>
                <a:effectLst/>
                <a:latin typeface="Times New Roman" panose="02020603050405020304" pitchFamily="18" charset="0"/>
                <a:ea typeface="Times New Roman" panose="02020603050405020304" pitchFamily="18" charset="0"/>
              </a:rPr>
              <a:t>, de pacientes con AGNC que iniciaron tratamiento con </a:t>
            </a:r>
            <a:r>
              <a:rPr lang="es-ES" sz="1100" dirty="0" err="1">
                <a:solidFill>
                  <a:srgbClr val="000000"/>
                </a:solidFill>
                <a:effectLst/>
                <a:latin typeface="Times New Roman" panose="02020603050405020304" pitchFamily="18" charset="0"/>
                <a:ea typeface="Times New Roman" panose="02020603050405020304" pitchFamily="18" charset="0"/>
              </a:rPr>
              <a:t>Benralizumab</a:t>
            </a:r>
            <a:r>
              <a:rPr lang="es-ES" sz="1100" dirty="0">
                <a:solidFill>
                  <a:srgbClr val="000000"/>
                </a:solidFill>
                <a:effectLst/>
                <a:latin typeface="Times New Roman" panose="02020603050405020304" pitchFamily="18" charset="0"/>
                <a:ea typeface="Times New Roman" panose="02020603050405020304" pitchFamily="18" charset="0"/>
              </a:rPr>
              <a:t>.</a:t>
            </a:r>
            <a:endParaRPr lang="es-ES" sz="1100" dirty="0"/>
          </a:p>
        </p:txBody>
      </p:sp>
      <p:sp>
        <p:nvSpPr>
          <p:cNvPr id="10" name="Rectángulo: esquinas redondeadas 9">
            <a:extLst>
              <a:ext uri="{FF2B5EF4-FFF2-40B4-BE49-F238E27FC236}">
                <a16:creationId xmlns:a16="http://schemas.microsoft.com/office/drawing/2014/main" id="{C97837C6-304A-67BD-A786-0292A989438D}"/>
              </a:ext>
            </a:extLst>
          </p:cNvPr>
          <p:cNvSpPr/>
          <p:nvPr/>
        </p:nvSpPr>
        <p:spPr>
          <a:xfrm>
            <a:off x="246686" y="3701766"/>
            <a:ext cx="3384376" cy="1266627"/>
          </a:xfrm>
          <a:prstGeom prst="roundRect">
            <a:avLst/>
          </a:prstGeom>
          <a:solidFill>
            <a:schemeClr val="accent4">
              <a:lumMod val="20000"/>
              <a:lumOff val="80000"/>
            </a:schemeClr>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rPr>
              <a:t>Variables:</a:t>
            </a:r>
          </a:p>
          <a:p>
            <a:pPr marL="171450" indent="-171450" algn="ctr">
              <a:buFont typeface="Arial" panose="020B0604020202020204" pitchFamily="34" charset="0"/>
              <a:buChar char="•"/>
            </a:pPr>
            <a:r>
              <a:rPr lang="es-ES" sz="1100" dirty="0">
                <a:solidFill>
                  <a:srgbClr val="000000"/>
                </a:solidFill>
                <a:latin typeface="Times New Roman" panose="02020603050405020304" pitchFamily="18" charset="0"/>
                <a:ea typeface="Times New Roman" panose="02020603050405020304" pitchFamily="18" charset="0"/>
              </a:rPr>
              <a:t>D</a:t>
            </a:r>
            <a:r>
              <a:rPr lang="es-ES" sz="1100" dirty="0">
                <a:solidFill>
                  <a:srgbClr val="000000"/>
                </a:solidFill>
                <a:effectLst/>
                <a:latin typeface="Times New Roman" panose="02020603050405020304" pitchFamily="18" charset="0"/>
                <a:ea typeface="Times New Roman" panose="02020603050405020304" pitchFamily="18" charset="0"/>
              </a:rPr>
              <a:t>atos demográficos, </a:t>
            </a:r>
          </a:p>
          <a:p>
            <a:pPr marL="171450" indent="-171450" algn="ctr">
              <a:buFont typeface="Arial" panose="020B0604020202020204" pitchFamily="34" charset="0"/>
              <a:buChar char="•"/>
            </a:pPr>
            <a:r>
              <a:rPr lang="es-ES" sz="1100" dirty="0">
                <a:solidFill>
                  <a:srgbClr val="000000"/>
                </a:solidFill>
                <a:effectLst/>
                <a:latin typeface="Times New Roman" panose="02020603050405020304" pitchFamily="18" charset="0"/>
                <a:ea typeface="Times New Roman" panose="02020603050405020304" pitchFamily="18" charset="0"/>
              </a:rPr>
              <a:t> </a:t>
            </a:r>
            <a:r>
              <a:rPr lang="es-ES" sz="1100" dirty="0">
                <a:solidFill>
                  <a:srgbClr val="000000"/>
                </a:solidFill>
                <a:latin typeface="Times New Roman" panose="02020603050405020304" pitchFamily="18" charset="0"/>
                <a:ea typeface="Times New Roman" panose="02020603050405020304" pitchFamily="18" charset="0"/>
              </a:rPr>
              <a:t>F</a:t>
            </a:r>
            <a:r>
              <a:rPr lang="es-ES" sz="1100" dirty="0">
                <a:solidFill>
                  <a:srgbClr val="000000"/>
                </a:solidFill>
                <a:effectLst/>
                <a:latin typeface="Times New Roman" panose="02020603050405020304" pitchFamily="18" charset="0"/>
                <a:ea typeface="Times New Roman" panose="02020603050405020304" pitchFamily="18" charset="0"/>
              </a:rPr>
              <a:t>unción </a:t>
            </a:r>
            <a:r>
              <a:rPr lang="es-ES" sz="1100" dirty="0">
                <a:solidFill>
                  <a:srgbClr val="000000"/>
                </a:solidFill>
                <a:latin typeface="Times New Roman" panose="02020603050405020304" pitchFamily="18" charset="0"/>
                <a:ea typeface="Times New Roman" panose="02020603050405020304" pitchFamily="18" charset="0"/>
              </a:rPr>
              <a:t>P</a:t>
            </a:r>
            <a:r>
              <a:rPr lang="es-ES" sz="1100" dirty="0">
                <a:solidFill>
                  <a:srgbClr val="000000"/>
                </a:solidFill>
                <a:effectLst/>
                <a:latin typeface="Times New Roman" panose="02020603050405020304" pitchFamily="18" charset="0"/>
                <a:ea typeface="Times New Roman" panose="02020603050405020304" pitchFamily="18" charset="0"/>
              </a:rPr>
              <a:t>ulmonar, </a:t>
            </a:r>
          </a:p>
          <a:p>
            <a:pPr marL="171450" indent="-171450" algn="ctr">
              <a:buFont typeface="Arial" panose="020B0604020202020204" pitchFamily="34" charset="0"/>
              <a:buChar char="•"/>
            </a:pPr>
            <a:r>
              <a:rPr lang="es-ES" sz="1100" dirty="0">
                <a:solidFill>
                  <a:srgbClr val="000000"/>
                </a:solidFill>
                <a:latin typeface="Times New Roman" panose="02020603050405020304" pitchFamily="18" charset="0"/>
                <a:ea typeface="Times New Roman" panose="02020603050405020304" pitchFamily="18" charset="0"/>
              </a:rPr>
              <a:t>C</a:t>
            </a:r>
            <a:r>
              <a:rPr lang="es-ES" sz="1100" dirty="0">
                <a:solidFill>
                  <a:srgbClr val="000000"/>
                </a:solidFill>
                <a:effectLst/>
                <a:latin typeface="Times New Roman" panose="02020603050405020304" pitchFamily="18" charset="0"/>
                <a:ea typeface="Times New Roman" panose="02020603050405020304" pitchFamily="18" charset="0"/>
              </a:rPr>
              <a:t>omorbilidades </a:t>
            </a:r>
          </a:p>
          <a:p>
            <a:pPr marL="171450" indent="-171450" algn="ctr">
              <a:buFont typeface="Arial" panose="020B0604020202020204" pitchFamily="34" charset="0"/>
              <a:buChar char="•"/>
            </a:pPr>
            <a:r>
              <a:rPr lang="es-ES" sz="1100" dirty="0">
                <a:solidFill>
                  <a:srgbClr val="000000"/>
                </a:solidFill>
                <a:latin typeface="Times New Roman" panose="02020603050405020304" pitchFamily="18" charset="0"/>
                <a:ea typeface="Times New Roman" panose="02020603050405020304" pitchFamily="18" charset="0"/>
              </a:rPr>
              <a:t>V</a:t>
            </a:r>
            <a:r>
              <a:rPr lang="es-ES" sz="1100" dirty="0">
                <a:solidFill>
                  <a:srgbClr val="000000"/>
                </a:solidFill>
                <a:effectLst/>
                <a:latin typeface="Times New Roman" panose="02020603050405020304" pitchFamily="18" charset="0"/>
                <a:ea typeface="Times New Roman" panose="02020603050405020304" pitchFamily="18" charset="0"/>
              </a:rPr>
              <a:t>ariables clínicas y analíticas, </a:t>
            </a:r>
          </a:p>
          <a:p>
            <a:pPr marL="171450" indent="-171450" algn="ctr">
              <a:buFont typeface="Arial" panose="020B0604020202020204" pitchFamily="34" charset="0"/>
              <a:buChar char="•"/>
            </a:pPr>
            <a:r>
              <a:rPr lang="es-ES" sz="1100" dirty="0">
                <a:solidFill>
                  <a:srgbClr val="000000"/>
                </a:solidFill>
                <a:latin typeface="Times New Roman" panose="02020603050405020304" pitchFamily="18" charset="0"/>
                <a:ea typeface="Times New Roman" panose="02020603050405020304" pitchFamily="18" charset="0"/>
              </a:rPr>
              <a:t>E</a:t>
            </a:r>
            <a:r>
              <a:rPr lang="es-ES" sz="1100" dirty="0">
                <a:solidFill>
                  <a:srgbClr val="000000"/>
                </a:solidFill>
                <a:effectLst/>
                <a:latin typeface="Times New Roman" panose="02020603050405020304" pitchFamily="18" charset="0"/>
                <a:ea typeface="Times New Roman" panose="02020603050405020304" pitchFamily="18" charset="0"/>
              </a:rPr>
              <a:t>scala de control ACT </a:t>
            </a:r>
          </a:p>
          <a:p>
            <a:pPr marL="171450" indent="-171450" algn="ctr">
              <a:buFont typeface="Arial" panose="020B0604020202020204" pitchFamily="34" charset="0"/>
              <a:buChar char="•"/>
            </a:pPr>
            <a:r>
              <a:rPr lang="es-ES" sz="1100" dirty="0">
                <a:solidFill>
                  <a:srgbClr val="000000"/>
                </a:solidFill>
                <a:latin typeface="Times New Roman" panose="02020603050405020304" pitchFamily="18" charset="0"/>
                <a:ea typeface="Times New Roman" panose="02020603050405020304" pitchFamily="18" charset="0"/>
              </a:rPr>
              <a:t>N</a:t>
            </a:r>
            <a:r>
              <a:rPr lang="es-ES" sz="1100" dirty="0">
                <a:solidFill>
                  <a:srgbClr val="000000"/>
                </a:solidFill>
                <a:effectLst/>
                <a:latin typeface="Times New Roman" panose="02020603050405020304" pitchFamily="18" charset="0"/>
                <a:ea typeface="Times New Roman" panose="02020603050405020304" pitchFamily="18" charset="0"/>
              </a:rPr>
              <a:t>úmero de agudizaciones e ingresos hospitalarios</a:t>
            </a:r>
            <a:endParaRPr lang="es-ES" sz="1100" dirty="0"/>
          </a:p>
        </p:txBody>
      </p:sp>
      <p:sp>
        <p:nvSpPr>
          <p:cNvPr id="11" name="Flecha: a la derecha 10">
            <a:extLst>
              <a:ext uri="{FF2B5EF4-FFF2-40B4-BE49-F238E27FC236}">
                <a16:creationId xmlns:a16="http://schemas.microsoft.com/office/drawing/2014/main" id="{A6F8D4C0-E5F4-2106-566B-657CCB9EAFA6}"/>
              </a:ext>
            </a:extLst>
          </p:cNvPr>
          <p:cNvSpPr/>
          <p:nvPr/>
        </p:nvSpPr>
        <p:spPr>
          <a:xfrm>
            <a:off x="3698004" y="3973310"/>
            <a:ext cx="1378051" cy="576064"/>
          </a:xfrm>
          <a:prstGeom prst="rightArrow">
            <a:avLst/>
          </a:prstGeom>
          <a:solidFill>
            <a:schemeClr val="accent4">
              <a:lumMod val="20000"/>
              <a:lumOff val="80000"/>
            </a:schemeClr>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rPr>
              <a:t>Comparación</a:t>
            </a:r>
          </a:p>
        </p:txBody>
      </p:sp>
      <p:sp>
        <p:nvSpPr>
          <p:cNvPr id="12" name="Rectángulo: esquinas redondeadas 11">
            <a:extLst>
              <a:ext uri="{FF2B5EF4-FFF2-40B4-BE49-F238E27FC236}">
                <a16:creationId xmlns:a16="http://schemas.microsoft.com/office/drawing/2014/main" id="{2DD8F4E9-AE46-D5C5-7B84-E9F3CCE06644}"/>
              </a:ext>
            </a:extLst>
          </p:cNvPr>
          <p:cNvSpPr/>
          <p:nvPr/>
        </p:nvSpPr>
        <p:spPr>
          <a:xfrm>
            <a:off x="5142997" y="4010179"/>
            <a:ext cx="3895041" cy="502326"/>
          </a:xfrm>
          <a:prstGeom prst="roundRect">
            <a:avLst/>
          </a:prstGeom>
          <a:solidFill>
            <a:schemeClr val="accent4">
              <a:lumMod val="20000"/>
              <a:lumOff val="80000"/>
            </a:schemeClr>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es-E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 meses </a:t>
            </a:r>
            <a:r>
              <a:rPr lang="es-E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previos     </a:t>
            </a:r>
            <a:r>
              <a:rPr lang="es-ES" sz="11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VS    </a:t>
            </a:r>
            <a:r>
              <a:rPr lang="es-E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s-E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 meses de comenzar el tratamiento.</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6833DF8A-F513-A50E-CE76-86A7684326F5}"/>
              </a:ext>
            </a:extLst>
          </p:cNvPr>
          <p:cNvGraphicFramePr>
            <a:graphicFrameLocks noGrp="1"/>
          </p:cNvGraphicFramePr>
          <p:nvPr>
            <p:extLst>
              <p:ext uri="{D42A27DB-BD31-4B8C-83A1-F6EECF244321}">
                <p14:modId xmlns:p14="http://schemas.microsoft.com/office/powerpoint/2010/main" val="1123978534"/>
              </p:ext>
            </p:extLst>
          </p:nvPr>
        </p:nvGraphicFramePr>
        <p:xfrm>
          <a:off x="1952761" y="124724"/>
          <a:ext cx="7128787" cy="1266056"/>
        </p:xfrm>
        <a:graphic>
          <a:graphicData uri="http://schemas.openxmlformats.org/drawingml/2006/table">
            <a:tbl>
              <a:tblPr firstRow="1" bandRow="1">
                <a:tableStyleId>{5C22544A-7EE6-4342-B048-85BDC9FD1C3A}</a:tableStyleId>
              </a:tblPr>
              <a:tblGrid>
                <a:gridCol w="633941">
                  <a:extLst>
                    <a:ext uri="{9D8B030D-6E8A-4147-A177-3AD203B41FA5}">
                      <a16:colId xmlns:a16="http://schemas.microsoft.com/office/drawing/2014/main" val="876343970"/>
                    </a:ext>
                  </a:extLst>
                </a:gridCol>
                <a:gridCol w="590195">
                  <a:extLst>
                    <a:ext uri="{9D8B030D-6E8A-4147-A177-3AD203B41FA5}">
                      <a16:colId xmlns:a16="http://schemas.microsoft.com/office/drawing/2014/main" val="622771022"/>
                    </a:ext>
                  </a:extLst>
                </a:gridCol>
                <a:gridCol w="677687">
                  <a:extLst>
                    <a:ext uri="{9D8B030D-6E8A-4147-A177-3AD203B41FA5}">
                      <a16:colId xmlns:a16="http://schemas.microsoft.com/office/drawing/2014/main" val="2032273870"/>
                    </a:ext>
                  </a:extLst>
                </a:gridCol>
                <a:gridCol w="633941">
                  <a:extLst>
                    <a:ext uri="{9D8B030D-6E8A-4147-A177-3AD203B41FA5}">
                      <a16:colId xmlns:a16="http://schemas.microsoft.com/office/drawing/2014/main" val="3064239668"/>
                    </a:ext>
                  </a:extLst>
                </a:gridCol>
                <a:gridCol w="633941">
                  <a:extLst>
                    <a:ext uri="{9D8B030D-6E8A-4147-A177-3AD203B41FA5}">
                      <a16:colId xmlns:a16="http://schemas.microsoft.com/office/drawing/2014/main" val="77308189"/>
                    </a:ext>
                  </a:extLst>
                </a:gridCol>
                <a:gridCol w="633941">
                  <a:extLst>
                    <a:ext uri="{9D8B030D-6E8A-4147-A177-3AD203B41FA5}">
                      <a16:colId xmlns:a16="http://schemas.microsoft.com/office/drawing/2014/main" val="3585391422"/>
                    </a:ext>
                  </a:extLst>
                </a:gridCol>
                <a:gridCol w="633941">
                  <a:extLst>
                    <a:ext uri="{9D8B030D-6E8A-4147-A177-3AD203B41FA5}">
                      <a16:colId xmlns:a16="http://schemas.microsoft.com/office/drawing/2014/main" val="1330014874"/>
                    </a:ext>
                  </a:extLst>
                </a:gridCol>
                <a:gridCol w="633941">
                  <a:extLst>
                    <a:ext uri="{9D8B030D-6E8A-4147-A177-3AD203B41FA5}">
                      <a16:colId xmlns:a16="http://schemas.microsoft.com/office/drawing/2014/main" val="2656197770"/>
                    </a:ext>
                  </a:extLst>
                </a:gridCol>
                <a:gridCol w="633941">
                  <a:extLst>
                    <a:ext uri="{9D8B030D-6E8A-4147-A177-3AD203B41FA5}">
                      <a16:colId xmlns:a16="http://schemas.microsoft.com/office/drawing/2014/main" val="1078295661"/>
                    </a:ext>
                  </a:extLst>
                </a:gridCol>
                <a:gridCol w="1423318">
                  <a:extLst>
                    <a:ext uri="{9D8B030D-6E8A-4147-A177-3AD203B41FA5}">
                      <a16:colId xmlns:a16="http://schemas.microsoft.com/office/drawing/2014/main" val="563768539"/>
                    </a:ext>
                  </a:extLst>
                </a:gridCol>
              </a:tblGrid>
              <a:tr h="504056">
                <a:tc>
                  <a:txBody>
                    <a:bodyPr/>
                    <a:lstStyle/>
                    <a:p>
                      <a:r>
                        <a:rPr lang="es-ES" sz="1200" dirty="0"/>
                        <a:t>Sexo</a:t>
                      </a:r>
                    </a:p>
                  </a:txBody>
                  <a:tcPr>
                    <a:solidFill>
                      <a:schemeClr val="accent4">
                        <a:lumMod val="75000"/>
                      </a:schemeClr>
                    </a:solidFill>
                  </a:tcPr>
                </a:tc>
                <a:tc>
                  <a:txBody>
                    <a:bodyPr/>
                    <a:lstStyle/>
                    <a:p>
                      <a:endParaRPr lang="es-ES" sz="1100" dirty="0"/>
                    </a:p>
                  </a:txBody>
                  <a:tcPr>
                    <a:solidFill>
                      <a:schemeClr val="accent4">
                        <a:lumMod val="75000"/>
                      </a:schemeClr>
                    </a:solidFill>
                  </a:tcPr>
                </a:tc>
                <a:tc>
                  <a:txBody>
                    <a:bodyPr/>
                    <a:lstStyle/>
                    <a:p>
                      <a:endParaRPr lang="es-ES" sz="1100" dirty="0"/>
                    </a:p>
                  </a:txBody>
                  <a:tcPr>
                    <a:solidFill>
                      <a:schemeClr val="accent4">
                        <a:lumMod val="75000"/>
                      </a:schemeClr>
                    </a:solidFill>
                  </a:tcPr>
                </a:tc>
                <a:tc>
                  <a:txBody>
                    <a:bodyPr/>
                    <a:lstStyle/>
                    <a:p>
                      <a:endParaRPr lang="es-ES" sz="1100" dirty="0"/>
                    </a:p>
                  </a:txBody>
                  <a:tcPr>
                    <a:solidFill>
                      <a:schemeClr val="accent4">
                        <a:lumMod val="75000"/>
                      </a:schemeClr>
                    </a:solidFill>
                  </a:tcPr>
                </a:tc>
                <a:tc>
                  <a:txBody>
                    <a:bodyPr/>
                    <a:lstStyle/>
                    <a:p>
                      <a:r>
                        <a:rPr lang="es-ES" sz="1100" dirty="0"/>
                        <a:t>Triada ASA</a:t>
                      </a:r>
                    </a:p>
                  </a:txBody>
                  <a:tcPr>
                    <a:solidFill>
                      <a:schemeClr val="accent4">
                        <a:lumMod val="75000"/>
                      </a:schemeClr>
                    </a:solidFill>
                  </a:tcPr>
                </a:tc>
                <a:tc>
                  <a:txBody>
                    <a:bodyPr/>
                    <a:lstStyle/>
                    <a:p>
                      <a:endParaRPr lang="es-ES" sz="1100" dirty="0"/>
                    </a:p>
                  </a:txBody>
                  <a:tcPr>
                    <a:solidFill>
                      <a:schemeClr val="accent4">
                        <a:lumMod val="75000"/>
                      </a:schemeClr>
                    </a:solidFill>
                  </a:tcPr>
                </a:tc>
                <a:tc>
                  <a:txBody>
                    <a:bodyPr/>
                    <a:lstStyle/>
                    <a:p>
                      <a:endParaRPr lang="es-ES" sz="1100" dirty="0"/>
                    </a:p>
                  </a:txBody>
                  <a:tcPr>
                    <a:solidFill>
                      <a:schemeClr val="accent4">
                        <a:lumMod val="75000"/>
                      </a:schemeClr>
                    </a:solidFill>
                  </a:tcPr>
                </a:tc>
                <a:tc>
                  <a:txBody>
                    <a:bodyPr/>
                    <a:lstStyle/>
                    <a:p>
                      <a:endParaRPr lang="es-ES" sz="1100" dirty="0"/>
                    </a:p>
                  </a:txBody>
                  <a:tcPr>
                    <a:solidFill>
                      <a:schemeClr val="accent4">
                        <a:lumMod val="75000"/>
                      </a:schemeClr>
                    </a:solidFill>
                  </a:tcPr>
                </a:tc>
                <a:tc>
                  <a:txBody>
                    <a:bodyPr/>
                    <a:lstStyle/>
                    <a:p>
                      <a:endParaRPr lang="es-ES" sz="1100" dirty="0"/>
                    </a:p>
                  </a:txBody>
                  <a:tcPr>
                    <a:solidFill>
                      <a:schemeClr val="accent4">
                        <a:lumMod val="75000"/>
                      </a:schemeClr>
                    </a:solidFill>
                  </a:tcPr>
                </a:tc>
                <a:tc>
                  <a:txBody>
                    <a:bodyPr/>
                    <a:lstStyle/>
                    <a:p>
                      <a:r>
                        <a:rPr lang="es-ES" sz="1100" dirty="0"/>
                        <a:t>Biológico previo</a:t>
                      </a:r>
                    </a:p>
                  </a:txBody>
                  <a:tcPr>
                    <a:solidFill>
                      <a:schemeClr val="accent4">
                        <a:lumMod val="75000"/>
                      </a:schemeClr>
                    </a:solidFill>
                  </a:tcPr>
                </a:tc>
                <a:extLst>
                  <a:ext uri="{0D108BD9-81ED-4DB2-BD59-A6C34878D82A}">
                    <a16:rowId xmlns:a16="http://schemas.microsoft.com/office/drawing/2014/main" val="2178735271"/>
                  </a:ext>
                </a:extLst>
              </a:tr>
              <a:tr h="569560">
                <a:tc>
                  <a:txBody>
                    <a:bodyPr/>
                    <a:lstStyle/>
                    <a:p>
                      <a:r>
                        <a:rPr lang="es-ES" sz="1200" dirty="0"/>
                        <a:t>17</a:t>
                      </a:r>
                    </a:p>
                    <a:p>
                      <a:endParaRPr lang="es-ES" sz="1200" dirty="0"/>
                    </a:p>
                    <a:p>
                      <a:r>
                        <a:rPr lang="es-ES" sz="1200" dirty="0"/>
                        <a:t>56</a:t>
                      </a:r>
                    </a:p>
                  </a:txBody>
                  <a:tcPr>
                    <a:solidFill>
                      <a:schemeClr val="accent4">
                        <a:lumMod val="20000"/>
                        <a:lumOff val="80000"/>
                      </a:schemeClr>
                    </a:solidFill>
                  </a:tcPr>
                </a:tc>
                <a:tc>
                  <a:txBody>
                    <a:bodyPr/>
                    <a:lstStyle/>
                    <a:p>
                      <a:r>
                        <a:rPr lang="es-ES" sz="1200" dirty="0"/>
                        <a:t>3 SI</a:t>
                      </a:r>
                    </a:p>
                    <a:p>
                      <a:endParaRPr lang="es-ES" sz="1200" dirty="0"/>
                    </a:p>
                    <a:p>
                      <a:r>
                        <a:rPr lang="es-ES" sz="1200" dirty="0"/>
                        <a:t>25 NO</a:t>
                      </a:r>
                    </a:p>
                  </a:txBody>
                  <a:tcPr>
                    <a:solidFill>
                      <a:schemeClr val="accent4">
                        <a:lumMod val="20000"/>
                        <a:lumOff val="80000"/>
                      </a:schemeClr>
                    </a:solidFill>
                  </a:tcPr>
                </a:tc>
                <a:tc>
                  <a:txBody>
                    <a:bodyPr/>
                    <a:lstStyle/>
                    <a:p>
                      <a:r>
                        <a:rPr lang="es-ES" sz="1200" dirty="0"/>
                        <a:t>30 (41%)</a:t>
                      </a:r>
                    </a:p>
                  </a:txBody>
                  <a:tcPr>
                    <a:solidFill>
                      <a:schemeClr val="accent4">
                        <a:lumMod val="20000"/>
                        <a:lumOff val="80000"/>
                      </a:schemeClr>
                    </a:solidFill>
                  </a:tcPr>
                </a:tc>
                <a:tc>
                  <a:txBody>
                    <a:bodyPr/>
                    <a:lstStyle/>
                    <a:p>
                      <a:r>
                        <a:rPr lang="es-ES" sz="1200" dirty="0"/>
                        <a:t>24 (33%)</a:t>
                      </a:r>
                    </a:p>
                  </a:txBody>
                  <a:tcPr>
                    <a:solidFill>
                      <a:schemeClr val="accent4">
                        <a:lumMod val="20000"/>
                        <a:lumOff val="80000"/>
                      </a:schemeClr>
                    </a:solidFill>
                  </a:tcPr>
                </a:tc>
                <a:tc>
                  <a:txBody>
                    <a:bodyPr/>
                    <a:lstStyle/>
                    <a:p>
                      <a:r>
                        <a:rPr lang="es-ES" sz="1200" dirty="0"/>
                        <a:t>8 (11%)</a:t>
                      </a:r>
                    </a:p>
                  </a:txBody>
                  <a:tcPr>
                    <a:solidFill>
                      <a:schemeClr val="accent4">
                        <a:lumMod val="20000"/>
                        <a:lumOff val="80000"/>
                      </a:schemeClr>
                    </a:solidFill>
                  </a:tcPr>
                </a:tc>
                <a:tc>
                  <a:txBody>
                    <a:bodyPr/>
                    <a:lstStyle/>
                    <a:p>
                      <a:r>
                        <a:rPr lang="es-ES" sz="1200" dirty="0"/>
                        <a:t>13 (18%)</a:t>
                      </a:r>
                    </a:p>
                  </a:txBody>
                  <a:tcPr>
                    <a:solidFill>
                      <a:schemeClr val="accent4">
                        <a:lumMod val="20000"/>
                        <a:lumOff val="80000"/>
                      </a:schemeClr>
                    </a:solidFill>
                  </a:tcPr>
                </a:tc>
                <a:tc>
                  <a:txBody>
                    <a:bodyPr/>
                    <a:lstStyle/>
                    <a:p>
                      <a:r>
                        <a:rPr lang="es-ES" sz="1200" dirty="0"/>
                        <a:t>12 (16%)</a:t>
                      </a:r>
                    </a:p>
                  </a:txBody>
                  <a:tcPr>
                    <a:solidFill>
                      <a:schemeClr val="accent4">
                        <a:lumMod val="20000"/>
                        <a:lumOff val="80000"/>
                      </a:schemeClr>
                    </a:solidFill>
                  </a:tcPr>
                </a:tc>
                <a:tc>
                  <a:txBody>
                    <a:bodyPr/>
                    <a:lstStyle/>
                    <a:p>
                      <a:r>
                        <a:rPr lang="es-ES" sz="1200" dirty="0"/>
                        <a:t>7 (10%)</a:t>
                      </a:r>
                    </a:p>
                  </a:txBody>
                  <a:tcPr>
                    <a:solidFill>
                      <a:schemeClr val="accent4">
                        <a:lumMod val="20000"/>
                        <a:lumOff val="80000"/>
                      </a:schemeClr>
                    </a:solidFill>
                  </a:tcPr>
                </a:tc>
                <a:tc>
                  <a:txBody>
                    <a:bodyPr/>
                    <a:lstStyle/>
                    <a:p>
                      <a:r>
                        <a:rPr lang="es-ES" sz="1200" dirty="0"/>
                        <a:t>24 (33%)</a:t>
                      </a:r>
                    </a:p>
                  </a:txBody>
                  <a:tcPr>
                    <a:solidFill>
                      <a:schemeClr val="accent4">
                        <a:lumMod val="20000"/>
                        <a:lumOff val="80000"/>
                      </a:schemeClr>
                    </a:solidFill>
                  </a:tcPr>
                </a:tc>
                <a:tc>
                  <a:txBody>
                    <a:bodyPr/>
                    <a:lstStyle/>
                    <a:p>
                      <a:pPr marL="171450" indent="-171450">
                        <a:buFont typeface="Arial" panose="020B0604020202020204" pitchFamily="34" charset="0"/>
                        <a:buChar char="•"/>
                      </a:pPr>
                      <a:r>
                        <a:rPr lang="es-ES" sz="1100" dirty="0"/>
                        <a:t>20 </a:t>
                      </a:r>
                      <a:r>
                        <a:rPr lang="es-ES" sz="1100" dirty="0" err="1"/>
                        <a:t>Mepolizumab</a:t>
                      </a:r>
                      <a:endParaRPr lang="es-ES" sz="1100" dirty="0"/>
                    </a:p>
                    <a:p>
                      <a:pPr marL="171450" indent="-171450">
                        <a:buFont typeface="Arial" panose="020B0604020202020204" pitchFamily="34" charset="0"/>
                        <a:buChar char="•"/>
                      </a:pPr>
                      <a:r>
                        <a:rPr lang="es-ES" sz="1100" dirty="0"/>
                        <a:t>1 </a:t>
                      </a:r>
                      <a:r>
                        <a:rPr lang="es-ES" sz="1100" dirty="0" err="1"/>
                        <a:t>Omalizumab</a:t>
                      </a:r>
                      <a:endParaRPr lang="es-ES" sz="1100" dirty="0"/>
                    </a:p>
                    <a:p>
                      <a:pPr marL="171450" indent="-171450">
                        <a:buFont typeface="Arial" panose="020B0604020202020204" pitchFamily="34" charset="0"/>
                        <a:buChar char="•"/>
                      </a:pPr>
                      <a:r>
                        <a:rPr lang="es-ES" sz="1100" dirty="0"/>
                        <a:t>1 </a:t>
                      </a:r>
                      <a:r>
                        <a:rPr lang="es-ES" sz="1100" dirty="0" err="1"/>
                        <a:t>Reslizumab</a:t>
                      </a:r>
                      <a:endParaRPr lang="es-ES" sz="1100" dirty="0"/>
                    </a:p>
                    <a:p>
                      <a:pPr marL="171450" indent="-171450">
                        <a:buFont typeface="Arial" panose="020B0604020202020204" pitchFamily="34" charset="0"/>
                        <a:buChar char="•"/>
                      </a:pPr>
                      <a:r>
                        <a:rPr lang="es-ES" sz="1100" dirty="0"/>
                        <a:t>29 </a:t>
                      </a:r>
                      <a:r>
                        <a:rPr lang="es-ES" sz="1100" dirty="0" err="1"/>
                        <a:t>Naive</a:t>
                      </a:r>
                      <a:endParaRPr lang="es-ES" sz="1100" dirty="0"/>
                    </a:p>
                  </a:txBody>
                  <a:tcPr>
                    <a:solidFill>
                      <a:schemeClr val="accent4">
                        <a:lumMod val="20000"/>
                        <a:lumOff val="80000"/>
                      </a:schemeClr>
                    </a:solidFill>
                  </a:tcPr>
                </a:tc>
                <a:extLst>
                  <a:ext uri="{0D108BD9-81ED-4DB2-BD59-A6C34878D82A}">
                    <a16:rowId xmlns:a16="http://schemas.microsoft.com/office/drawing/2014/main" val="97806097"/>
                  </a:ext>
                </a:extLst>
              </a:tr>
            </a:tbl>
          </a:graphicData>
        </a:graphic>
      </p:graphicFrame>
      <p:pic>
        <p:nvPicPr>
          <p:cNvPr id="1026" name="Picture 2" descr="Cigarro causa 351 mil muertes al año en ocho países de Latinoamérica">
            <a:extLst>
              <a:ext uri="{FF2B5EF4-FFF2-40B4-BE49-F238E27FC236}">
                <a16:creationId xmlns:a16="http://schemas.microsoft.com/office/drawing/2014/main" id="{A35C2455-2F86-4445-4AD1-E2B72E23448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05962" y="229815"/>
            <a:ext cx="504056" cy="2520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uente: Adaptado de Rinitis alérgica, por Feregrino, n.d. | Download  Scientific Diagram">
            <a:extLst>
              <a:ext uri="{FF2B5EF4-FFF2-40B4-BE49-F238E27FC236}">
                <a16:creationId xmlns:a16="http://schemas.microsoft.com/office/drawing/2014/main" id="{A6AB509E-3C8C-BA7B-56D4-AFEFBF3BAA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7812" y="145658"/>
            <a:ext cx="353021" cy="4362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ólipos nasales | Viamed Salud">
            <a:extLst>
              <a:ext uri="{FF2B5EF4-FFF2-40B4-BE49-F238E27FC236}">
                <a16:creationId xmlns:a16="http://schemas.microsoft.com/office/drawing/2014/main" id="{0CECDA80-CA25-47E0-0429-F0F70647556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18036" y="211585"/>
            <a:ext cx="471173" cy="25202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ronquiectasias, qué son, pronóstico y complicaciones - Salud">
            <a:extLst>
              <a:ext uri="{FF2B5EF4-FFF2-40B4-BE49-F238E27FC236}">
                <a16:creationId xmlns:a16="http://schemas.microsoft.com/office/drawing/2014/main" id="{5F808847-F73D-B8E2-4AEE-32BEBC36BB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9035" y="163770"/>
            <a:ext cx="529225" cy="41811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Osteoporosis - Blog - Ginecolaser">
            <a:extLst>
              <a:ext uri="{FF2B5EF4-FFF2-40B4-BE49-F238E27FC236}">
                <a16:creationId xmlns:a16="http://schemas.microsoft.com/office/drawing/2014/main" id="{65C97D06-4B9E-C06B-1FD6-0F1BCBCE5CB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77429" y="223891"/>
            <a:ext cx="448729" cy="33507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aracterísticas y diferencias de la ansiedad y la depresión – Nexofin">
            <a:extLst>
              <a:ext uri="{FF2B5EF4-FFF2-40B4-BE49-F238E27FC236}">
                <a16:creationId xmlns:a16="http://schemas.microsoft.com/office/drawing/2014/main" id="{80ABE104-75E8-A307-29A1-3CAF73204CD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78616" y="215868"/>
            <a:ext cx="448730" cy="29580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Enfermedad por reflujo gastroesofágico (ERGE)">
            <a:extLst>
              <a:ext uri="{FF2B5EF4-FFF2-40B4-BE49-F238E27FC236}">
                <a16:creationId xmlns:a16="http://schemas.microsoft.com/office/drawing/2014/main" id="{CBCE99EA-9700-A247-E805-543FD094C8C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58996" y="223891"/>
            <a:ext cx="503179" cy="295808"/>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7">
            <a:extLst>
              <a:ext uri="{FF2B5EF4-FFF2-40B4-BE49-F238E27FC236}">
                <a16:creationId xmlns:a16="http://schemas.microsoft.com/office/drawing/2014/main" id="{9F4175CC-4741-C670-27CE-06A9E581ADFB}"/>
              </a:ext>
            </a:extLst>
          </p:cNvPr>
          <p:cNvSpPr/>
          <p:nvPr/>
        </p:nvSpPr>
        <p:spPr>
          <a:xfrm>
            <a:off x="0" y="1491630"/>
            <a:ext cx="9144000" cy="216024"/>
          </a:xfrm>
          <a:prstGeom prst="rect">
            <a:avLst/>
          </a:prstGeom>
          <a:solidFill>
            <a:schemeClr val="accent4">
              <a:lumMod val="60000"/>
              <a:lumOff val="4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t>RESULTADOS</a:t>
            </a:r>
          </a:p>
        </p:txBody>
      </p:sp>
      <p:graphicFrame>
        <p:nvGraphicFramePr>
          <p:cNvPr id="14" name="Gráfico 13">
            <a:extLst>
              <a:ext uri="{FF2B5EF4-FFF2-40B4-BE49-F238E27FC236}">
                <a16:creationId xmlns:a16="http://schemas.microsoft.com/office/drawing/2014/main" id="{8279D7AF-FEDA-8B1A-AE38-4C4C9BAF86DF}"/>
              </a:ext>
            </a:extLst>
          </p:cNvPr>
          <p:cNvGraphicFramePr/>
          <p:nvPr>
            <p:extLst>
              <p:ext uri="{D42A27DB-BD31-4B8C-83A1-F6EECF244321}">
                <p14:modId xmlns:p14="http://schemas.microsoft.com/office/powerpoint/2010/main" val="1133932376"/>
              </p:ext>
            </p:extLst>
          </p:nvPr>
        </p:nvGraphicFramePr>
        <p:xfrm>
          <a:off x="85679" y="1819949"/>
          <a:ext cx="4067944" cy="2176560"/>
        </p:xfrm>
        <a:graphic>
          <a:graphicData uri="http://schemas.openxmlformats.org/drawingml/2006/chart">
            <c:chart xmlns:c="http://schemas.openxmlformats.org/drawingml/2006/chart" xmlns:r="http://schemas.openxmlformats.org/officeDocument/2006/relationships" r:id="rId9"/>
          </a:graphicData>
        </a:graphic>
      </p:graphicFrame>
      <p:sp>
        <p:nvSpPr>
          <p:cNvPr id="15" name="Rectángulo 14">
            <a:extLst>
              <a:ext uri="{FF2B5EF4-FFF2-40B4-BE49-F238E27FC236}">
                <a16:creationId xmlns:a16="http://schemas.microsoft.com/office/drawing/2014/main" id="{32A0E713-AA36-D4B6-4305-0C2D6911730E}"/>
              </a:ext>
            </a:extLst>
          </p:cNvPr>
          <p:cNvSpPr/>
          <p:nvPr/>
        </p:nvSpPr>
        <p:spPr>
          <a:xfrm>
            <a:off x="0" y="4264029"/>
            <a:ext cx="9144000" cy="216024"/>
          </a:xfrm>
          <a:prstGeom prst="rect">
            <a:avLst/>
          </a:prstGeom>
          <a:solidFill>
            <a:schemeClr val="accent4">
              <a:lumMod val="60000"/>
              <a:lumOff val="4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t>CONCLUSIONES</a:t>
            </a:r>
          </a:p>
        </p:txBody>
      </p:sp>
      <p:sp>
        <p:nvSpPr>
          <p:cNvPr id="16" name="CuadroTexto 15">
            <a:extLst>
              <a:ext uri="{FF2B5EF4-FFF2-40B4-BE49-F238E27FC236}">
                <a16:creationId xmlns:a16="http://schemas.microsoft.com/office/drawing/2014/main" id="{B43181F6-ACE9-773C-D121-17FAC5E98CC7}"/>
              </a:ext>
            </a:extLst>
          </p:cNvPr>
          <p:cNvSpPr txBox="1"/>
          <p:nvPr/>
        </p:nvSpPr>
        <p:spPr>
          <a:xfrm>
            <a:off x="755576" y="2450696"/>
            <a:ext cx="1368152" cy="261610"/>
          </a:xfrm>
          <a:prstGeom prst="rect">
            <a:avLst/>
          </a:prstGeom>
          <a:noFill/>
        </p:spPr>
        <p:txBody>
          <a:bodyPr wrap="square" rtlCol="0">
            <a:spAutoFit/>
          </a:bodyPr>
          <a:lstStyle/>
          <a:p>
            <a:r>
              <a:rPr lang="es-ES" sz="1100" dirty="0">
                <a:solidFill>
                  <a:srgbClr val="FF0000"/>
                </a:solidFill>
              </a:rPr>
              <a:t>P&gt; 0,79</a:t>
            </a:r>
          </a:p>
        </p:txBody>
      </p:sp>
      <p:sp>
        <p:nvSpPr>
          <p:cNvPr id="18" name="CuadroTexto 17">
            <a:extLst>
              <a:ext uri="{FF2B5EF4-FFF2-40B4-BE49-F238E27FC236}">
                <a16:creationId xmlns:a16="http://schemas.microsoft.com/office/drawing/2014/main" id="{0AD38FFB-0D9C-628F-BE67-540E3813ECAF}"/>
              </a:ext>
            </a:extLst>
          </p:cNvPr>
          <p:cNvSpPr txBox="1"/>
          <p:nvPr/>
        </p:nvSpPr>
        <p:spPr>
          <a:xfrm>
            <a:off x="2613104" y="2450696"/>
            <a:ext cx="1368152" cy="261610"/>
          </a:xfrm>
          <a:prstGeom prst="rect">
            <a:avLst/>
          </a:prstGeom>
          <a:noFill/>
        </p:spPr>
        <p:txBody>
          <a:bodyPr wrap="square" rtlCol="0">
            <a:spAutoFit/>
          </a:bodyPr>
          <a:lstStyle/>
          <a:p>
            <a:r>
              <a:rPr lang="es-ES" sz="1100" b="1" dirty="0">
                <a:solidFill>
                  <a:srgbClr val="FF0000"/>
                </a:solidFill>
              </a:rPr>
              <a:t>P&lt; 0,003</a:t>
            </a:r>
          </a:p>
        </p:txBody>
      </p:sp>
      <p:sp>
        <p:nvSpPr>
          <p:cNvPr id="19" name="Rectángulo: esquinas redondeadas 18">
            <a:extLst>
              <a:ext uri="{FF2B5EF4-FFF2-40B4-BE49-F238E27FC236}">
                <a16:creationId xmlns:a16="http://schemas.microsoft.com/office/drawing/2014/main" id="{90E60C6C-6CB9-6421-8185-766893413F74}"/>
              </a:ext>
            </a:extLst>
          </p:cNvPr>
          <p:cNvSpPr/>
          <p:nvPr/>
        </p:nvSpPr>
        <p:spPr>
          <a:xfrm>
            <a:off x="2135261" y="3763106"/>
            <a:ext cx="893017" cy="436400"/>
          </a:xfrm>
          <a:prstGeom prst="roundRect">
            <a:avLst/>
          </a:prstGeom>
          <a:solidFill>
            <a:schemeClr val="accent4">
              <a:lumMod val="60000"/>
              <a:lumOff val="40000"/>
            </a:schemeClr>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100" b="1" dirty="0"/>
              <a:t>Reducción de 23,36%</a:t>
            </a:r>
          </a:p>
        </p:txBody>
      </p:sp>
      <p:sp>
        <p:nvSpPr>
          <p:cNvPr id="20" name="Rectángulo: esquinas redondeadas 19">
            <a:extLst>
              <a:ext uri="{FF2B5EF4-FFF2-40B4-BE49-F238E27FC236}">
                <a16:creationId xmlns:a16="http://schemas.microsoft.com/office/drawing/2014/main" id="{80B52EB8-EC08-684A-82DE-C04CA63D0FC2}"/>
              </a:ext>
            </a:extLst>
          </p:cNvPr>
          <p:cNvSpPr/>
          <p:nvPr/>
        </p:nvSpPr>
        <p:spPr>
          <a:xfrm>
            <a:off x="3110018" y="3742193"/>
            <a:ext cx="893017" cy="436400"/>
          </a:xfrm>
          <a:prstGeom prst="roundRect">
            <a:avLst/>
          </a:prstGeom>
          <a:solidFill>
            <a:schemeClr val="accent4">
              <a:lumMod val="60000"/>
              <a:lumOff val="40000"/>
            </a:schemeClr>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100" b="1" dirty="0">
                <a:solidFill>
                  <a:srgbClr val="FFFF00"/>
                </a:solidFill>
              </a:rPr>
              <a:t>Reducción de 82%</a:t>
            </a:r>
          </a:p>
        </p:txBody>
      </p:sp>
      <p:sp>
        <p:nvSpPr>
          <p:cNvPr id="22" name="Rectángulo: esquinas redondeadas 21">
            <a:extLst>
              <a:ext uri="{FF2B5EF4-FFF2-40B4-BE49-F238E27FC236}">
                <a16:creationId xmlns:a16="http://schemas.microsoft.com/office/drawing/2014/main" id="{8A3C7601-B530-421F-050A-FC85B5AD4C02}"/>
              </a:ext>
            </a:extLst>
          </p:cNvPr>
          <p:cNvSpPr/>
          <p:nvPr/>
        </p:nvSpPr>
        <p:spPr>
          <a:xfrm>
            <a:off x="123892" y="4471344"/>
            <a:ext cx="8352928" cy="633099"/>
          </a:xfrm>
          <a:prstGeom prst="roundRect">
            <a:avLst/>
          </a:prstGeom>
          <a:solidFill>
            <a:schemeClr val="accent4">
              <a:lumMod val="20000"/>
              <a:lumOff val="80000"/>
            </a:schemeClr>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dirty="0">
                <a:solidFill>
                  <a:srgbClr val="000000"/>
                </a:solidFill>
                <a:latin typeface="Times New Roman" panose="02020603050405020304" pitchFamily="18" charset="0"/>
                <a:ea typeface="Times New Roman" panose="02020603050405020304" pitchFamily="18" charset="0"/>
              </a:rPr>
              <a:t>E</a:t>
            </a:r>
            <a:r>
              <a:rPr lang="es-ES" sz="1200" dirty="0">
                <a:solidFill>
                  <a:srgbClr val="000000"/>
                </a:solidFill>
                <a:effectLst/>
                <a:latin typeface="Times New Roman" panose="02020603050405020304" pitchFamily="18" charset="0"/>
                <a:ea typeface="Times New Roman" panose="02020603050405020304" pitchFamily="18" charset="0"/>
              </a:rPr>
              <a:t>n el grupo de pacientes estudiados, el tratamiento con </a:t>
            </a:r>
            <a:r>
              <a:rPr lang="es-ES" sz="1200" dirty="0" err="1">
                <a:solidFill>
                  <a:srgbClr val="000000"/>
                </a:solidFill>
                <a:effectLst/>
                <a:latin typeface="Times New Roman" panose="02020603050405020304" pitchFamily="18" charset="0"/>
                <a:ea typeface="Times New Roman" panose="02020603050405020304" pitchFamily="18" charset="0"/>
              </a:rPr>
              <a:t>Benralizumab</a:t>
            </a:r>
            <a:r>
              <a:rPr lang="es-ES" sz="1200" dirty="0">
                <a:solidFill>
                  <a:srgbClr val="000000"/>
                </a:solidFill>
                <a:effectLst/>
                <a:latin typeface="Times New Roman" panose="02020603050405020304" pitchFamily="18" charset="0"/>
                <a:ea typeface="Times New Roman" panose="02020603050405020304" pitchFamily="18" charset="0"/>
              </a:rPr>
              <a:t> proporcionó a los 12 meses, </a:t>
            </a:r>
            <a:r>
              <a:rPr lang="es-ES" sz="1200" b="1" dirty="0">
                <a:solidFill>
                  <a:srgbClr val="000000"/>
                </a:solidFill>
                <a:effectLst/>
                <a:latin typeface="Times New Roman" panose="02020603050405020304" pitchFamily="18" charset="0"/>
                <a:ea typeface="Times New Roman" panose="02020603050405020304" pitchFamily="18" charset="0"/>
              </a:rPr>
              <a:t>una reducción significativa del número de agudizaciones en pacientes </a:t>
            </a:r>
            <a:r>
              <a:rPr lang="es-ES" sz="1200" b="1" i="1" dirty="0" err="1">
                <a:solidFill>
                  <a:srgbClr val="000000"/>
                </a:solidFill>
                <a:effectLst/>
                <a:latin typeface="Times New Roman" panose="02020603050405020304" pitchFamily="18" charset="0"/>
                <a:ea typeface="Times New Roman" panose="02020603050405020304" pitchFamily="18" charset="0"/>
              </a:rPr>
              <a:t>Naive</a:t>
            </a:r>
            <a:r>
              <a:rPr lang="es-ES" sz="1200" b="1" i="1" dirty="0">
                <a:solidFill>
                  <a:srgbClr val="000000"/>
                </a:solidFill>
                <a:effectLst/>
                <a:latin typeface="Times New Roman" panose="02020603050405020304" pitchFamily="18" charset="0"/>
                <a:ea typeface="Times New Roman" panose="02020603050405020304" pitchFamily="18" charset="0"/>
              </a:rPr>
              <a:t> comparado con los procedentes de Switch</a:t>
            </a:r>
            <a:r>
              <a:rPr lang="es-ES" sz="1200" dirty="0">
                <a:solidFill>
                  <a:srgbClr val="000000"/>
                </a:solidFill>
                <a:effectLst/>
                <a:latin typeface="Times New Roman" panose="02020603050405020304" pitchFamily="18" charset="0"/>
                <a:ea typeface="Times New Roman" panose="02020603050405020304" pitchFamily="18" charset="0"/>
              </a:rPr>
              <a:t>. </a:t>
            </a:r>
          </a:p>
          <a:p>
            <a:pPr algn="ctr"/>
            <a:r>
              <a:rPr lang="es-ES" sz="1200" dirty="0">
                <a:solidFill>
                  <a:srgbClr val="000000"/>
                </a:solidFill>
                <a:effectLst/>
                <a:latin typeface="Times New Roman" panose="02020603050405020304" pitchFamily="18" charset="0"/>
                <a:ea typeface="Times New Roman" panose="02020603050405020304" pitchFamily="18" charset="0"/>
              </a:rPr>
              <a:t>No encontramos diferencias significativas en la reducción de agudizaciones según la existencia o no de poliposis.</a:t>
            </a:r>
            <a:endParaRPr lang="es-ES" sz="1200" dirty="0"/>
          </a:p>
        </p:txBody>
      </p:sp>
      <p:graphicFrame>
        <p:nvGraphicFramePr>
          <p:cNvPr id="5" name="Gráfico 4">
            <a:extLst>
              <a:ext uri="{FF2B5EF4-FFF2-40B4-BE49-F238E27FC236}">
                <a16:creationId xmlns:a16="http://schemas.microsoft.com/office/drawing/2014/main" id="{FF793762-FDF8-DCCF-B4FB-A99EA0C93629}"/>
              </a:ext>
            </a:extLst>
          </p:cNvPr>
          <p:cNvGraphicFramePr/>
          <p:nvPr>
            <p:extLst>
              <p:ext uri="{D42A27DB-BD31-4B8C-83A1-F6EECF244321}">
                <p14:modId xmlns:p14="http://schemas.microsoft.com/office/powerpoint/2010/main" val="1872961965"/>
              </p:ext>
            </p:extLst>
          </p:nvPr>
        </p:nvGraphicFramePr>
        <p:xfrm>
          <a:off x="4652638" y="1713133"/>
          <a:ext cx="4390776" cy="1283344"/>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1" name="Gráfico 10">
            <a:extLst>
              <a:ext uri="{FF2B5EF4-FFF2-40B4-BE49-F238E27FC236}">
                <a16:creationId xmlns:a16="http://schemas.microsoft.com/office/drawing/2014/main" id="{904D7D83-E20F-D4E8-0708-5AE9FFDC244F}"/>
              </a:ext>
            </a:extLst>
          </p:cNvPr>
          <p:cNvGraphicFramePr/>
          <p:nvPr>
            <p:extLst>
              <p:ext uri="{D42A27DB-BD31-4B8C-83A1-F6EECF244321}">
                <p14:modId xmlns:p14="http://schemas.microsoft.com/office/powerpoint/2010/main" val="1013651274"/>
              </p:ext>
            </p:extLst>
          </p:nvPr>
        </p:nvGraphicFramePr>
        <p:xfrm>
          <a:off x="4652638" y="2833482"/>
          <a:ext cx="4219894" cy="1383259"/>
        </p:xfrm>
        <a:graphic>
          <a:graphicData uri="http://schemas.openxmlformats.org/drawingml/2006/chart">
            <c:chart xmlns:c="http://schemas.openxmlformats.org/drawingml/2006/chart" xmlns:r="http://schemas.openxmlformats.org/officeDocument/2006/relationships" r:id="rId11"/>
          </a:graphicData>
        </a:graphic>
      </p:graphicFrame>
      <p:sp>
        <p:nvSpPr>
          <p:cNvPr id="12" name="CuadroTexto 11">
            <a:extLst>
              <a:ext uri="{FF2B5EF4-FFF2-40B4-BE49-F238E27FC236}">
                <a16:creationId xmlns:a16="http://schemas.microsoft.com/office/drawing/2014/main" id="{B2C74B3B-EB18-7598-806A-708B436D43C3}"/>
              </a:ext>
            </a:extLst>
          </p:cNvPr>
          <p:cNvSpPr txBox="1"/>
          <p:nvPr/>
        </p:nvSpPr>
        <p:spPr>
          <a:xfrm>
            <a:off x="5489183" y="2047023"/>
            <a:ext cx="850362" cy="261610"/>
          </a:xfrm>
          <a:prstGeom prst="rect">
            <a:avLst/>
          </a:prstGeom>
          <a:noFill/>
        </p:spPr>
        <p:txBody>
          <a:bodyPr wrap="square" rtlCol="0">
            <a:spAutoFit/>
          </a:bodyPr>
          <a:lstStyle/>
          <a:p>
            <a:r>
              <a:rPr lang="es-ES" sz="1100" dirty="0">
                <a:solidFill>
                  <a:srgbClr val="FF0000"/>
                </a:solidFill>
              </a:rPr>
              <a:t>P=0,640</a:t>
            </a:r>
          </a:p>
        </p:txBody>
      </p:sp>
      <p:sp>
        <p:nvSpPr>
          <p:cNvPr id="13" name="CuadroTexto 12">
            <a:extLst>
              <a:ext uri="{FF2B5EF4-FFF2-40B4-BE49-F238E27FC236}">
                <a16:creationId xmlns:a16="http://schemas.microsoft.com/office/drawing/2014/main" id="{037A296E-C948-8516-182C-4FF97F8DE77C}"/>
              </a:ext>
            </a:extLst>
          </p:cNvPr>
          <p:cNvSpPr txBox="1"/>
          <p:nvPr/>
        </p:nvSpPr>
        <p:spPr>
          <a:xfrm>
            <a:off x="7610070" y="2093195"/>
            <a:ext cx="850362" cy="261610"/>
          </a:xfrm>
          <a:prstGeom prst="rect">
            <a:avLst/>
          </a:prstGeom>
          <a:noFill/>
        </p:spPr>
        <p:txBody>
          <a:bodyPr wrap="square" rtlCol="0">
            <a:spAutoFit/>
          </a:bodyPr>
          <a:lstStyle/>
          <a:p>
            <a:r>
              <a:rPr lang="es-ES" sz="1100" b="1" dirty="0">
                <a:solidFill>
                  <a:srgbClr val="FF0000"/>
                </a:solidFill>
              </a:rPr>
              <a:t>P=0,029</a:t>
            </a:r>
          </a:p>
        </p:txBody>
      </p:sp>
      <p:sp>
        <p:nvSpPr>
          <p:cNvPr id="17" name="CuadroTexto 16">
            <a:extLst>
              <a:ext uri="{FF2B5EF4-FFF2-40B4-BE49-F238E27FC236}">
                <a16:creationId xmlns:a16="http://schemas.microsoft.com/office/drawing/2014/main" id="{AAFB2603-C59E-8394-3757-1EC245EB5140}"/>
              </a:ext>
            </a:extLst>
          </p:cNvPr>
          <p:cNvSpPr txBox="1"/>
          <p:nvPr/>
        </p:nvSpPr>
        <p:spPr>
          <a:xfrm>
            <a:off x="5489183" y="3262243"/>
            <a:ext cx="850362" cy="261610"/>
          </a:xfrm>
          <a:prstGeom prst="rect">
            <a:avLst/>
          </a:prstGeom>
          <a:noFill/>
        </p:spPr>
        <p:txBody>
          <a:bodyPr wrap="square" rtlCol="0">
            <a:spAutoFit/>
          </a:bodyPr>
          <a:lstStyle/>
          <a:p>
            <a:r>
              <a:rPr lang="es-ES" sz="1100" dirty="0">
                <a:solidFill>
                  <a:srgbClr val="FF0000"/>
                </a:solidFill>
              </a:rPr>
              <a:t>P=0,783</a:t>
            </a:r>
          </a:p>
        </p:txBody>
      </p:sp>
      <p:sp>
        <p:nvSpPr>
          <p:cNvPr id="21" name="CuadroTexto 20">
            <a:extLst>
              <a:ext uri="{FF2B5EF4-FFF2-40B4-BE49-F238E27FC236}">
                <a16:creationId xmlns:a16="http://schemas.microsoft.com/office/drawing/2014/main" id="{1C3E9048-3077-8AF9-5C9D-698432CDEA97}"/>
              </a:ext>
            </a:extLst>
          </p:cNvPr>
          <p:cNvSpPr txBox="1"/>
          <p:nvPr/>
        </p:nvSpPr>
        <p:spPr>
          <a:xfrm>
            <a:off x="7458173" y="3237885"/>
            <a:ext cx="850362" cy="261610"/>
          </a:xfrm>
          <a:prstGeom prst="rect">
            <a:avLst/>
          </a:prstGeom>
          <a:noFill/>
        </p:spPr>
        <p:txBody>
          <a:bodyPr wrap="square" rtlCol="0">
            <a:spAutoFit/>
          </a:bodyPr>
          <a:lstStyle/>
          <a:p>
            <a:r>
              <a:rPr lang="es-ES" sz="1100" dirty="0">
                <a:solidFill>
                  <a:srgbClr val="FF0000"/>
                </a:solidFill>
              </a:rPr>
              <a:t>p=0,066</a:t>
            </a:r>
          </a:p>
        </p:txBody>
      </p:sp>
      <p:sp>
        <p:nvSpPr>
          <p:cNvPr id="23" name="Abrir llave 22">
            <a:extLst>
              <a:ext uri="{FF2B5EF4-FFF2-40B4-BE49-F238E27FC236}">
                <a16:creationId xmlns:a16="http://schemas.microsoft.com/office/drawing/2014/main" id="{06970C32-5E0D-F68C-7998-CAD367B2D32B}"/>
              </a:ext>
            </a:extLst>
          </p:cNvPr>
          <p:cNvSpPr/>
          <p:nvPr/>
        </p:nvSpPr>
        <p:spPr>
          <a:xfrm>
            <a:off x="4490666" y="1731868"/>
            <a:ext cx="80232" cy="2470326"/>
          </a:xfrm>
          <a:prstGeom prst="leftBrace">
            <a:avLst/>
          </a:prstGeom>
          <a:solidFill>
            <a:srgbClr val="7030A0"/>
          </a:solidFill>
          <a:ln>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pic>
        <p:nvPicPr>
          <p:cNvPr id="25" name="Picture 2" descr="♂️ Signo Masculino Emoji">
            <a:extLst>
              <a:ext uri="{FF2B5EF4-FFF2-40B4-BE49-F238E27FC236}">
                <a16:creationId xmlns:a16="http://schemas.microsoft.com/office/drawing/2014/main" id="{CBEB9C06-03F1-9E92-1D36-B8AAE9D25F06}"/>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235161" y="680951"/>
            <a:ext cx="210389" cy="210389"/>
          </a:xfrm>
          <a:prstGeom prst="rect">
            <a:avLst/>
          </a:prstGeom>
          <a:noFill/>
          <a:extLst>
            <a:ext uri="{909E8E84-426E-40DD-AFC4-6F175D3DCCD1}">
              <a14:hiddenFill xmlns:a14="http://schemas.microsoft.com/office/drawing/2010/main">
                <a:solidFill>
                  <a:srgbClr val="FFFFFF"/>
                </a:solidFill>
              </a14:hiddenFill>
            </a:ext>
          </a:extLst>
        </p:spPr>
      </p:pic>
      <p:sp>
        <p:nvSpPr>
          <p:cNvPr id="26" name="AutoShape 4" descr="♀ - Signo femenino Emoji (Female Sign) 📖 Significado del Emoji ✂ Copiar &amp;  📋 Pegar (◕‿◕) SYMBL">
            <a:extLst>
              <a:ext uri="{FF2B5EF4-FFF2-40B4-BE49-F238E27FC236}">
                <a16:creationId xmlns:a16="http://schemas.microsoft.com/office/drawing/2014/main" id="{8037267A-C808-CCF1-D61E-5D8A3FB02D57}"/>
              </a:ext>
            </a:extLst>
          </p:cNvPr>
          <p:cNvSpPr>
            <a:spLocks noChangeAspect="1" noChangeArrowheads="1"/>
          </p:cNvSpPr>
          <p:nvPr/>
        </p:nvSpPr>
        <p:spPr bwMode="auto">
          <a:xfrm>
            <a:off x="4419600" y="235325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28" name="Picture 8" descr="Día Internacional de la Mujer | URSEC">
            <a:extLst>
              <a:ext uri="{FF2B5EF4-FFF2-40B4-BE49-F238E27FC236}">
                <a16:creationId xmlns:a16="http://schemas.microsoft.com/office/drawing/2014/main" id="{6640882B-6273-B3F5-1FF6-B2476A41188E}"/>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235161" y="1048616"/>
            <a:ext cx="258870" cy="1655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TotalTime>
  <Words>379</Words>
  <Application>Microsoft Office PowerPoint</Application>
  <PresentationFormat>Presentación en pantalla (16:9)</PresentationFormat>
  <Paragraphs>51</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Times New Roman</vt:lpstr>
      <vt:lpstr>Tema de Office</vt:lpstr>
      <vt:lpstr>Efectividad de Benralizumab en función de la poliposis y tratamiento biológico previo.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Aurelio Arnedillo Muñoz</cp:lastModifiedBy>
  <cp:revision>19</cp:revision>
  <dcterms:created xsi:type="dcterms:W3CDTF">2024-02-05T13:08:18Z</dcterms:created>
  <dcterms:modified xsi:type="dcterms:W3CDTF">2025-02-21T17:07:10Z</dcterms:modified>
</cp:coreProperties>
</file>