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21" name="Nivel de texto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/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Texto del título</a:t>
            </a:r>
          </a:p>
        </p:txBody>
      </p:sp>
      <p:sp>
        <p:nvSpPr>
          <p:cNvPr id="30" name="Nivel de texto 1…"/>
          <p:cNvSpPr txBox="1"/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9" name="Nivel de texto 1…"/>
          <p:cNvSpPr txBox="1"/>
          <p:nvPr>
            <p:ph type="body" sz="half" idx="1"/>
          </p:nvPr>
        </p:nvSpPr>
        <p:spPr>
          <a:xfrm>
            <a:off x="457200" y="900112"/>
            <a:ext cx="4038600" cy="254555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8" name="Nivel de texto 1…"/>
          <p:cNvSpPr txBox="1"/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4 Marcador de texto"/>
          <p:cNvSpPr/>
          <p:nvPr>
            <p:ph type="body" sz="quarter" idx="21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/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73" name="Nivel de texto 1…"/>
          <p:cNvSpPr txBox="1"/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3 Marcador de texto"/>
          <p:cNvSpPr/>
          <p:nvPr>
            <p:ph type="body" sz="half" idx="21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/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83" name="2 Marcador de posición de imagen"/>
          <p:cNvSpPr/>
          <p:nvPr>
            <p:ph type="pic" sz="half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Nivel de texto 1…"/>
          <p:cNvSpPr txBox="1"/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8428176" y="4780032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1 Título"/>
          <p:cNvSpPr txBox="1"/>
          <p:nvPr>
            <p:ph type="ctrTitle"/>
          </p:nvPr>
        </p:nvSpPr>
        <p:spPr>
          <a:xfrm>
            <a:off x="1875482" y="252732"/>
            <a:ext cx="7151793" cy="1149910"/>
          </a:xfrm>
          <a:prstGeom prst="rect">
            <a:avLst/>
          </a:prstGeom>
        </p:spPr>
        <p:txBody>
          <a:bodyPr/>
          <a:lstStyle/>
          <a:p>
            <a:pPr defTabSz="393192">
              <a:spcBef>
                <a:spcPts val="1000"/>
              </a:spcBef>
              <a:defRPr sz="1720">
                <a:latin typeface="Arial"/>
                <a:ea typeface="Arial"/>
                <a:cs typeface="Arial"/>
                <a:sym typeface="Arial"/>
              </a:defRPr>
            </a:pPr>
            <a:r>
              <a:t>EVALUACIÓN DE LA GRAVEDAD DE LA EPOC EN MAYORES DE 60 AÑOS: GOLD VS ERS. ANÁLISIS POR SUBGRUPOS</a:t>
            </a:r>
          </a:p>
          <a:p>
            <a:pPr defTabSz="393192">
              <a:spcBef>
                <a:spcPts val="1000"/>
              </a:spcBef>
              <a:defRPr sz="1032">
                <a:latin typeface="Arial"/>
                <a:ea typeface="Arial"/>
                <a:cs typeface="Arial"/>
                <a:sym typeface="Arial"/>
              </a:defRPr>
            </a:pPr>
            <a:r>
              <a:t>S. García Colmenero, R. Torres Gervilla, E. Salcedo Lobera</a:t>
            </a:r>
          </a:p>
          <a:p>
            <a:pPr defTabSz="393192">
              <a:spcBef>
                <a:spcPts val="1000"/>
              </a:spcBef>
              <a:defRPr sz="1032">
                <a:latin typeface="Arial"/>
                <a:ea typeface="Arial"/>
                <a:cs typeface="Arial"/>
                <a:sym typeface="Arial"/>
              </a:defRPr>
            </a:pPr>
            <a:r>
              <a:t>Servicio de Neumología. Hospital Regional Universitario de Málaga. Málaga</a:t>
            </a:r>
          </a:p>
        </p:txBody>
      </p:sp>
      <p:sp>
        <p:nvSpPr>
          <p:cNvPr id="95" name="Texto"/>
          <p:cNvSpPr txBox="1"/>
          <p:nvPr/>
        </p:nvSpPr>
        <p:spPr>
          <a:xfrm>
            <a:off x="-1746026" y="-1771893"/>
            <a:ext cx="127001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6" name="GOLD define la obstrucción al flujo aéreo como FEV1/FVC &lt;70%. ERS y ATS proponen definir la obstrucción al flujo aéreo y su gravedad en función del valor del percentil en el que se encuentre el FEV1/FVC y el FEV1, respectivamente, en relación a una pobla"/>
          <p:cNvSpPr txBox="1"/>
          <p:nvPr/>
        </p:nvSpPr>
        <p:spPr>
          <a:xfrm>
            <a:off x="169829" y="1524311"/>
            <a:ext cx="8804342" cy="296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457200">
              <a:defRPr sz="1400">
                <a:latin typeface="Arial"/>
                <a:ea typeface="Arial"/>
                <a:cs typeface="Arial"/>
                <a:sym typeface="Arial"/>
              </a:defRPr>
            </a:pPr>
            <a:r>
              <a:t> 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GOLD define la obstrucción al flujo aéreo como FEV</a:t>
            </a:r>
            <a:r>
              <a:rPr baseline="-5999"/>
              <a:t>1</a:t>
            </a:r>
            <a:r>
              <a:t>/FVC &lt;70%. ERS y ATS proponen definir la obstrucción al flujo aéreo y su gravedad en función del valor del percentil en el que se encuentre el FEV</a:t>
            </a:r>
            <a:r>
              <a:rPr baseline="-5999"/>
              <a:t>1</a:t>
            </a:r>
            <a:r>
              <a:t>/FVC y el FEV</a:t>
            </a:r>
            <a:r>
              <a:rPr baseline="-5999"/>
              <a:t>1</a:t>
            </a:r>
            <a:r>
              <a:t>, respectivamente, en relación a una población sana de edad y sexo determinados, los Z-score.​</a:t>
            </a: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Estudio descriptivo de 83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pacientes con 60 años o más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con criterios de obstrucción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según GOLD.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Se han recogido datos </a:t>
            </a: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generales y espirométricos.</a:t>
            </a:r>
          </a:p>
          <a:p>
            <a:pPr algn="just" defTabSz="457200">
              <a:defRPr sz="1466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97" name="INTRODUCCIÓN"/>
          <p:cNvSpPr/>
          <p:nvPr/>
        </p:nvSpPr>
        <p:spPr>
          <a:xfrm>
            <a:off x="270631" y="1356604"/>
            <a:ext cx="1667119" cy="295735"/>
          </a:xfrm>
          <a:prstGeom prst="rect">
            <a:avLst/>
          </a:prstGeom>
          <a:solidFill>
            <a:srgbClr val="FFFFFF"/>
          </a:solidFill>
          <a:ln w="25400">
            <a:solidFill>
              <a:srgbClr val="7861B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INTRODUCCIÓN</a:t>
            </a:r>
          </a:p>
        </p:txBody>
      </p:sp>
      <p:sp>
        <p:nvSpPr>
          <p:cNvPr id="98" name="MATERIAL Y MÉTODOS"/>
          <p:cNvSpPr/>
          <p:nvPr/>
        </p:nvSpPr>
        <p:spPr>
          <a:xfrm>
            <a:off x="254985" y="2585922"/>
            <a:ext cx="2077502" cy="295735"/>
          </a:xfrm>
          <a:prstGeom prst="rect">
            <a:avLst/>
          </a:prstGeom>
          <a:solidFill>
            <a:srgbClr val="FFFFFF"/>
          </a:solidFill>
          <a:ln w="25400">
            <a:solidFill>
              <a:srgbClr val="7861B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MATERIAL Y MÉTODOS</a:t>
            </a:r>
          </a:p>
        </p:txBody>
      </p:sp>
      <p:graphicFrame>
        <p:nvGraphicFramePr>
          <p:cNvPr id="99" name="Tabla"/>
          <p:cNvGraphicFramePr/>
          <p:nvPr/>
        </p:nvGraphicFramePr>
        <p:xfrm>
          <a:off x="2485728" y="2467435"/>
          <a:ext cx="6348055" cy="2091043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{C7B018BB-80A7-4F77-B60F-C8B233D01FF8}</a:tableStyleId>
              </a:tblPr>
              <a:tblGrid>
                <a:gridCol w="1941880"/>
                <a:gridCol w="1168036"/>
                <a:gridCol w="1620410"/>
                <a:gridCol w="1605026"/>
              </a:tblGrid>
              <a:tr h="19779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Grupos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1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60-69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1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70-79</a:t>
                      </a:r>
                    </a:p>
                  </a:txBody>
                  <a:tcPr marL="0" marR="0" marT="0" marB="0" anchor="t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1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80-89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1C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36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lnT w="12700">
                      <a:solidFill>
                        <a:srgbClr val="FFFFF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30</a:t>
                      </a:r>
                    </a:p>
                  </a:txBody>
                  <a:tcPr marL="0" marR="0" marT="0" marB="0" anchor="t" anchorCtr="0" horzOverflow="overflow">
                    <a:lnT w="12700">
                      <a:solidFill>
                        <a:srgbClr val="FFFFFF"/>
                      </a:solidFill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17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</a:lnT>
                    <a:solidFill>
                      <a:srgbClr val="FFF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Edad (años)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63,85 ± 0,91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74,43 ± 1,16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82,76 ± 1,62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IMC (kg/cm2)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26,6 ± 2,34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30,04 ± 2,12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25,6 ± 2,1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 (mL)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1435 ± 188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1473 ± 174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1461 ± 196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 (%)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52 ± 6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59 ± 6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62 ± 7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 (Z score)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-2,946 ± 0,34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-2,23 ± 0,34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-1,95 ± 0,34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/FVC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55,17 ± 2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57,47 ± 3,6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55,06 ± 2,05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FEV</a:t>
                      </a:r>
                      <a:r>
                        <a:rPr baseline="-5999"/>
                        <a:t>1</a:t>
                      </a:r>
                      <a:r>
                        <a:t>/FVC (Z score)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-2,701 ± 0,4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-2,109 ± 0,36</a:t>
                      </a:r>
                    </a:p>
                  </a:txBody>
                  <a:tcPr marL="0" marR="0" marT="0" marB="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-2,114 ± 0,38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18596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Gravedad GOLD (mediana)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solidFill>
                      <a:srgbClr val="FFFFFF"/>
                    </a:solidFill>
                  </a:tcPr>
                </a:tc>
              </a:tr>
              <a:tr h="206163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Gravedad ERS (mediana)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2C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lnL w="25400">
                      <a:solidFill>
                        <a:srgbClr val="FFFFFF"/>
                      </a:solidFill>
                    </a:lnL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defRPr sz="1800"/>
                      </a:pPr>
                      <a:r>
                        <a:rPr sz="12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1 Título"/>
          <p:cNvSpPr txBox="1"/>
          <p:nvPr>
            <p:ph type="ctrTitle"/>
          </p:nvPr>
        </p:nvSpPr>
        <p:spPr>
          <a:xfrm>
            <a:off x="1875482" y="252732"/>
            <a:ext cx="7151793" cy="1149910"/>
          </a:xfrm>
          <a:prstGeom prst="rect">
            <a:avLst/>
          </a:prstGeom>
        </p:spPr>
        <p:txBody>
          <a:bodyPr/>
          <a:lstStyle/>
          <a:p>
            <a:pPr defTabSz="393192">
              <a:spcBef>
                <a:spcPts val="1000"/>
              </a:spcBef>
              <a:defRPr sz="1720">
                <a:latin typeface="Arial"/>
                <a:ea typeface="Arial"/>
                <a:cs typeface="Arial"/>
                <a:sym typeface="Arial"/>
              </a:defRPr>
            </a:pPr>
            <a:r>
              <a:t>EVALUACIÓN DE LA GRAVEDAD DE LA EPOC EN MAYORES DE 60 AÑOS: GOLD VS ERS. ANÁLISIS POR SUBGRUPOS</a:t>
            </a:r>
          </a:p>
          <a:p>
            <a:pPr defTabSz="393192">
              <a:spcBef>
                <a:spcPts val="1000"/>
              </a:spcBef>
              <a:defRPr sz="1032">
                <a:latin typeface="Arial"/>
                <a:ea typeface="Arial"/>
                <a:cs typeface="Arial"/>
                <a:sym typeface="Arial"/>
              </a:defRPr>
            </a:pPr>
            <a:r>
              <a:t>S. García Colmenero, R. Torres Gervilla, E. Salcedo Lobera</a:t>
            </a:r>
          </a:p>
          <a:p>
            <a:pPr defTabSz="393192">
              <a:spcBef>
                <a:spcPts val="1000"/>
              </a:spcBef>
              <a:defRPr sz="1032">
                <a:latin typeface="Arial"/>
                <a:ea typeface="Arial"/>
                <a:cs typeface="Arial"/>
                <a:sym typeface="Arial"/>
              </a:defRPr>
            </a:pPr>
            <a:r>
              <a:t>Servicio de Neumología. Hospital Regional Universitario de Málaga. Málaga</a:t>
            </a:r>
          </a:p>
        </p:txBody>
      </p:sp>
      <p:sp>
        <p:nvSpPr>
          <p:cNvPr id="102" name="Texto"/>
          <p:cNvSpPr txBox="1"/>
          <p:nvPr/>
        </p:nvSpPr>
        <p:spPr>
          <a:xfrm>
            <a:off x="-1746026" y="-1771893"/>
            <a:ext cx="127001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" name="Texto"/>
          <p:cNvSpPr txBox="1"/>
          <p:nvPr/>
        </p:nvSpPr>
        <p:spPr>
          <a:xfrm>
            <a:off x="-2793641" y="-1466019"/>
            <a:ext cx="127001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" name=".- 60-69 años: de los que GOLD clasifica como moderados, un 56% presentan menor gravedad según ERS/ATS. De los que GOLD clasifica como graves, el 90% presentan menor gravedad según ERS/ATS.…"/>
          <p:cNvSpPr txBox="1"/>
          <p:nvPr/>
        </p:nvSpPr>
        <p:spPr>
          <a:xfrm>
            <a:off x="220035" y="1520023"/>
            <a:ext cx="3716098" cy="3084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100">
                <a:latin typeface="Arial"/>
                <a:ea typeface="Arial"/>
                <a:cs typeface="Arial"/>
                <a:sym typeface="Arial"/>
              </a:defRPr>
            </a:pPr>
            <a:r>
              <a:t>.- 60-69 años: de los que GOLD clasifica como moderados, un 56% presentan menor gravedad según ERS/ATS. De los que GOLD clasifica como graves, el 90% presentan menor gravedad según ERS/ATS.</a:t>
            </a:r>
          </a:p>
          <a:p>
            <a:pPr lvl="1" indent="228600" algn="just" defTabSz="457200">
              <a:defRPr sz="1100">
                <a:latin typeface="Arial"/>
                <a:ea typeface="Arial"/>
                <a:cs typeface="Arial"/>
                <a:sym typeface="Arial"/>
              </a:defRPr>
            </a:pPr>
            <a:r>
              <a:t>.- 70-79 años: de los que GOLD clasifica como moderados, un 93% presentan menor gravedad según ERS/ATS. De los que GOLD clasifica como graves el 100% presentan menor gravedad según ERS/ATS.</a:t>
            </a:r>
          </a:p>
          <a:p>
            <a:pPr lvl="1" indent="228600" algn="just" defTabSz="457200">
              <a:defRPr sz="1100">
                <a:latin typeface="Arial"/>
                <a:ea typeface="Arial"/>
                <a:cs typeface="Arial"/>
                <a:sym typeface="Arial"/>
              </a:defRPr>
            </a:pPr>
            <a:r>
              <a:t>.- &gt;80 años: de los que GOLD clasifica como moderados, un 92% presentan menor gravedad según ERS/ATS. De los que GOLD clasifica como graves el 100% presentan menor gravedad según ERS/ATS.</a:t>
            </a:r>
          </a:p>
          <a:p>
            <a:pPr lvl="1" indent="228600" algn="just" defTabSz="457200">
              <a:defRPr sz="1100">
                <a:latin typeface="Arial"/>
                <a:ea typeface="Arial"/>
                <a:cs typeface="Arial"/>
                <a:sym typeface="Arial"/>
              </a:defRPr>
            </a:pPr>
            <a:r>
              <a:t>Estas diferencias son estadísticamente significativas en los tres grupos (p &lt; 0’001).</a:t>
            </a:r>
          </a:p>
          <a:p>
            <a:pPr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indent="228600" algn="just" defTabSz="457200">
              <a:defRPr sz="1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5" name="RESULTADOS"/>
          <p:cNvSpPr/>
          <p:nvPr/>
        </p:nvSpPr>
        <p:spPr>
          <a:xfrm>
            <a:off x="270631" y="1341910"/>
            <a:ext cx="1667119" cy="295735"/>
          </a:xfrm>
          <a:prstGeom prst="rect">
            <a:avLst/>
          </a:prstGeom>
          <a:solidFill>
            <a:srgbClr val="FFFFFF"/>
          </a:solidFill>
          <a:ln w="25400">
            <a:solidFill>
              <a:srgbClr val="7861B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RESULTADOS</a:t>
            </a:r>
          </a:p>
        </p:txBody>
      </p:sp>
      <p:sp>
        <p:nvSpPr>
          <p:cNvPr id="106" name="CONCLUSIONES"/>
          <p:cNvSpPr/>
          <p:nvPr/>
        </p:nvSpPr>
        <p:spPr>
          <a:xfrm>
            <a:off x="270631" y="4053901"/>
            <a:ext cx="1667119" cy="295735"/>
          </a:xfrm>
          <a:prstGeom prst="rect">
            <a:avLst/>
          </a:prstGeom>
          <a:solidFill>
            <a:srgbClr val="FFFFFF"/>
          </a:solidFill>
          <a:ln w="25400">
            <a:solidFill>
              <a:srgbClr val="7861B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CONCLUSIONES</a:t>
            </a:r>
          </a:p>
        </p:txBody>
      </p:sp>
      <p:pic>
        <p:nvPicPr>
          <p:cNvPr id="107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1149" t="0" r="1537" b="4141"/>
          <a:stretch>
            <a:fillRect/>
          </a:stretch>
        </p:blipFill>
        <p:spPr>
          <a:xfrm>
            <a:off x="3898786" y="1778763"/>
            <a:ext cx="5249214" cy="2566428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Conforme se incrementa la edad, GOLD tiende a clasificar con mayor gravedad la EPOC frente a la ERS/ATS. Estas diferencias son estadísticamente significativas."/>
          <p:cNvSpPr txBox="1"/>
          <p:nvPr/>
        </p:nvSpPr>
        <p:spPr>
          <a:xfrm>
            <a:off x="193357" y="4432667"/>
            <a:ext cx="8272305" cy="544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1" indent="228600" algn="just" defTabSz="457200">
              <a:defRPr sz="1100">
                <a:latin typeface="Arial"/>
                <a:ea typeface="Arial"/>
                <a:cs typeface="Arial"/>
                <a:sym typeface="Arial"/>
              </a:defRPr>
            </a:pPr>
            <a:r>
              <a:t>Conforme se incrementa la edad, GOLD tiende a clasificar con mayor gravedad la EPOC frente a la ERS/ATS. Estas diferencias son estadísticamente significativas.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