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399F5E-E5D2-C473-3D72-DC84FEAEE7C0}" v="96" dt="2025-02-23T22:23:11.469"/>
    <p1510:client id="{E94D9EA5-45E8-8F01-047B-13E05C169E50}" v="203" dt="2025-02-25T16:47:43.8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422" y="-27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8E0F824-F1EB-F82B-959F-0BD1953A1901}"/>
              </a:ext>
            </a:extLst>
          </p:cNvPr>
          <p:cNvSpPr txBox="1"/>
          <p:nvPr/>
        </p:nvSpPr>
        <p:spPr>
          <a:xfrm>
            <a:off x="1403648" y="101112"/>
            <a:ext cx="7463393" cy="83099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err="1"/>
              <a:t>Incumplimiento</a:t>
            </a:r>
            <a:r>
              <a:rPr lang="en-US" sz="2400" b="1" dirty="0"/>
              <a:t> </a:t>
            </a:r>
            <a:r>
              <a:rPr lang="en-US" sz="2400" b="1" dirty="0" err="1"/>
              <a:t>errático</a:t>
            </a:r>
            <a:r>
              <a:rPr lang="en-US" sz="2400" b="1" dirty="0"/>
              <a:t> </a:t>
            </a:r>
            <a:r>
              <a:rPr lang="en-US" sz="2400" b="1" dirty="0" err="1"/>
              <a:t>en</a:t>
            </a:r>
            <a:r>
              <a:rPr lang="en-US" sz="2400" b="1" dirty="0"/>
              <a:t> </a:t>
            </a:r>
            <a:r>
              <a:rPr lang="en-US" sz="2400" b="1" dirty="0" err="1"/>
              <a:t>pacientes</a:t>
            </a:r>
            <a:r>
              <a:rPr lang="en-US" sz="2400" b="1" dirty="0"/>
              <a:t> con </a:t>
            </a:r>
            <a:r>
              <a:rPr lang="en-US" sz="2400" b="1" dirty="0" err="1"/>
              <a:t>tratamiento</a:t>
            </a:r>
            <a:r>
              <a:rPr lang="en-US" sz="2400" b="1" dirty="0"/>
              <a:t> </a:t>
            </a:r>
            <a:r>
              <a:rPr lang="en-US" sz="2400" b="1" dirty="0" err="1"/>
              <a:t>inhalado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4EF103B-1995-2295-D09C-2155089A82B5}"/>
              </a:ext>
            </a:extLst>
          </p:cNvPr>
          <p:cNvSpPr txBox="1"/>
          <p:nvPr/>
        </p:nvSpPr>
        <p:spPr>
          <a:xfrm>
            <a:off x="1948053" y="769631"/>
            <a:ext cx="6992815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000" dirty="0">
                <a:cs typeface="Calibri"/>
              </a:rPr>
              <a:t>JA. Márquez Alba, </a:t>
            </a:r>
            <a:r>
              <a:rPr lang="en-US" sz="1000" dirty="0">
                <a:cs typeface="Times New Roman"/>
              </a:rPr>
              <a:t>J. Hernández Borge, J. Lopez Rodriguez, L. Galan Ledesma, R. Morante Espada,  E. Sanchez Calle, A. Mendez Villaverde, MB. Pires Manso, M T Gómez Vizcaino, P. Cordero Montero, A. Sanz Cabrera. </a:t>
            </a:r>
            <a:r>
              <a:rPr lang="en-US" sz="1000" dirty="0" err="1">
                <a:cs typeface="Times New Roman"/>
              </a:rPr>
              <a:t>Servicio</a:t>
            </a:r>
            <a:r>
              <a:rPr lang="en-US" sz="1000" dirty="0">
                <a:cs typeface="Times New Roman"/>
              </a:rPr>
              <a:t> de </a:t>
            </a:r>
            <a:r>
              <a:rPr lang="en-US" sz="1000" dirty="0" err="1">
                <a:cs typeface="Times New Roman"/>
              </a:rPr>
              <a:t>Neumología</a:t>
            </a:r>
            <a:r>
              <a:rPr lang="en-US" sz="1000" dirty="0">
                <a:cs typeface="Times New Roman"/>
              </a:rPr>
              <a:t>. Hospital Universitario de Badajoz.</a:t>
            </a:r>
            <a:endParaRPr lang="en-US" sz="1000" dirty="0">
              <a:ea typeface="Calibri"/>
              <a:cs typeface="Times New Roman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C8C0B2C-4085-CCD4-923D-D0BEFF624942}"/>
              </a:ext>
            </a:extLst>
          </p:cNvPr>
          <p:cNvSpPr txBox="1"/>
          <p:nvPr/>
        </p:nvSpPr>
        <p:spPr>
          <a:xfrm>
            <a:off x="203132" y="1325956"/>
            <a:ext cx="8428892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📌 </a:t>
            </a:r>
            <a:r>
              <a:rPr lang="en-US" sz="1400" b="1" dirty="0" err="1"/>
              <a:t>Objetivo</a:t>
            </a:r>
            <a:r>
              <a:rPr lang="en-US" sz="1400" b="1" dirty="0"/>
              <a:t>:</a:t>
            </a:r>
            <a:r>
              <a:rPr lang="en-US" sz="1400" dirty="0"/>
              <a:t> </a:t>
            </a:r>
            <a:r>
              <a:rPr lang="en-US" sz="1400" dirty="0" err="1"/>
              <a:t>Identificar</a:t>
            </a:r>
            <a:r>
              <a:rPr lang="en-US" sz="1400" dirty="0"/>
              <a:t> </a:t>
            </a:r>
            <a:r>
              <a:rPr lang="en-US" sz="1400" dirty="0" err="1"/>
              <a:t>factores</a:t>
            </a:r>
            <a:r>
              <a:rPr lang="en-US" sz="1400" dirty="0"/>
              <a:t> </a:t>
            </a:r>
            <a:r>
              <a:rPr lang="en-US" sz="1400" dirty="0" err="1"/>
              <a:t>asociados</a:t>
            </a:r>
            <a:r>
              <a:rPr lang="en-US" sz="1400" dirty="0"/>
              <a:t> al </a:t>
            </a:r>
            <a:r>
              <a:rPr lang="en-US" sz="1400" dirty="0" err="1"/>
              <a:t>incumplimiento</a:t>
            </a:r>
            <a:r>
              <a:rPr lang="en-US" sz="1400" dirty="0"/>
              <a:t> </a:t>
            </a:r>
            <a:r>
              <a:rPr lang="en-US" sz="1400" dirty="0" err="1"/>
              <a:t>errático</a:t>
            </a:r>
            <a:r>
              <a:rPr lang="en-US" sz="1400" dirty="0"/>
              <a:t> (IE)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pacientes</a:t>
            </a:r>
            <a:r>
              <a:rPr lang="en-US" sz="1400" dirty="0"/>
              <a:t> con EPOC y </a:t>
            </a:r>
            <a:r>
              <a:rPr lang="en-US" sz="1400" dirty="0" err="1"/>
              <a:t>asma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r>
              <a:rPr lang="en-US" sz="1400" dirty="0"/>
              <a:t>📌 </a:t>
            </a:r>
            <a:r>
              <a:rPr lang="en-US" sz="1400" b="1" dirty="0" err="1"/>
              <a:t>Métodos</a:t>
            </a:r>
            <a:r>
              <a:rPr lang="en-US" sz="1400" b="1" dirty="0"/>
              <a:t>:</a:t>
            </a:r>
            <a:endParaRPr lang="en-US" sz="1400" b="1" dirty="0">
              <a:ea typeface="Calibri"/>
              <a:cs typeface="Calibri"/>
            </a:endParaRPr>
          </a:p>
          <a:p>
            <a:pPr>
              <a:buFont typeface="Calibri"/>
              <a:buChar char="-"/>
            </a:pPr>
            <a:r>
              <a:rPr lang="en-US" sz="1400" b="1" dirty="0"/>
              <a:t> </a:t>
            </a:r>
            <a:r>
              <a:rPr lang="en-US" sz="1400" b="1" dirty="0" err="1"/>
              <a:t>Diseño</a:t>
            </a:r>
            <a:r>
              <a:rPr lang="en-US" sz="1400" b="1" dirty="0"/>
              <a:t>:</a:t>
            </a:r>
            <a:r>
              <a:rPr lang="en-US" sz="1400" dirty="0"/>
              <a:t> </a:t>
            </a:r>
            <a:r>
              <a:rPr lang="en-US" sz="1400" dirty="0" err="1"/>
              <a:t>Cohorte</a:t>
            </a:r>
            <a:r>
              <a:rPr lang="en-US" sz="1400" dirty="0"/>
              <a:t> </a:t>
            </a:r>
            <a:r>
              <a:rPr lang="en-US" sz="1400" dirty="0" err="1"/>
              <a:t>prospectiva</a:t>
            </a:r>
            <a:r>
              <a:rPr lang="en-US" sz="1400" dirty="0"/>
              <a:t> de </a:t>
            </a:r>
            <a:r>
              <a:rPr lang="en-US" sz="1400" dirty="0" err="1"/>
              <a:t>pacientes</a:t>
            </a:r>
            <a:r>
              <a:rPr lang="en-US" sz="1400" dirty="0"/>
              <a:t> </a:t>
            </a:r>
            <a:r>
              <a:rPr lang="en-US" sz="1400" dirty="0" err="1"/>
              <a:t>ambulatorios</a:t>
            </a:r>
            <a:r>
              <a:rPr lang="en-US" sz="1400" dirty="0"/>
              <a:t> con </a:t>
            </a:r>
            <a:r>
              <a:rPr lang="en-US" sz="1400" dirty="0" err="1"/>
              <a:t>tratamiento</a:t>
            </a:r>
            <a:r>
              <a:rPr lang="en-US" sz="1400" dirty="0"/>
              <a:t> </a:t>
            </a:r>
            <a:r>
              <a:rPr lang="en-US" sz="1400" dirty="0" err="1"/>
              <a:t>inhalado</a:t>
            </a:r>
            <a:r>
              <a:rPr lang="en-US" sz="1400" dirty="0"/>
              <a:t>.</a:t>
            </a:r>
            <a:endParaRPr lang="en-US" sz="1400" dirty="0">
              <a:ea typeface="Calibri"/>
              <a:cs typeface="Calibri"/>
            </a:endParaRPr>
          </a:p>
          <a:p>
            <a:pPr>
              <a:buFont typeface="Calibri"/>
              <a:buChar char="-"/>
            </a:pPr>
            <a:r>
              <a:rPr lang="en-US" sz="1400" b="1" dirty="0"/>
              <a:t> </a:t>
            </a:r>
            <a:r>
              <a:rPr lang="en-US" sz="1400" b="1" dirty="0" err="1"/>
              <a:t>Evaluación</a:t>
            </a:r>
            <a:r>
              <a:rPr lang="en-US" sz="1400" b="1" dirty="0"/>
              <a:t>:</a:t>
            </a:r>
            <a:r>
              <a:rPr lang="en-US" sz="1400" dirty="0"/>
              <a:t> </a:t>
            </a:r>
            <a:r>
              <a:rPr lang="en-US" sz="1400" dirty="0" err="1"/>
              <a:t>Adherencia</a:t>
            </a:r>
            <a:r>
              <a:rPr lang="en-US" sz="1400" dirty="0"/>
              <a:t> </a:t>
            </a:r>
            <a:r>
              <a:rPr lang="en-US" sz="1400" dirty="0" err="1"/>
              <a:t>mediante</a:t>
            </a:r>
            <a:r>
              <a:rPr lang="en-US" sz="1400" dirty="0"/>
              <a:t> Test de </a:t>
            </a:r>
            <a:r>
              <a:rPr lang="en-US" sz="1400" dirty="0" err="1"/>
              <a:t>Adherencia</a:t>
            </a:r>
            <a:r>
              <a:rPr lang="en-US" sz="1400" dirty="0"/>
              <a:t> a </a:t>
            </a:r>
            <a:r>
              <a:rPr lang="en-US" sz="1400" dirty="0" err="1"/>
              <a:t>Inhaladores</a:t>
            </a:r>
            <a:r>
              <a:rPr lang="en-US" sz="1400" dirty="0"/>
              <a:t> (TAI).</a:t>
            </a:r>
            <a:endParaRPr lang="en-US" sz="1400" dirty="0"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</a:pPr>
            <a:r>
              <a:rPr lang="en-US" sz="1400" b="1" dirty="0"/>
              <a:t>Variables:</a:t>
            </a:r>
            <a:endParaRPr lang="en-US" sz="1400" b="1" dirty="0">
              <a:ea typeface="Calibri"/>
              <a:cs typeface="Calibri"/>
            </a:endParaRPr>
          </a:p>
          <a:p>
            <a:pPr marL="228600" lvl="1" indent="-228600">
              <a:buFont typeface=""/>
              <a:buChar char="•"/>
            </a:pPr>
            <a:r>
              <a:rPr lang="en-US" sz="1400" dirty="0" err="1"/>
              <a:t>Epidemiológicas</a:t>
            </a:r>
            <a:r>
              <a:rPr lang="en-US" sz="1400" dirty="0"/>
              <a:t>, </a:t>
            </a:r>
            <a:r>
              <a:rPr lang="en-US" sz="1400" dirty="0" err="1"/>
              <a:t>comorbilidad</a:t>
            </a:r>
            <a:r>
              <a:rPr lang="en-US" sz="1400" dirty="0"/>
              <a:t>, </a:t>
            </a:r>
            <a:r>
              <a:rPr lang="en-US" sz="1400" dirty="0" err="1"/>
              <a:t>tipo</a:t>
            </a:r>
            <a:r>
              <a:rPr lang="en-US" sz="1400" dirty="0"/>
              <a:t> de </a:t>
            </a:r>
            <a:r>
              <a:rPr lang="en-US" sz="1400" dirty="0" err="1"/>
              <a:t>tratamiento</a:t>
            </a:r>
            <a:r>
              <a:rPr lang="en-US" sz="1400" dirty="0"/>
              <a:t> y </a:t>
            </a:r>
            <a:r>
              <a:rPr lang="en-US" sz="1400" dirty="0" err="1"/>
              <a:t>dispositivo</a:t>
            </a:r>
            <a:r>
              <a:rPr lang="en-US" sz="1400" dirty="0"/>
              <a:t>.</a:t>
            </a:r>
            <a:endParaRPr lang="en-US" sz="1400" dirty="0">
              <a:ea typeface="Calibri"/>
              <a:cs typeface="Calibri"/>
            </a:endParaRPr>
          </a:p>
          <a:p>
            <a:pPr marL="228600" lvl="1" indent="-228600">
              <a:buFont typeface=""/>
              <a:buChar char="•"/>
            </a:pPr>
            <a:r>
              <a:rPr lang="en-US" sz="1400" dirty="0" err="1"/>
              <a:t>Función</a:t>
            </a:r>
            <a:r>
              <a:rPr lang="en-US" sz="1400" dirty="0"/>
              <a:t> </a:t>
            </a:r>
            <a:r>
              <a:rPr lang="en-US" sz="1400" dirty="0" err="1"/>
              <a:t>pulmonar</a:t>
            </a:r>
            <a:r>
              <a:rPr lang="en-US" sz="1400" dirty="0"/>
              <a:t> y </a:t>
            </a:r>
            <a:r>
              <a:rPr lang="en-US" sz="1400" dirty="0" err="1"/>
              <a:t>exacerbaciones</a:t>
            </a:r>
            <a:r>
              <a:rPr lang="en-US" sz="1400" dirty="0"/>
              <a:t> previas y a 1 </a:t>
            </a:r>
            <a:r>
              <a:rPr lang="en-US" sz="1400" dirty="0" err="1"/>
              <a:t>año</a:t>
            </a:r>
            <a:r>
              <a:rPr lang="en-US" sz="1400" dirty="0"/>
              <a:t>.</a:t>
            </a:r>
            <a:endParaRPr lang="en-US" sz="1400" dirty="0">
              <a:ea typeface="Calibri"/>
              <a:cs typeface="Calibri"/>
            </a:endParaRPr>
          </a:p>
          <a:p>
            <a:pPr marL="228600" lvl="1" indent="-228600">
              <a:buFont typeface=""/>
              <a:buChar char="•"/>
            </a:pPr>
            <a:endParaRPr lang="en-US" sz="1400" dirty="0"/>
          </a:p>
          <a:p>
            <a:pPr>
              <a:buFont typeface="Calibri"/>
              <a:buChar char="-"/>
            </a:pPr>
            <a:r>
              <a:rPr lang="en-US" sz="1400" b="1" dirty="0" err="1"/>
              <a:t>Análisis</a:t>
            </a:r>
            <a:r>
              <a:rPr lang="en-US" sz="1400" b="1" dirty="0"/>
              <a:t>:</a:t>
            </a:r>
            <a:r>
              <a:rPr lang="en-US" sz="1400" dirty="0"/>
              <a:t> </a:t>
            </a:r>
            <a:r>
              <a:rPr lang="en-US" sz="1400" dirty="0" err="1"/>
              <a:t>Comparación</a:t>
            </a:r>
            <a:r>
              <a:rPr lang="en-US" sz="1400" dirty="0"/>
              <a:t> entre </a:t>
            </a:r>
            <a:r>
              <a:rPr lang="en-US" sz="1400" dirty="0" err="1"/>
              <a:t>pacientes</a:t>
            </a:r>
            <a:r>
              <a:rPr lang="en-US" sz="1400" dirty="0"/>
              <a:t> con y sin IE (</a:t>
            </a:r>
            <a:r>
              <a:rPr lang="en-US" sz="1400" i="1" dirty="0"/>
              <a:t>Chi-</a:t>
            </a:r>
            <a:r>
              <a:rPr lang="en-US" sz="1400" i="1" dirty="0" err="1"/>
              <a:t>cuadrado</a:t>
            </a:r>
            <a:r>
              <a:rPr lang="en-US" sz="1400" i="1" dirty="0"/>
              <a:t>, t-Student</a:t>
            </a:r>
            <a:r>
              <a:rPr lang="en-US" sz="1400" dirty="0"/>
              <a:t>).</a:t>
            </a:r>
            <a:endParaRPr lang="en-US" sz="1400" dirty="0">
              <a:ea typeface="Calibri"/>
              <a:cs typeface="Calibri"/>
            </a:endParaRPr>
          </a:p>
          <a:p>
            <a:r>
              <a:rPr lang="en-US" sz="1400" dirty="0"/>
              <a:t>📊 </a:t>
            </a:r>
            <a:r>
              <a:rPr lang="en-US" sz="1400" b="1" dirty="0"/>
              <a:t>Población </a:t>
            </a:r>
            <a:r>
              <a:rPr lang="en-US" sz="1400" b="1" dirty="0" err="1"/>
              <a:t>estudiada</a:t>
            </a:r>
            <a:r>
              <a:rPr lang="en-US" sz="1400" b="1" dirty="0"/>
              <a:t>:</a:t>
            </a:r>
            <a:endParaRPr lang="en-US" sz="1400" b="1" dirty="0">
              <a:ea typeface="Calibri"/>
              <a:cs typeface="Calibri"/>
            </a:endParaRPr>
          </a:p>
          <a:p>
            <a:pPr>
              <a:buFont typeface="Calibri"/>
              <a:buChar char="-"/>
            </a:pPr>
            <a:r>
              <a:rPr lang="en-US" sz="1400" b="1" dirty="0"/>
              <a:t>340 </a:t>
            </a:r>
            <a:r>
              <a:rPr lang="en-US" sz="1400" b="1" dirty="0" err="1"/>
              <a:t>pacientes</a:t>
            </a:r>
            <a:r>
              <a:rPr lang="en-US" sz="1400" dirty="0"/>
              <a:t> (59.1% hombres, </a:t>
            </a:r>
            <a:r>
              <a:rPr lang="en-US" sz="1400" dirty="0" err="1"/>
              <a:t>edad</a:t>
            </a:r>
            <a:r>
              <a:rPr lang="en-US" sz="1400" dirty="0"/>
              <a:t> media: 61.7±16 </a:t>
            </a:r>
            <a:r>
              <a:rPr lang="en-US" sz="1400" dirty="0" err="1"/>
              <a:t>años</a:t>
            </a:r>
            <a:r>
              <a:rPr lang="en-US" sz="1400" dirty="0"/>
              <a:t>).</a:t>
            </a:r>
            <a:endParaRPr lang="en-US" sz="1400" dirty="0">
              <a:ea typeface="Calibri"/>
              <a:cs typeface="Calibri"/>
            </a:endParaRPr>
          </a:p>
          <a:p>
            <a:pPr>
              <a:buFont typeface="Calibri"/>
              <a:buChar char="-"/>
            </a:pPr>
            <a:r>
              <a:rPr lang="en-US" sz="1400" b="1" dirty="0" err="1"/>
              <a:t>Diagnósticos</a:t>
            </a:r>
            <a:r>
              <a:rPr lang="en-US" sz="1400" b="1" dirty="0"/>
              <a:t>:</a:t>
            </a:r>
            <a:r>
              <a:rPr lang="en-US" sz="1400" dirty="0"/>
              <a:t> EPOC (43.8%), Asma (52.1%), </a:t>
            </a:r>
            <a:r>
              <a:rPr lang="en-US" sz="1400" dirty="0" err="1"/>
              <a:t>Asma+EPOC</a:t>
            </a:r>
            <a:r>
              <a:rPr lang="en-US" sz="1400" dirty="0"/>
              <a:t> (4.1%).</a:t>
            </a:r>
            <a:endParaRPr lang="en-US" sz="1400" dirty="0">
              <a:ea typeface="Calibri"/>
              <a:cs typeface="Calibri"/>
            </a:endParaRPr>
          </a:p>
          <a:p>
            <a:pPr>
              <a:buFont typeface="Calibri"/>
              <a:buChar char="-"/>
            </a:pPr>
            <a:r>
              <a:rPr lang="en-US" sz="1400" b="1" dirty="0" err="1"/>
              <a:t>Prevalencia</a:t>
            </a:r>
            <a:r>
              <a:rPr lang="en-US" sz="1400" b="1" dirty="0"/>
              <a:t> de IE:</a:t>
            </a:r>
            <a:r>
              <a:rPr lang="en-US" sz="1400" dirty="0"/>
              <a:t> 48.1%.</a:t>
            </a:r>
          </a:p>
          <a:p>
            <a:pPr>
              <a:buFont typeface="Calibri"/>
              <a:buChar char="-"/>
            </a:pPr>
            <a:endParaRPr lang="en-US" sz="1400" dirty="0">
              <a:ea typeface="Calibri"/>
              <a:cs typeface="Calibri"/>
            </a:endParaRPr>
          </a:p>
          <a:p>
            <a:pPr>
              <a:buFont typeface="Calibri"/>
              <a:buChar char="-"/>
            </a:pPr>
            <a:r>
              <a:rPr lang="en-US" sz="1400" b="1" dirty="0">
                <a:ea typeface="+mn-lt"/>
                <a:cs typeface="+mn-lt"/>
              </a:rPr>
              <a:t>No </a:t>
            </a:r>
            <a:r>
              <a:rPr lang="en-US" sz="1400" dirty="0" err="1">
                <a:ea typeface="+mn-lt"/>
                <a:cs typeface="+mn-lt"/>
              </a:rPr>
              <a:t>encontramos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relación</a:t>
            </a:r>
            <a:r>
              <a:rPr lang="en-US" sz="1400" dirty="0">
                <a:ea typeface="+mn-lt"/>
                <a:cs typeface="+mn-lt"/>
              </a:rPr>
              <a:t> entre </a:t>
            </a:r>
            <a:r>
              <a:rPr lang="en-US" sz="1400" dirty="0" err="1">
                <a:ea typeface="+mn-lt"/>
                <a:cs typeface="+mn-lt"/>
              </a:rPr>
              <a:t>el</a:t>
            </a:r>
            <a:r>
              <a:rPr lang="en-US" sz="1400" dirty="0">
                <a:ea typeface="+mn-lt"/>
                <a:cs typeface="+mn-lt"/>
              </a:rPr>
              <a:t> IE y </a:t>
            </a:r>
            <a:r>
              <a:rPr lang="en-US" sz="1400" dirty="0" err="1">
                <a:ea typeface="+mn-lt"/>
                <a:cs typeface="+mn-lt"/>
              </a:rPr>
              <a:t>el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ámbito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poblacional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nivel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educativo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severidad</a:t>
            </a:r>
            <a:r>
              <a:rPr lang="en-US" sz="1400" dirty="0">
                <a:ea typeface="+mn-lt"/>
                <a:cs typeface="+mn-lt"/>
              </a:rPr>
              <a:t> o </a:t>
            </a:r>
            <a:r>
              <a:rPr lang="en-US" sz="1400" dirty="0" err="1">
                <a:ea typeface="+mn-lt"/>
                <a:cs typeface="+mn-lt"/>
              </a:rPr>
              <a:t>grado</a:t>
            </a:r>
            <a:r>
              <a:rPr lang="en-US" sz="1400" dirty="0">
                <a:ea typeface="+mn-lt"/>
                <a:cs typeface="+mn-lt"/>
              </a:rPr>
              <a:t> de control del </a:t>
            </a:r>
            <a:r>
              <a:rPr lang="en-US" sz="1400" dirty="0" err="1">
                <a:ea typeface="+mn-lt"/>
                <a:cs typeface="+mn-lt"/>
              </a:rPr>
              <a:t>asma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tipo</a:t>
            </a:r>
            <a:r>
              <a:rPr lang="en-US" sz="1400" dirty="0">
                <a:ea typeface="+mn-lt"/>
                <a:cs typeface="+mn-lt"/>
              </a:rPr>
              <a:t> de </a:t>
            </a:r>
            <a:r>
              <a:rPr lang="en-US" sz="1400" dirty="0" err="1">
                <a:ea typeface="+mn-lt"/>
                <a:cs typeface="+mn-lt"/>
              </a:rPr>
              <a:t>dispositivo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empleo</a:t>
            </a:r>
            <a:r>
              <a:rPr lang="en-US" sz="1400" dirty="0">
                <a:ea typeface="+mn-lt"/>
                <a:cs typeface="+mn-lt"/>
              </a:rPr>
              <a:t> de </a:t>
            </a:r>
            <a:r>
              <a:rPr lang="en-US" sz="1400" dirty="0" err="1">
                <a:ea typeface="+mn-lt"/>
                <a:cs typeface="+mn-lt"/>
              </a:rPr>
              <a:t>cámara</a:t>
            </a:r>
            <a:r>
              <a:rPr lang="en-US" sz="1400" dirty="0">
                <a:ea typeface="+mn-lt"/>
                <a:cs typeface="+mn-lt"/>
              </a:rPr>
              <a:t> de </a:t>
            </a:r>
            <a:r>
              <a:rPr lang="en-US" sz="1400" dirty="0" err="1">
                <a:ea typeface="+mn-lt"/>
                <a:cs typeface="+mn-lt"/>
              </a:rPr>
              <a:t>inhalación</a:t>
            </a:r>
            <a:r>
              <a:rPr lang="en-US" sz="1400" dirty="0">
                <a:ea typeface="+mn-lt"/>
                <a:cs typeface="+mn-lt"/>
              </a:rPr>
              <a:t> o </a:t>
            </a:r>
            <a:r>
              <a:rPr lang="en-US" sz="1400" dirty="0" err="1">
                <a:ea typeface="+mn-lt"/>
                <a:cs typeface="+mn-lt"/>
              </a:rPr>
              <a:t>tratamiento</a:t>
            </a:r>
            <a:r>
              <a:rPr lang="en-US" sz="1400" dirty="0">
                <a:ea typeface="+mn-lt"/>
                <a:cs typeface="+mn-lt"/>
              </a:rPr>
              <a:t> con </a:t>
            </a:r>
            <a:r>
              <a:rPr lang="en-US" sz="1400" dirty="0" err="1">
                <a:ea typeface="+mn-lt"/>
                <a:cs typeface="+mn-lt"/>
              </a:rPr>
              <a:t>biológicos</a:t>
            </a:r>
            <a:r>
              <a:rPr lang="en-US" sz="1400" dirty="0">
                <a:ea typeface="+mn-lt"/>
                <a:cs typeface="+mn-lt"/>
              </a:rPr>
              <a:t>.</a:t>
            </a:r>
            <a:endParaRPr lang="en-US" sz="1100" dirty="0">
              <a:ea typeface="Calibri"/>
              <a:cs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83E98A3-C627-6316-C2A6-DF8C64F68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355" y="1738312"/>
            <a:ext cx="2408417" cy="24050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1198F89-CCF5-90DD-01D7-6F8E8066F078}"/>
              </a:ext>
            </a:extLst>
          </p:cNvPr>
          <p:cNvSpPr txBox="1"/>
          <p:nvPr/>
        </p:nvSpPr>
        <p:spPr>
          <a:xfrm>
            <a:off x="269632" y="1288073"/>
            <a:ext cx="8875833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📊 </a:t>
            </a:r>
            <a:r>
              <a:rPr lang="en-US" sz="1200" b="1" dirty="0"/>
              <a:t>Factores </a:t>
            </a:r>
            <a:r>
              <a:rPr lang="en-US" sz="1200" b="1" dirty="0" err="1"/>
              <a:t>asociados</a:t>
            </a:r>
            <a:r>
              <a:rPr lang="en-US" sz="1200" b="1" dirty="0"/>
              <a:t> a IE:</a:t>
            </a:r>
            <a:br>
              <a:rPr lang="en-US" sz="1200" dirty="0"/>
            </a:br>
            <a:r>
              <a:rPr lang="en-US" sz="1200" dirty="0"/>
              <a:t>✔️ Más </a:t>
            </a:r>
            <a:r>
              <a:rPr lang="en-US" sz="1200" dirty="0" err="1"/>
              <a:t>frecuente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mujeres</a:t>
            </a:r>
            <a:r>
              <a:rPr lang="en-US" sz="1200" dirty="0"/>
              <a:t>. </a:t>
            </a:r>
            <a:br>
              <a:rPr lang="en-US" sz="1200" dirty="0"/>
            </a:br>
            <a:r>
              <a:rPr lang="en-US" sz="1200" dirty="0"/>
              <a:t>✔️ </a:t>
            </a:r>
            <a:r>
              <a:rPr lang="en-US" sz="1200" dirty="0" err="1"/>
              <a:t>Pacientes</a:t>
            </a:r>
            <a:r>
              <a:rPr lang="en-US" sz="1200" dirty="0"/>
              <a:t> </a:t>
            </a:r>
            <a:r>
              <a:rPr lang="en-US" sz="1200" dirty="0" err="1"/>
              <a:t>más</a:t>
            </a:r>
            <a:r>
              <a:rPr lang="en-US" sz="1200" dirty="0"/>
              <a:t> </a:t>
            </a:r>
            <a:r>
              <a:rPr lang="en-US" sz="1200" dirty="0" err="1"/>
              <a:t>jóvenes</a:t>
            </a:r>
            <a:r>
              <a:rPr lang="en-US" sz="1200" dirty="0"/>
              <a:t>.</a:t>
            </a:r>
            <a:br>
              <a:rPr lang="en-US" sz="1200" dirty="0"/>
            </a:br>
            <a:r>
              <a:rPr lang="en-US" sz="1200" dirty="0"/>
              <a:t>✔️ </a:t>
            </a:r>
            <a:r>
              <a:rPr lang="en-US" sz="1200" dirty="0" err="1"/>
              <a:t>Fumadores</a:t>
            </a:r>
            <a:r>
              <a:rPr lang="en-US" sz="1200" dirty="0"/>
              <a:t> </a:t>
            </a:r>
            <a:r>
              <a:rPr lang="en-US" sz="1200" dirty="0" err="1"/>
              <a:t>activos</a:t>
            </a:r>
            <a:r>
              <a:rPr lang="en-US" sz="1200" dirty="0"/>
              <a:t> (60% vs 43% </a:t>
            </a:r>
            <a:r>
              <a:rPr lang="en-US" sz="1200" dirty="0" err="1"/>
              <a:t>exfumadores</a:t>
            </a:r>
            <a:r>
              <a:rPr lang="en-US" sz="1200" dirty="0"/>
              <a:t>).</a:t>
            </a:r>
            <a:br>
              <a:rPr lang="en-US" sz="1200" dirty="0"/>
            </a:br>
            <a:r>
              <a:rPr lang="en-US" sz="1200" dirty="0"/>
              <a:t>✔️ Menos </a:t>
            </a:r>
            <a:r>
              <a:rPr lang="en-US" sz="1200" dirty="0" err="1"/>
              <a:t>comorbilidad</a:t>
            </a:r>
            <a:r>
              <a:rPr lang="en-US" sz="1200" dirty="0"/>
              <a:t> (</a:t>
            </a:r>
            <a:r>
              <a:rPr lang="en-US" sz="1200" i="1" dirty="0"/>
              <a:t>Charlson</a:t>
            </a:r>
            <a:r>
              <a:rPr lang="en-US" sz="1200" dirty="0"/>
              <a:t> 0-1: 52.6% vs ≥3: 39.5%).</a:t>
            </a:r>
            <a:br>
              <a:rPr lang="en-US" sz="1200" dirty="0"/>
            </a:br>
            <a:r>
              <a:rPr lang="en-US" sz="1200" dirty="0"/>
              <a:t>✔️ Menos </a:t>
            </a:r>
            <a:r>
              <a:rPr lang="en-US" sz="1200" dirty="0" err="1"/>
              <a:t>frecuente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EPOC.</a:t>
            </a:r>
            <a:br>
              <a:rPr lang="en-US" sz="1200" dirty="0"/>
            </a:br>
            <a:r>
              <a:rPr lang="en-US" sz="1200" dirty="0"/>
              <a:t>✔️ Menos </a:t>
            </a:r>
            <a:r>
              <a:rPr lang="en-US" sz="1200" dirty="0" err="1"/>
              <a:t>tratamiento</a:t>
            </a:r>
            <a:r>
              <a:rPr lang="en-US" sz="1200" dirty="0"/>
              <a:t> con LAMA, LAMA+LABA y triple </a:t>
            </a:r>
            <a:r>
              <a:rPr lang="en-US" sz="1200" dirty="0" err="1"/>
              <a:t>terapia</a:t>
            </a:r>
            <a:r>
              <a:rPr lang="en-US" sz="1200" dirty="0"/>
              <a:t>.</a:t>
            </a:r>
            <a:br>
              <a:rPr lang="en-US" sz="1200" dirty="0"/>
            </a:br>
            <a:r>
              <a:rPr lang="en-US" sz="1200" dirty="0"/>
              <a:t>✔️ </a:t>
            </a:r>
            <a:r>
              <a:rPr lang="en-US" sz="1200" dirty="0" err="1"/>
              <a:t>Dosis</a:t>
            </a:r>
            <a:r>
              <a:rPr lang="en-US" sz="1200" dirty="0"/>
              <a:t> </a:t>
            </a:r>
            <a:r>
              <a:rPr lang="en-US" sz="1200" dirty="0" err="1"/>
              <a:t>bajas</a:t>
            </a:r>
            <a:r>
              <a:rPr lang="en-US" sz="1200" dirty="0"/>
              <a:t> de </a:t>
            </a:r>
            <a:r>
              <a:rPr lang="en-US" sz="1200" dirty="0" err="1"/>
              <a:t>corticoides</a:t>
            </a:r>
            <a:r>
              <a:rPr lang="en-US" sz="1200" dirty="0"/>
              <a:t> </a:t>
            </a:r>
            <a:r>
              <a:rPr lang="en-US" sz="1200" dirty="0" err="1"/>
              <a:t>inhalados</a:t>
            </a:r>
            <a:r>
              <a:rPr lang="en-US" sz="1200" dirty="0"/>
              <a:t>.</a:t>
            </a:r>
            <a:br>
              <a:rPr lang="en-US" sz="1200" dirty="0"/>
            </a:br>
            <a:r>
              <a:rPr lang="en-US" sz="1200" dirty="0"/>
              <a:t>✔️ </a:t>
            </a:r>
            <a:r>
              <a:rPr lang="en-US" sz="1200" dirty="0" err="1"/>
              <a:t>Relación</a:t>
            </a:r>
            <a:r>
              <a:rPr lang="en-US" sz="1200" dirty="0"/>
              <a:t> </a:t>
            </a:r>
            <a:r>
              <a:rPr lang="en-US" sz="1200" dirty="0" err="1"/>
              <a:t>clara</a:t>
            </a:r>
            <a:r>
              <a:rPr lang="en-US" sz="1200" dirty="0"/>
              <a:t> con </a:t>
            </a:r>
            <a:r>
              <a:rPr lang="en-US" sz="1200" b="1" dirty="0"/>
              <a:t>Test de Morisky Green</a:t>
            </a:r>
            <a:r>
              <a:rPr lang="en-US" sz="1200" dirty="0"/>
              <a:t> (</a:t>
            </a:r>
            <a:r>
              <a:rPr lang="en-US" sz="1200" i="1" dirty="0" err="1"/>
              <a:t>Incumplidor</a:t>
            </a:r>
            <a:r>
              <a:rPr lang="en-US" sz="1200" i="1" dirty="0"/>
              <a:t>: 73% vs 28.2%</a:t>
            </a:r>
            <a:r>
              <a:rPr lang="en-US" sz="1200" dirty="0"/>
              <a:t>).</a:t>
            </a:r>
            <a:endParaRPr lang="en-US" sz="1200" dirty="0">
              <a:ea typeface="Calibri"/>
              <a:cs typeface="Calibri"/>
            </a:endParaRPr>
          </a:p>
          <a:p>
            <a:endParaRPr lang="en-US" sz="1200" dirty="0"/>
          </a:p>
          <a:p>
            <a:r>
              <a:rPr lang="en-US" sz="1200" dirty="0"/>
              <a:t>📉 </a:t>
            </a:r>
            <a:r>
              <a:rPr lang="en-US" sz="1200" b="1" dirty="0"/>
              <a:t>Impacto </a:t>
            </a:r>
            <a:r>
              <a:rPr lang="en-US" sz="1200" b="1" dirty="0" err="1"/>
              <a:t>clínico</a:t>
            </a:r>
            <a:r>
              <a:rPr lang="en-US" sz="1200" b="1" dirty="0"/>
              <a:t> del IE:</a:t>
            </a:r>
            <a:br>
              <a:rPr lang="en-US" sz="1200" dirty="0"/>
            </a:br>
            <a:r>
              <a:rPr lang="en-US" sz="1200" dirty="0"/>
              <a:t>🔹 Mejor </a:t>
            </a:r>
            <a:r>
              <a:rPr lang="en-US" sz="1200" dirty="0" err="1"/>
              <a:t>función</a:t>
            </a:r>
            <a:r>
              <a:rPr lang="en-US" sz="1200" dirty="0"/>
              <a:t> </a:t>
            </a:r>
            <a:r>
              <a:rPr lang="en-US" sz="1200" dirty="0" err="1"/>
              <a:t>pulmonar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momento</a:t>
            </a:r>
            <a:r>
              <a:rPr lang="en-US" sz="1200" dirty="0"/>
              <a:t> de inclusion</a:t>
            </a:r>
          </a:p>
          <a:p>
            <a:r>
              <a:rPr lang="en-US" sz="1200" dirty="0"/>
              <a:t>      (</a:t>
            </a:r>
            <a:r>
              <a:rPr lang="en-US" sz="1200" i="1" dirty="0"/>
              <a:t>FVC%, FEV1%, FEV1/FVC</a:t>
            </a:r>
            <a:r>
              <a:rPr lang="en-US" sz="1200" dirty="0"/>
              <a:t>).</a:t>
            </a:r>
            <a:br>
              <a:rPr lang="en-US" sz="1200" dirty="0"/>
            </a:br>
            <a:r>
              <a:rPr lang="en-US" sz="1200" dirty="0"/>
              <a:t>🔹 Menos </a:t>
            </a:r>
            <a:r>
              <a:rPr lang="en-US" sz="1200" dirty="0" err="1"/>
              <a:t>exacerbaciones</a:t>
            </a:r>
            <a:r>
              <a:rPr lang="en-US" sz="1200" dirty="0"/>
              <a:t> </a:t>
            </a:r>
            <a:r>
              <a:rPr lang="en-US" sz="1200" dirty="0" err="1"/>
              <a:t>ambulatorias</a:t>
            </a:r>
            <a:r>
              <a:rPr lang="en-US" sz="1200" dirty="0"/>
              <a:t>.</a:t>
            </a:r>
            <a:br>
              <a:rPr lang="en-US" sz="1200" dirty="0"/>
            </a:br>
            <a:r>
              <a:rPr lang="en-US" sz="1200" dirty="0"/>
              <a:t>🔹 Menos </a:t>
            </a:r>
            <a:r>
              <a:rPr lang="en-US" sz="1200" dirty="0" err="1"/>
              <a:t>ciclos</a:t>
            </a:r>
            <a:r>
              <a:rPr lang="en-US" sz="1200" dirty="0"/>
              <a:t> de </a:t>
            </a:r>
            <a:r>
              <a:rPr lang="en-US" sz="1200" dirty="0" err="1"/>
              <a:t>corticoides</a:t>
            </a:r>
            <a:r>
              <a:rPr lang="en-US" sz="1200" dirty="0"/>
              <a:t> </a:t>
            </a:r>
            <a:r>
              <a:rPr lang="en-US" sz="1200" dirty="0" err="1"/>
              <a:t>orales</a:t>
            </a:r>
            <a:r>
              <a:rPr lang="en-US" sz="1200" dirty="0"/>
              <a:t>.</a:t>
            </a:r>
            <a:endParaRPr lang="en-US" sz="1200" dirty="0">
              <a:ea typeface="Calibri"/>
              <a:cs typeface="Calibri"/>
            </a:endParaRPr>
          </a:p>
          <a:p>
            <a:endParaRPr lang="en-US" sz="1200" dirty="0"/>
          </a:p>
          <a:p>
            <a:r>
              <a:rPr lang="en-US" sz="1200" dirty="0"/>
              <a:t>✅ </a:t>
            </a:r>
            <a:r>
              <a:rPr lang="en-US" sz="1200" b="1" dirty="0" err="1"/>
              <a:t>Conclusión</a:t>
            </a:r>
            <a:r>
              <a:rPr lang="en-US" sz="1200" b="1" dirty="0"/>
              <a:t>:</a:t>
            </a:r>
            <a:br>
              <a:rPr lang="en-US" sz="1200" dirty="0"/>
            </a:br>
            <a:r>
              <a:rPr lang="en-US" sz="1200" dirty="0"/>
              <a:t>El </a:t>
            </a:r>
            <a:r>
              <a:rPr lang="en-US" sz="1200" b="1" dirty="0"/>
              <a:t>IE es </a:t>
            </a:r>
            <a:r>
              <a:rPr lang="en-US" sz="1200" b="1" dirty="0" err="1"/>
              <a:t>frecuente</a:t>
            </a:r>
            <a:r>
              <a:rPr lang="en-US" sz="1200" b="1" dirty="0"/>
              <a:t> (48.1%)</a:t>
            </a:r>
            <a:r>
              <a:rPr lang="en-US" sz="1200" dirty="0"/>
              <a:t>, </a:t>
            </a:r>
            <a:r>
              <a:rPr lang="en-US" sz="1200" dirty="0" err="1"/>
              <a:t>especialmente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pacientes</a:t>
            </a:r>
            <a:r>
              <a:rPr lang="en-US" sz="1200" dirty="0"/>
              <a:t> </a:t>
            </a:r>
            <a:r>
              <a:rPr lang="en-US" sz="1200" dirty="0" err="1"/>
              <a:t>más</a:t>
            </a:r>
            <a:r>
              <a:rPr lang="en-US" sz="1200" dirty="0"/>
              <a:t> </a:t>
            </a:r>
            <a:r>
              <a:rPr lang="en-US" sz="1200" dirty="0" err="1"/>
              <a:t>jóvenes</a:t>
            </a:r>
            <a:r>
              <a:rPr lang="en-US" sz="1200" dirty="0"/>
              <a:t>, con </a:t>
            </a:r>
            <a:r>
              <a:rPr lang="en-US" sz="1200" dirty="0" err="1"/>
              <a:t>menos</a:t>
            </a:r>
            <a:r>
              <a:rPr lang="en-US" sz="1200" dirty="0"/>
              <a:t> </a:t>
            </a:r>
            <a:r>
              <a:rPr lang="en-US" sz="1200" dirty="0" err="1"/>
              <a:t>comorbilidad</a:t>
            </a:r>
            <a:r>
              <a:rPr lang="en-US" sz="1200" dirty="0"/>
              <a:t> y </a:t>
            </a:r>
            <a:r>
              <a:rPr lang="en-US" sz="1200" dirty="0" err="1"/>
              <a:t>enfermedad</a:t>
            </a:r>
            <a:r>
              <a:rPr lang="en-US" sz="1200" dirty="0"/>
              <a:t> </a:t>
            </a:r>
            <a:r>
              <a:rPr lang="en-US" sz="1200" dirty="0" err="1"/>
              <a:t>menos</a:t>
            </a:r>
            <a:r>
              <a:rPr lang="en-US" sz="1200" dirty="0"/>
              <a:t> grave. </a:t>
            </a:r>
            <a:endParaRPr lang="en-US" sz="1200" b="1" dirty="0"/>
          </a:p>
          <a:p>
            <a:r>
              <a:rPr lang="en-US" sz="1200" b="1" dirty="0"/>
              <a:t>A </a:t>
            </a:r>
            <a:r>
              <a:rPr lang="en-US" sz="1200" b="1" dirty="0" err="1"/>
              <a:t>pesar</a:t>
            </a:r>
            <a:r>
              <a:rPr lang="en-US" sz="1200" b="1" dirty="0"/>
              <a:t> del IE, </a:t>
            </a:r>
            <a:r>
              <a:rPr lang="en-US" sz="1200" b="1" dirty="0" err="1"/>
              <a:t>estos</a:t>
            </a:r>
            <a:r>
              <a:rPr lang="en-US" sz="1200" b="1" dirty="0"/>
              <a:t> </a:t>
            </a:r>
            <a:r>
              <a:rPr lang="en-US" sz="1200" b="1" dirty="0" err="1"/>
              <a:t>pacientes</a:t>
            </a:r>
            <a:r>
              <a:rPr lang="en-US" sz="1200" b="1" dirty="0"/>
              <a:t> </a:t>
            </a:r>
            <a:r>
              <a:rPr lang="en-US" sz="1200" b="1" dirty="0" err="1"/>
              <a:t>tuvieron</a:t>
            </a:r>
            <a:r>
              <a:rPr lang="en-US" sz="1200" b="1" dirty="0"/>
              <a:t> </a:t>
            </a:r>
            <a:r>
              <a:rPr lang="en-US" sz="1200" b="1" dirty="0" err="1"/>
              <a:t>una</a:t>
            </a:r>
            <a:r>
              <a:rPr lang="en-US" sz="1200" b="1" dirty="0"/>
              <a:t> </a:t>
            </a:r>
            <a:r>
              <a:rPr lang="en-US" sz="1200" b="1" dirty="0" err="1"/>
              <a:t>evolución</a:t>
            </a:r>
            <a:r>
              <a:rPr lang="en-US" sz="1200" b="1" dirty="0"/>
              <a:t> </a:t>
            </a:r>
            <a:r>
              <a:rPr lang="en-US" sz="1200" b="1" dirty="0" err="1"/>
              <a:t>más</a:t>
            </a:r>
            <a:r>
              <a:rPr lang="en-US" sz="1200" b="1" dirty="0"/>
              <a:t> favorable </a:t>
            </a:r>
            <a:r>
              <a:rPr lang="en-US" sz="1200" b="1" dirty="0" err="1"/>
              <a:t>en</a:t>
            </a:r>
            <a:r>
              <a:rPr lang="en-US" sz="1200" b="1" dirty="0"/>
              <a:t> </a:t>
            </a:r>
            <a:r>
              <a:rPr lang="en-US" sz="1200" b="1" dirty="0" err="1"/>
              <a:t>el</a:t>
            </a:r>
            <a:r>
              <a:rPr lang="en-US" sz="1200" b="1" dirty="0"/>
              <a:t> </a:t>
            </a:r>
            <a:r>
              <a:rPr lang="en-US" sz="1200" b="1" dirty="0" err="1"/>
              <a:t>seguimiento</a:t>
            </a:r>
            <a:r>
              <a:rPr lang="en-US" sz="1200" b="1" dirty="0"/>
              <a:t>.</a:t>
            </a:r>
            <a:endParaRPr lang="en-US" sz="1200" b="1" dirty="0">
              <a:ea typeface="Calibri"/>
              <a:cs typeface="Calibri"/>
            </a:endParaRPr>
          </a:p>
        </p:txBody>
      </p:sp>
      <p:pic>
        <p:nvPicPr>
          <p:cNvPr id="2" name="Imagen 1" descr="Tabla&#10;&#10;El contenido generado por inteligencia artificial puede ser incorrecto.">
            <a:extLst>
              <a:ext uri="{FF2B5EF4-FFF2-40B4-BE49-F238E27FC236}">
                <a16:creationId xmlns:a16="http://schemas.microsoft.com/office/drawing/2014/main" id="{4994AE7F-49B2-1947-FF8B-0340A5412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63209"/>
            <a:ext cx="3960440" cy="38466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402</Words>
  <Application>Microsoft Office PowerPoint</Application>
  <PresentationFormat>Presentación en pantalla (16:9)</PresentationFormat>
  <Paragraphs>25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76</cp:revision>
  <dcterms:created xsi:type="dcterms:W3CDTF">2024-02-05T13:08:18Z</dcterms:created>
  <dcterms:modified xsi:type="dcterms:W3CDTF">2025-02-26T17:43:47Z</dcterms:modified>
</cp:coreProperties>
</file>