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8" roundtripDataSignature="AMtx7mhRbyi9/Mc6xuIZXnnNqHg0QfQhz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de título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"/>
          <p:cNvSpPr txBox="1"/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4"/>
          <p:cNvSpPr txBox="1"/>
          <p:nvPr>
            <p:ph idx="1" type="subTitle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4" name="Google Shape;14;p4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4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4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objetos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5"/>
          <p:cNvSpPr txBox="1"/>
          <p:nvPr>
            <p:ph idx="1" type="body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5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5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cabezado de sección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 txBox="1"/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6"/>
          <p:cNvSpPr txBox="1"/>
          <p:nvPr>
            <p:ph idx="1" type="body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6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os objetos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457200" y="900113"/>
            <a:ext cx="4038600" cy="25455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2" name="Google Shape;32;p7"/>
          <p:cNvSpPr txBox="1"/>
          <p:nvPr>
            <p:ph idx="2" type="body"/>
          </p:nvPr>
        </p:nvSpPr>
        <p:spPr>
          <a:xfrm>
            <a:off x="4648200" y="900113"/>
            <a:ext cx="4038600" cy="25455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3" name="Google Shape;33;p7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7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7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ció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8"/>
          <p:cNvSpPr txBox="1"/>
          <p:nvPr>
            <p:ph idx="1" type="body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8"/>
          <p:cNvSpPr txBox="1"/>
          <p:nvPr>
            <p:ph idx="2" type="body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0" name="Google Shape;40;p8"/>
          <p:cNvSpPr txBox="1"/>
          <p:nvPr>
            <p:ph idx="3" type="body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8"/>
          <p:cNvSpPr txBox="1"/>
          <p:nvPr>
            <p:ph idx="4" type="body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2" name="Google Shape;42;p8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8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8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ólo el título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9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9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9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 blanco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0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0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0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ido con título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/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" type="body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1"/>
          <p:cNvSpPr txBox="1"/>
          <p:nvPr>
            <p:ph idx="2" type="body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11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1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1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n con título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 txBox="1"/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2"/>
          <p:cNvSpPr/>
          <p:nvPr>
            <p:ph idx="2" type="pic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2"/>
          <p:cNvSpPr txBox="1"/>
          <p:nvPr>
            <p:ph idx="1" type="body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2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2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2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texto vertical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3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3"/>
          <p:cNvSpPr txBox="1"/>
          <p:nvPr>
            <p:ph idx="1" type="body"/>
          </p:nvPr>
        </p:nvSpPr>
        <p:spPr>
          <a:xfrm rot="5400000">
            <a:off x="2874764" y="-1217413"/>
            <a:ext cx="3394472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3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3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3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vertical y texto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4"/>
          <p:cNvSpPr txBox="1"/>
          <p:nvPr>
            <p:ph type="title"/>
          </p:nvPr>
        </p:nvSpPr>
        <p:spPr>
          <a:xfrm rot="5400000">
            <a:off x="6012656" y="771525"/>
            <a:ext cx="3290888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4"/>
          <p:cNvSpPr txBox="1"/>
          <p:nvPr>
            <p:ph idx="1" type="body"/>
          </p:nvPr>
        </p:nvSpPr>
        <p:spPr>
          <a:xfrm rot="5400000">
            <a:off x="1821656" y="-1209675"/>
            <a:ext cx="3290888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4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4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4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3"/>
          <p:cNvSpPr txBox="1"/>
          <p:nvPr>
            <p:ph idx="1" type="body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3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3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3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>
            <p:ph type="ctrTitle"/>
          </p:nvPr>
        </p:nvSpPr>
        <p:spPr>
          <a:xfrm>
            <a:off x="1966275" y="144700"/>
            <a:ext cx="7032600" cy="1102500"/>
          </a:xfrm>
          <a:prstGeom prst="rect">
            <a:avLst/>
          </a:prstGeom>
          <a:solidFill>
            <a:srgbClr val="D9D2E9"/>
          </a:solidFill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s-ES" sz="2100">
                <a:latin typeface="Arial"/>
                <a:ea typeface="Arial"/>
                <a:cs typeface="Arial"/>
                <a:sym typeface="Arial"/>
              </a:rPr>
              <a:t>Revisión</a:t>
            </a:r>
            <a:r>
              <a:rPr b="1" lang="es-ES" sz="2100">
                <a:latin typeface="Arial"/>
                <a:ea typeface="Arial"/>
                <a:cs typeface="Arial"/>
                <a:sym typeface="Arial"/>
              </a:rPr>
              <a:t> sobre el uso de corticoides en pacientes </a:t>
            </a:r>
            <a:r>
              <a:rPr b="1" lang="es-ES" sz="2100">
                <a:latin typeface="Arial"/>
                <a:ea typeface="Arial"/>
                <a:cs typeface="Arial"/>
                <a:sym typeface="Arial"/>
              </a:rPr>
              <a:t>asmáticos</a:t>
            </a:r>
            <a:r>
              <a:rPr b="1" lang="es-ES" sz="2100">
                <a:latin typeface="Arial"/>
                <a:ea typeface="Arial"/>
                <a:cs typeface="Arial"/>
                <a:sym typeface="Arial"/>
              </a:rPr>
              <a:t> en nuestro centro.</a:t>
            </a:r>
            <a:endParaRPr b="1" sz="2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s-ES" sz="1100">
                <a:latin typeface="Arial"/>
                <a:ea typeface="Arial"/>
                <a:cs typeface="Arial"/>
                <a:sym typeface="Arial"/>
              </a:rPr>
              <a:t>M.M Segura, S. Sánchez, J. López, A. </a:t>
            </a:r>
            <a:r>
              <a:rPr b="1" lang="es-ES" sz="1100">
                <a:latin typeface="Arial"/>
                <a:ea typeface="Arial"/>
                <a:cs typeface="Arial"/>
                <a:sym typeface="Arial"/>
              </a:rPr>
              <a:t>Martínez</a:t>
            </a:r>
            <a:r>
              <a:rPr b="1" lang="es-ES" sz="1100">
                <a:latin typeface="Arial"/>
                <a:ea typeface="Arial"/>
                <a:cs typeface="Arial"/>
                <a:sym typeface="Arial"/>
              </a:rPr>
              <a:t> y J.L Velasco. HUVV, Málaga.</a:t>
            </a:r>
            <a:endParaRPr b="1" sz="1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"/>
          <p:cNvSpPr txBox="1"/>
          <p:nvPr/>
        </p:nvSpPr>
        <p:spPr>
          <a:xfrm>
            <a:off x="423950" y="1731775"/>
            <a:ext cx="3668700" cy="66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208150" y="1485876"/>
            <a:ext cx="3834300" cy="1857300"/>
          </a:xfrm>
          <a:prstGeom prst="rect">
            <a:avLst/>
          </a:prstGeom>
          <a:solidFill>
            <a:srgbClr val="FFFFFF"/>
          </a:solidFill>
          <a:ln cap="flat" cmpd="sng" w="28575">
            <a:solidFill>
              <a:srgbClr val="8064A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700">
                <a:solidFill>
                  <a:srgbClr val="888888"/>
                </a:solidFill>
                <a:highlight>
                  <a:srgbClr val="FFFFFF"/>
                </a:highlight>
              </a:rPr>
              <a:t>Introducción: </a:t>
            </a:r>
            <a:endParaRPr sz="1700">
              <a:solidFill>
                <a:srgbClr val="888888"/>
              </a:solidFill>
              <a:highlight>
                <a:srgbClr val="FFFFFF"/>
              </a:highlight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100">
                <a:solidFill>
                  <a:schemeClr val="dk1"/>
                </a:solidFill>
              </a:rPr>
              <a:t>El asma presenta desafíos considerables en su manejo clínico. Un </a:t>
            </a:r>
            <a:r>
              <a:rPr lang="es-ES" sz="1100" u="sng">
                <a:solidFill>
                  <a:schemeClr val="dk1"/>
                </a:solidFill>
              </a:rPr>
              <a:t>tratamiento de base efectivo se destaca como una piedra angular en la gestión de esta enfermedad</a:t>
            </a:r>
            <a:r>
              <a:rPr lang="es-ES" sz="1100">
                <a:solidFill>
                  <a:schemeClr val="dk1"/>
                </a:solidFill>
              </a:rPr>
              <a:t>, no solo para controlar los síntomas diarios, sino también para </a:t>
            </a:r>
            <a:r>
              <a:rPr lang="es-ES" sz="1100" u="sng">
                <a:solidFill>
                  <a:schemeClr val="dk1"/>
                </a:solidFill>
              </a:rPr>
              <a:t>prevenir agudizaciones</a:t>
            </a:r>
            <a:r>
              <a:rPr lang="es-ES" sz="1100">
                <a:solidFill>
                  <a:schemeClr val="dk1"/>
                </a:solidFill>
              </a:rPr>
              <a:t> que puedan comprometer la salud pulmonar a largo plazo. 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1100">
                <a:solidFill>
                  <a:schemeClr val="dk1"/>
                </a:solidFill>
              </a:rPr>
              <a:t>Objetivo: evaluación del uso de corticoides por parte de los pacientes asmáticos en nuestra área sanitaria.</a:t>
            </a:r>
            <a:endParaRPr b="1" sz="1700">
              <a:solidFill>
                <a:srgbClr val="888888"/>
              </a:solidFill>
              <a:highlight>
                <a:srgbClr val="FFFFFF"/>
              </a:highlight>
            </a:endParaRPr>
          </a:p>
        </p:txBody>
      </p:sp>
      <p:sp>
        <p:nvSpPr>
          <p:cNvPr id="87" name="Google Shape;87;p1"/>
          <p:cNvSpPr txBox="1"/>
          <p:nvPr/>
        </p:nvSpPr>
        <p:spPr>
          <a:xfrm>
            <a:off x="208150" y="3472646"/>
            <a:ext cx="3834300" cy="1186800"/>
          </a:xfrm>
          <a:prstGeom prst="rect">
            <a:avLst/>
          </a:prstGeom>
          <a:solidFill>
            <a:srgbClr val="FFFFFF"/>
          </a:solidFill>
          <a:ln cap="flat" cmpd="sng" w="28575">
            <a:solidFill>
              <a:srgbClr val="8064A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700">
                <a:solidFill>
                  <a:srgbClr val="888888"/>
                </a:solidFill>
                <a:highlight>
                  <a:srgbClr val="FFFFFF"/>
                </a:highlight>
              </a:rPr>
              <a:t>Materiales y Métodos</a:t>
            </a:r>
            <a:r>
              <a:rPr lang="es-ES" sz="1700">
                <a:solidFill>
                  <a:srgbClr val="888888"/>
                </a:solidFill>
                <a:highlight>
                  <a:srgbClr val="FFFFFF"/>
                </a:highlight>
              </a:rPr>
              <a:t>:</a:t>
            </a:r>
            <a:endParaRPr sz="1700">
              <a:solidFill>
                <a:srgbClr val="888888"/>
              </a:solidFill>
              <a:highlight>
                <a:srgbClr val="FFFFFF"/>
              </a:highlight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100">
                <a:solidFill>
                  <a:schemeClr val="dk1"/>
                </a:solidFill>
              </a:rPr>
              <a:t>Se llevó a cabo un estudio retrospectivo descriptivo.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1100">
                <a:solidFill>
                  <a:schemeClr val="dk1"/>
                </a:solidFill>
              </a:rPr>
              <a:t>La muestra incluyó a 127, con diagnóstico de asma entre sus antecedentes que habían retirado tres envases o más de corticoides orales en el último año.</a:t>
            </a:r>
            <a:endParaRPr sz="1700">
              <a:solidFill>
                <a:srgbClr val="888888"/>
              </a:solidFill>
              <a:highlight>
                <a:srgbClr val="FFFFFF"/>
              </a:highlight>
            </a:endParaRPr>
          </a:p>
        </p:txBody>
      </p:sp>
      <p:sp>
        <p:nvSpPr>
          <p:cNvPr id="88" name="Google Shape;88;p1"/>
          <p:cNvSpPr txBox="1"/>
          <p:nvPr/>
        </p:nvSpPr>
        <p:spPr>
          <a:xfrm>
            <a:off x="4320225" y="1485875"/>
            <a:ext cx="2535000" cy="3173700"/>
          </a:xfrm>
          <a:prstGeom prst="rect">
            <a:avLst/>
          </a:prstGeom>
          <a:solidFill>
            <a:srgbClr val="FFFFFF"/>
          </a:solidFill>
          <a:ln cap="flat" cmpd="sng" w="28575">
            <a:solidFill>
              <a:srgbClr val="8064A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700">
                <a:solidFill>
                  <a:srgbClr val="888888"/>
                </a:solidFill>
                <a:highlight>
                  <a:srgbClr val="FFFFFF"/>
                </a:highlight>
              </a:rPr>
              <a:t>Discusión</a:t>
            </a:r>
            <a:r>
              <a:rPr lang="es-ES" sz="1700">
                <a:solidFill>
                  <a:srgbClr val="888888"/>
                </a:solidFill>
                <a:highlight>
                  <a:srgbClr val="FFFFFF"/>
                </a:highlight>
              </a:rPr>
              <a:t>:</a:t>
            </a:r>
            <a:endParaRPr sz="1700">
              <a:solidFill>
                <a:srgbClr val="888888"/>
              </a:solidFill>
              <a:highlight>
                <a:srgbClr val="FFFFFF"/>
              </a:highlight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100">
                <a:solidFill>
                  <a:schemeClr val="dk1"/>
                </a:solidFill>
              </a:rPr>
              <a:t>Sólo 14 (</a:t>
            </a:r>
            <a:r>
              <a:rPr b="1" lang="es-ES" sz="1100">
                <a:solidFill>
                  <a:schemeClr val="dk1"/>
                </a:solidFill>
              </a:rPr>
              <a:t>11%</a:t>
            </a:r>
            <a:r>
              <a:rPr lang="es-ES" sz="1100">
                <a:solidFill>
                  <a:schemeClr val="dk1"/>
                </a:solidFill>
              </a:rPr>
              <a:t>) pacientes tenían un </a:t>
            </a:r>
            <a:r>
              <a:rPr b="1" lang="es-ES" sz="1100">
                <a:solidFill>
                  <a:schemeClr val="dk1"/>
                </a:solidFill>
              </a:rPr>
              <a:t>diagnóstico con test confirmatorio</a:t>
            </a:r>
            <a:r>
              <a:rPr lang="es-ES" sz="1100">
                <a:solidFill>
                  <a:schemeClr val="dk1"/>
                </a:solidFill>
              </a:rPr>
              <a:t> de asma reflejado en su historia clínica. 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1100">
                <a:solidFill>
                  <a:schemeClr val="dk1"/>
                </a:solidFill>
              </a:rPr>
              <a:t>Sólo 19 (</a:t>
            </a:r>
            <a:r>
              <a:rPr b="1" lang="es-ES" sz="1100">
                <a:solidFill>
                  <a:schemeClr val="dk1"/>
                </a:solidFill>
              </a:rPr>
              <a:t>15%</a:t>
            </a:r>
            <a:r>
              <a:rPr lang="es-ES" sz="1100">
                <a:solidFill>
                  <a:schemeClr val="dk1"/>
                </a:solidFill>
              </a:rPr>
              <a:t>) pacientes estaban en </a:t>
            </a:r>
            <a:r>
              <a:rPr b="1" lang="es-ES" sz="1100">
                <a:solidFill>
                  <a:schemeClr val="dk1"/>
                </a:solidFill>
              </a:rPr>
              <a:t>seguimiento</a:t>
            </a:r>
            <a:r>
              <a:rPr lang="es-ES" sz="1100">
                <a:solidFill>
                  <a:schemeClr val="dk1"/>
                </a:solidFill>
              </a:rPr>
              <a:t>  especializado por </a:t>
            </a:r>
            <a:r>
              <a:rPr b="1" lang="es-ES" sz="1100">
                <a:solidFill>
                  <a:schemeClr val="dk1"/>
                </a:solidFill>
              </a:rPr>
              <a:t>Neumología</a:t>
            </a:r>
            <a:r>
              <a:rPr lang="es-ES" sz="1100">
                <a:solidFill>
                  <a:schemeClr val="dk1"/>
                </a:solidFill>
              </a:rPr>
              <a:t> y de ellos, 34 (27%) pacientes presentaban alguna espirometría registrada en su historia.  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100">
                <a:solidFill>
                  <a:schemeClr val="dk1"/>
                </a:solidFill>
              </a:rPr>
              <a:t>Presentaron una </a:t>
            </a:r>
            <a:r>
              <a:rPr b="1" lang="es-ES" sz="1100">
                <a:solidFill>
                  <a:schemeClr val="dk1"/>
                </a:solidFill>
              </a:rPr>
              <a:t>media de 1.5 ± 1.7 exacerbaciones</a:t>
            </a:r>
            <a:r>
              <a:rPr lang="es-ES" sz="1100">
                <a:solidFill>
                  <a:schemeClr val="dk1"/>
                </a:solidFill>
              </a:rPr>
              <a:t> con necesidad de toma de OCS. Encontramos un total de 9 (</a:t>
            </a:r>
            <a:r>
              <a:rPr b="1" lang="es-ES" sz="1100">
                <a:solidFill>
                  <a:schemeClr val="dk1"/>
                </a:solidFill>
              </a:rPr>
              <a:t>7%</a:t>
            </a:r>
            <a:r>
              <a:rPr lang="es-ES" sz="1100">
                <a:solidFill>
                  <a:schemeClr val="dk1"/>
                </a:solidFill>
              </a:rPr>
              <a:t>) pacientes que precisaron </a:t>
            </a:r>
            <a:r>
              <a:rPr b="1" lang="es-ES" sz="1100">
                <a:solidFill>
                  <a:schemeClr val="dk1"/>
                </a:solidFill>
              </a:rPr>
              <a:t>ingreso hospitalario</a:t>
            </a:r>
            <a:r>
              <a:rPr lang="es-ES" sz="1100">
                <a:solidFill>
                  <a:schemeClr val="dk1"/>
                </a:solidFill>
              </a:rPr>
              <a:t> con una media de 7 ± 5 días de ingreso. </a:t>
            </a:r>
            <a:endParaRPr sz="1700">
              <a:solidFill>
                <a:srgbClr val="888888"/>
              </a:solidFill>
              <a:highlight>
                <a:srgbClr val="FFFFFF"/>
              </a:highlight>
            </a:endParaRPr>
          </a:p>
        </p:txBody>
      </p:sp>
      <p:pic>
        <p:nvPicPr>
          <p:cNvPr id="89" name="Google Shape;89;p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13375" y="1322600"/>
            <a:ext cx="1985500" cy="37489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 txBox="1"/>
          <p:nvPr/>
        </p:nvSpPr>
        <p:spPr>
          <a:xfrm>
            <a:off x="380800" y="3364725"/>
            <a:ext cx="8560500" cy="1690500"/>
          </a:xfrm>
          <a:prstGeom prst="rect">
            <a:avLst/>
          </a:prstGeom>
          <a:solidFill>
            <a:srgbClr val="D9D2E9"/>
          </a:solidFill>
          <a:ln cap="flat" cmpd="sng" w="28575">
            <a:solidFill>
              <a:srgbClr val="8064A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 fontScale="55000" lnSpcReduction="20000"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930">
                <a:solidFill>
                  <a:srgbClr val="888888"/>
                </a:solidFill>
                <a:highlight>
                  <a:srgbClr val="D9D2E9"/>
                </a:highlight>
              </a:rPr>
              <a:t>Conclusiones</a:t>
            </a:r>
            <a:r>
              <a:rPr lang="es-ES" sz="2930">
                <a:solidFill>
                  <a:srgbClr val="888888"/>
                </a:solidFill>
                <a:highlight>
                  <a:srgbClr val="D9D2E9"/>
                </a:highlight>
              </a:rPr>
              <a:t>: </a:t>
            </a:r>
            <a:endParaRPr sz="3132">
              <a:solidFill>
                <a:schemeClr val="dk1"/>
              </a:solidFill>
              <a:highlight>
                <a:srgbClr val="D9D2E9"/>
              </a:highlight>
            </a:endParaRPr>
          </a:p>
          <a:p>
            <a:pPr indent="-308643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-"/>
            </a:pPr>
            <a:r>
              <a:rPr lang="es-ES" sz="2291">
                <a:solidFill>
                  <a:schemeClr val="dk1"/>
                </a:solidFill>
              </a:rPr>
              <a:t>Muchos de los pacientes no tenían test confirmatorio de asma, ni ninguna espirometría simple en el seguimiento.</a:t>
            </a:r>
            <a:endParaRPr sz="2291">
              <a:solidFill>
                <a:schemeClr val="dk1"/>
              </a:solidFill>
            </a:endParaRPr>
          </a:p>
          <a:p>
            <a:pPr indent="-308643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-"/>
            </a:pPr>
            <a:r>
              <a:rPr lang="es-ES" sz="2291">
                <a:solidFill>
                  <a:schemeClr val="dk1"/>
                </a:solidFill>
              </a:rPr>
              <a:t>Los pacientes corticodependientes, fueron los que presentaron peores resultados en cuanto a exacerbaciones, porcentaje de ingreso y dosis de GCS acumulada.</a:t>
            </a:r>
            <a:endParaRPr sz="2291">
              <a:solidFill>
                <a:schemeClr val="dk1"/>
              </a:solidFill>
            </a:endParaRPr>
          </a:p>
          <a:p>
            <a:pPr indent="-308643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-"/>
            </a:pPr>
            <a:r>
              <a:rPr lang="es-ES" sz="2291">
                <a:solidFill>
                  <a:schemeClr val="dk1"/>
                </a:solidFill>
              </a:rPr>
              <a:t>Remarcar la importancia de la adherencia al  tratamiento inhalado con ICS como terapia base.</a:t>
            </a:r>
            <a:endParaRPr sz="2291">
              <a:solidFill>
                <a:schemeClr val="dk1"/>
              </a:solidFill>
            </a:endParaRPr>
          </a:p>
          <a:p>
            <a:pPr indent="-277495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1085"/>
              <a:buChar char="-"/>
            </a:pPr>
            <a:r>
              <a:rPr lang="es-ES" sz="2291">
                <a:solidFill>
                  <a:schemeClr val="dk1"/>
                </a:solidFill>
              </a:rPr>
              <a:t>Es este sector concreto de la población el que requiere hacer mayor hincapié tanto desde Atención Primaria como desde Atención Especializada</a:t>
            </a:r>
            <a:r>
              <a:rPr lang="es-ES" sz="1902">
                <a:solidFill>
                  <a:schemeClr val="dk1"/>
                </a:solidFill>
              </a:rPr>
              <a:t>.</a:t>
            </a:r>
            <a:endParaRPr sz="1902">
              <a:solidFill>
                <a:schemeClr val="dk1"/>
              </a:solidFill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999400" y="151225"/>
            <a:ext cx="4855800" cy="3001500"/>
          </a:xfrm>
          <a:prstGeom prst="rect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1100">
                <a:solidFill>
                  <a:schemeClr val="dk1"/>
                </a:solidFill>
              </a:rPr>
              <a:t>La dosis </a:t>
            </a:r>
            <a:r>
              <a:rPr b="1" lang="es-ES" sz="1100">
                <a:solidFill>
                  <a:schemeClr val="dk1"/>
                </a:solidFill>
              </a:rPr>
              <a:t>acumulada de OCS</a:t>
            </a:r>
            <a:r>
              <a:rPr lang="es-ES" sz="1100">
                <a:solidFill>
                  <a:schemeClr val="dk1"/>
                </a:solidFill>
              </a:rPr>
              <a:t> de nuestros pacientes asmáticos fue de </a:t>
            </a:r>
            <a:r>
              <a:rPr b="1" lang="es-ES" sz="1100">
                <a:solidFill>
                  <a:schemeClr val="dk1"/>
                </a:solidFill>
              </a:rPr>
              <a:t>1.183mg </a:t>
            </a:r>
            <a:r>
              <a:rPr lang="es-ES" sz="1100">
                <a:solidFill>
                  <a:schemeClr val="dk1"/>
                </a:solidFill>
              </a:rPr>
              <a:t>de prednisona o equivalentes. No osbtante, sólo el 44% de la dosis acumulada fue realmente por asma bronquial.  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1100">
                <a:solidFill>
                  <a:schemeClr val="dk1"/>
                </a:solidFill>
              </a:rPr>
              <a:t>Centrándonos en los </a:t>
            </a:r>
            <a:r>
              <a:rPr b="1" lang="es-ES" sz="1100">
                <a:solidFill>
                  <a:schemeClr val="dk1"/>
                </a:solidFill>
              </a:rPr>
              <a:t>pacientes corticodependientes</a:t>
            </a:r>
            <a:r>
              <a:rPr lang="es-ES" sz="1100">
                <a:solidFill>
                  <a:schemeClr val="dk1"/>
                </a:solidFill>
              </a:rPr>
              <a:t> encontramos de 16 (</a:t>
            </a:r>
            <a:r>
              <a:rPr b="1" lang="es-ES" sz="1100">
                <a:solidFill>
                  <a:schemeClr val="dk1"/>
                </a:solidFill>
              </a:rPr>
              <a:t>12.6%</a:t>
            </a:r>
            <a:r>
              <a:rPr lang="es-ES" sz="1100">
                <a:solidFill>
                  <a:schemeClr val="dk1"/>
                </a:solidFill>
              </a:rPr>
              <a:t>) pacientes: </a:t>
            </a:r>
            <a:endParaRPr sz="1100">
              <a:solidFill>
                <a:schemeClr val="dk1"/>
              </a:solidFill>
            </a:endParaRPr>
          </a:p>
          <a:p>
            <a:pPr indent="-29845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es-ES" sz="1100">
                <a:solidFill>
                  <a:schemeClr val="dk1"/>
                </a:solidFill>
              </a:rPr>
              <a:t>Tienen una dosis acumulada de 1443 mg de prednisona (un 98% de la cual fue pautada por agudizaciones). </a:t>
            </a:r>
            <a:endParaRPr sz="1100">
              <a:solidFill>
                <a:schemeClr val="dk1"/>
              </a:solidFill>
            </a:endParaRPr>
          </a:p>
          <a:p>
            <a:pPr indent="-29845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es-ES" sz="1100">
                <a:solidFill>
                  <a:schemeClr val="dk1"/>
                </a:solidFill>
              </a:rPr>
              <a:t>Presentaron una media de 3.8 ± 1.2 exacerbaciones con necesidad de OCS. </a:t>
            </a:r>
            <a:endParaRPr sz="1100">
              <a:solidFill>
                <a:schemeClr val="dk1"/>
              </a:solidFill>
            </a:endParaRPr>
          </a:p>
          <a:p>
            <a:pPr indent="-29845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es-ES" sz="1100">
                <a:solidFill>
                  <a:schemeClr val="dk1"/>
                </a:solidFill>
              </a:rPr>
              <a:t>De ellos, comprobamos que 3 (19%) pacientes que precisaron ingreso hospitalario.</a:t>
            </a:r>
            <a:endParaRPr sz="1100">
              <a:solidFill>
                <a:schemeClr val="dk1"/>
              </a:solidFill>
            </a:endParaRPr>
          </a:p>
          <a:p>
            <a:pPr indent="-29845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es-ES" sz="1100">
                <a:solidFill>
                  <a:schemeClr val="dk1"/>
                </a:solidFill>
              </a:rPr>
              <a:t>Un total de 5 (31%) pacientes no tenían ningún tipo de tratamiento inhalado de base. El tratamiento inhalado de este grupo queda reflejado en Figura 1. 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6" name="Google Shape;96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59525" y="245025"/>
            <a:ext cx="1766650" cy="2577675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2"/>
          <p:cNvSpPr txBox="1"/>
          <p:nvPr/>
        </p:nvSpPr>
        <p:spPr>
          <a:xfrm>
            <a:off x="7128475" y="2822700"/>
            <a:ext cx="1201200" cy="12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s-ES" sz="600">
                <a:solidFill>
                  <a:schemeClr val="dk1"/>
                </a:solidFill>
              </a:rPr>
              <a:t>Figura 1.</a:t>
            </a:r>
            <a:endParaRPr sz="2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2024-02-05T13:08:18Z</dcterms:created>
  <dc:creator>LUNA</dc:creator>
</cp:coreProperties>
</file>